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789" r:id="rId2"/>
    <p:sldId id="906" r:id="rId3"/>
    <p:sldId id="943" r:id="rId4"/>
    <p:sldId id="964" r:id="rId5"/>
    <p:sldId id="689" r:id="rId6"/>
    <p:sldId id="690" r:id="rId7"/>
    <p:sldId id="692" r:id="rId8"/>
    <p:sldId id="889" r:id="rId9"/>
    <p:sldId id="834" r:id="rId10"/>
    <p:sldId id="837" r:id="rId11"/>
    <p:sldId id="909" r:id="rId12"/>
    <p:sldId id="910" r:id="rId13"/>
    <p:sldId id="743" r:id="rId14"/>
    <p:sldId id="744" r:id="rId15"/>
    <p:sldId id="745" r:id="rId16"/>
    <p:sldId id="888" r:id="rId17"/>
    <p:sldId id="872" r:id="rId18"/>
    <p:sldId id="926" r:id="rId19"/>
    <p:sldId id="902" r:id="rId20"/>
    <p:sldId id="886" r:id="rId21"/>
    <p:sldId id="957" r:id="rId22"/>
    <p:sldId id="928" r:id="rId23"/>
    <p:sldId id="931" r:id="rId24"/>
    <p:sldId id="940" r:id="rId25"/>
    <p:sldId id="942" r:id="rId26"/>
    <p:sldId id="807" r:id="rId27"/>
    <p:sldId id="810" r:id="rId28"/>
    <p:sldId id="903" r:id="rId29"/>
    <p:sldId id="901" r:id="rId30"/>
    <p:sldId id="818" r:id="rId31"/>
  </p:sldIdLst>
  <p:sldSz cx="9144000" cy="6858000" type="screen4x3"/>
  <p:notesSz cx="6797675" cy="987425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00FF"/>
    <a:srgbClr val="00CCFF"/>
    <a:srgbClr val="FF33CC"/>
    <a:srgbClr val="00CC00"/>
    <a:srgbClr val="CC6600"/>
    <a:srgbClr val="FF9900"/>
    <a:srgbClr val="F6BB00"/>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92840" autoAdjust="0"/>
  </p:normalViewPr>
  <p:slideViewPr>
    <p:cSldViewPr snapToGrid="0">
      <p:cViewPr varScale="1">
        <p:scale>
          <a:sx n="79" d="100"/>
          <a:sy n="79" d="100"/>
        </p:scale>
        <p:origin x="146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498"/>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0"/>
            <a:ext cx="294618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dirty="0"/>
          </a:p>
        </p:txBody>
      </p:sp>
      <p:sp>
        <p:nvSpPr>
          <p:cNvPr id="24579" name="Rectangle 3"/>
          <p:cNvSpPr>
            <a:spLocks noGrp="1" noChangeArrowheads="1"/>
          </p:cNvSpPr>
          <p:nvPr>
            <p:ph type="dt" idx="1"/>
          </p:nvPr>
        </p:nvSpPr>
        <p:spPr bwMode="auto">
          <a:xfrm>
            <a:off x="3849899" y="0"/>
            <a:ext cx="294618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dirty="0"/>
          </a:p>
        </p:txBody>
      </p:sp>
      <p:sp>
        <p:nvSpPr>
          <p:cNvPr id="7172" name="Rectangle 4"/>
          <p:cNvSpPr>
            <a:spLocks noGrp="1" noRot="1" noChangeAspect="1" noChangeArrowheads="1" noTextEdit="1"/>
          </p:cNvSpPr>
          <p:nvPr>
            <p:ph type="sldImg" idx="2"/>
          </p:nvPr>
        </p:nvSpPr>
        <p:spPr bwMode="auto">
          <a:xfrm>
            <a:off x="930275" y="741363"/>
            <a:ext cx="4937125"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79768" y="4690269"/>
            <a:ext cx="543814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1" y="9378955"/>
            <a:ext cx="294618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dirty="0"/>
          </a:p>
        </p:txBody>
      </p:sp>
      <p:sp>
        <p:nvSpPr>
          <p:cNvPr id="24583" name="Rectangle 7"/>
          <p:cNvSpPr>
            <a:spLocks noGrp="1" noChangeArrowheads="1"/>
          </p:cNvSpPr>
          <p:nvPr>
            <p:ph type="sldNum" sz="quarter" idx="5"/>
          </p:nvPr>
        </p:nvSpPr>
        <p:spPr bwMode="auto">
          <a:xfrm>
            <a:off x="3849899" y="9378955"/>
            <a:ext cx="294618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220EE95-8D99-406B-9FF4-C79807131E10}" type="slidenum">
              <a:rPr lang="en-US"/>
              <a:pPr>
                <a:defRPr/>
              </a:pPr>
              <a:t>‹#›</a:t>
            </a:fld>
            <a:endParaRPr lang="en-US" dirty="0"/>
          </a:p>
        </p:txBody>
      </p:sp>
    </p:spTree>
    <p:extLst>
      <p:ext uri="{BB962C8B-B14F-4D97-AF65-F5344CB8AC3E}">
        <p14:creationId xmlns:p14="http://schemas.microsoft.com/office/powerpoint/2010/main" val="3648359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_ENREF_49"/><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a:t>
            </a:fld>
            <a:endParaRPr lang="en-US" dirty="0"/>
          </a:p>
        </p:txBody>
      </p:sp>
    </p:spTree>
    <p:extLst>
      <p:ext uri="{BB962C8B-B14F-4D97-AF65-F5344CB8AC3E}">
        <p14:creationId xmlns:p14="http://schemas.microsoft.com/office/powerpoint/2010/main" val="3470112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Symbol"/>
              </a:rPr>
              <a:t>Log scale for gain. For large cores no </a:t>
            </a:r>
            <a:r>
              <a:rPr lang="en-US" dirty="0" err="1" smtClean="0">
                <a:sym typeface="Symbol"/>
              </a:rPr>
              <a:t>Ag</a:t>
            </a:r>
            <a:r>
              <a:rPr lang="en-US" baseline="-25000" dirty="0" err="1" smtClean="0">
                <a:sym typeface="Symbol"/>
              </a:rPr>
              <a:t>JC</a:t>
            </a:r>
            <a:r>
              <a:rPr lang="en-US" baseline="-25000" dirty="0" smtClean="0">
                <a:sym typeface="Symbol"/>
              </a:rPr>
              <a:t> </a:t>
            </a:r>
            <a:r>
              <a:rPr lang="en-US" dirty="0" smtClean="0">
                <a:sym typeface="Symbol"/>
              </a:rPr>
              <a:t>data in the IR, higher losses</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11</a:t>
            </a:fld>
            <a:endParaRPr lang="en-US" dirty="0"/>
          </a:p>
        </p:txBody>
      </p:sp>
    </p:spTree>
    <p:extLst>
      <p:ext uri="{BB962C8B-B14F-4D97-AF65-F5344CB8AC3E}">
        <p14:creationId xmlns:p14="http://schemas.microsoft.com/office/powerpoint/2010/main" val="4237377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12</a:t>
            </a:fld>
            <a:endParaRPr lang="en-US" dirty="0"/>
          </a:p>
        </p:txBody>
      </p:sp>
    </p:spTree>
    <p:extLst>
      <p:ext uri="{BB962C8B-B14F-4D97-AF65-F5344CB8AC3E}">
        <p14:creationId xmlns:p14="http://schemas.microsoft.com/office/powerpoint/2010/main" val="148424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en-US" dirty="0" smtClean="0"/>
              <a:t>Bonding, charge-symmetric long-wavelength hybridization modes of CS with lower field in the metal, and lower absorption</a:t>
            </a:r>
          </a:p>
          <a:p>
            <a:pPr lvl="0" algn="just"/>
            <a:r>
              <a:rPr lang="en-US" dirty="0" smtClean="0"/>
              <a:t>Torus probably has 2 “good” axes with </a:t>
            </a:r>
            <a:r>
              <a:rPr lang="en-US" i="1" dirty="0" smtClean="0"/>
              <a:t>r/R</a:t>
            </a:r>
            <a:r>
              <a:rPr lang="en-US" dirty="0" smtClean="0"/>
              <a:t> dependence close to that of prolate spheroid. Isotropy is</a:t>
            </a:r>
            <a:r>
              <a:rPr lang="en-US" baseline="0" dirty="0" smtClean="0"/>
              <a:t> </a:t>
            </a:r>
            <a:r>
              <a:rPr lang="en-US" dirty="0" smtClean="0"/>
              <a:t>good for experiments</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16</a:t>
            </a:fld>
            <a:endParaRPr lang="en-US" dirty="0"/>
          </a:p>
        </p:txBody>
      </p:sp>
    </p:spTree>
    <p:extLst>
      <p:ext uri="{BB962C8B-B14F-4D97-AF65-F5344CB8AC3E}">
        <p14:creationId xmlns:p14="http://schemas.microsoft.com/office/powerpoint/2010/main" val="363915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itchFamily="34" charset="0"/>
              <a:buNone/>
            </a:pPr>
            <a:r>
              <a:rPr lang="en-US" dirty="0" smtClean="0"/>
              <a:t>Unlike CS, spheroids are anisotropic. Prolate spheroid has 1, and prolate 2 “good” axes. CS has 3, and is isotropic (good for experiments). </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17</a:t>
            </a:fld>
            <a:endParaRPr lang="en-US" dirty="0"/>
          </a:p>
        </p:txBody>
      </p:sp>
    </p:spTree>
    <p:extLst>
      <p:ext uri="{BB962C8B-B14F-4D97-AF65-F5344CB8AC3E}">
        <p14:creationId xmlns:p14="http://schemas.microsoft.com/office/powerpoint/2010/main" val="2619208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Kuwata</a:t>
            </a:r>
            <a:r>
              <a:rPr lang="en-US" dirty="0" smtClean="0"/>
              <a:t> (dashed) and </a:t>
            </a:r>
            <a:r>
              <a:rPr lang="en-US" dirty="0" err="1" smtClean="0"/>
              <a:t>Moroz</a:t>
            </a:r>
            <a:r>
              <a:rPr lang="en-US" dirty="0" smtClean="0"/>
              <a:t> (dotted) are similar </a:t>
            </a:r>
            <a:r>
              <a:rPr lang="en-US" dirty="0" smtClean="0">
                <a:sym typeface="Symbol"/>
              </a:rPr>
              <a:t> consistent</a:t>
            </a:r>
            <a:endParaRPr lang="en-US" dirty="0" smtClean="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18</a:t>
            </a:fld>
            <a:endParaRPr lang="en-US" dirty="0"/>
          </a:p>
        </p:txBody>
      </p:sp>
    </p:spTree>
    <p:extLst>
      <p:ext uri="{BB962C8B-B14F-4D97-AF65-F5344CB8AC3E}">
        <p14:creationId xmlns:p14="http://schemas.microsoft.com/office/powerpoint/2010/main" val="213464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Smuk</a:t>
            </a:r>
            <a:r>
              <a:rPr lang="en-US" dirty="0" smtClean="0"/>
              <a:t> is for spheroidal dipoles only. Wang</a:t>
            </a:r>
            <a:r>
              <a:rPr lang="en-US" baseline="0" dirty="0" smtClean="0"/>
              <a:t> does not discuss spasing at all. No shape and multipole discussion</a:t>
            </a:r>
          </a:p>
          <a:p>
            <a:r>
              <a:rPr lang="en-US" baseline="0" dirty="0" smtClean="0"/>
              <a:t>The more general the statement, the simpler it is. This is already close to Feynman’s F=0 formula which </a:t>
            </a:r>
            <a:r>
              <a:rPr lang="en-US" baseline="0" smtClean="0"/>
              <a:t>explains everything </a:t>
            </a:r>
            <a:r>
              <a:rPr lang="en-US" baseline="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19</a:t>
            </a:fld>
            <a:endParaRPr lang="en-US" dirty="0"/>
          </a:p>
        </p:txBody>
      </p:sp>
    </p:spTree>
    <p:extLst>
      <p:ext uri="{BB962C8B-B14F-4D97-AF65-F5344CB8AC3E}">
        <p14:creationId xmlns:p14="http://schemas.microsoft.com/office/powerpoint/2010/main" val="123435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sym typeface="Symbol"/>
              </a:rPr>
              <a:t>These are all quasi-static results. </a:t>
            </a:r>
            <a:r>
              <a:rPr lang="en-US" i="1" dirty="0" smtClean="0">
                <a:sym typeface="Symbol"/>
              </a:rPr>
              <a:t>N</a:t>
            </a:r>
            <a:r>
              <a:rPr lang="en-US" dirty="0" smtClean="0">
                <a:sym typeface="Symbol"/>
              </a:rPr>
              <a:t> controls the “M/G ratio”. </a:t>
            </a:r>
            <a:r>
              <a:rPr lang="en-US" i="1" dirty="0" smtClean="0">
                <a:sym typeface="Symbol"/>
              </a:rPr>
              <a:t>N</a:t>
            </a:r>
            <a:r>
              <a:rPr lang="en-US" dirty="0" smtClean="0">
                <a:sym typeface="Symbol"/>
              </a:rPr>
              <a:t>=0.5 for a sphere.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Symbol"/>
              </a:rPr>
              <a:t>UV:</a:t>
            </a:r>
            <a:r>
              <a:rPr lang="en-US" baseline="0" dirty="0" smtClean="0">
                <a:sym typeface="Symbol"/>
              </a:rPr>
              <a:t> </a:t>
            </a:r>
            <a:r>
              <a:rPr lang="en-US" sz="1200" i="1" dirty="0" smtClean="0">
                <a:solidFill>
                  <a:srgbClr val="0000FF"/>
                </a:solidFill>
                <a:sym typeface="Symbol"/>
              </a:rPr>
              <a:t>’</a:t>
            </a:r>
            <a:r>
              <a:rPr lang="en-US" sz="1200" baseline="-25000" dirty="0" smtClean="0">
                <a:solidFill>
                  <a:srgbClr val="0000FF"/>
                </a:solidFill>
                <a:sym typeface="Symbol"/>
              </a:rPr>
              <a:t>M</a:t>
            </a:r>
            <a:r>
              <a:rPr lang="en-US" sz="1200" dirty="0" smtClean="0">
                <a:solidFill>
                  <a:srgbClr val="0000FF"/>
                </a:solidFill>
                <a:sym typeface="Symbol"/>
              </a:rPr>
              <a:t> n</a:t>
            </a:r>
            <a:r>
              <a:rPr lang="en-US" sz="1200" dirty="0" smtClean="0">
                <a:solidFill>
                  <a:srgbClr val="0000FF"/>
                </a:solidFill>
              </a:rPr>
              <a:t>ot “metallic” enough</a:t>
            </a:r>
            <a:r>
              <a:rPr lang="en-US" sz="1200" baseline="0" dirty="0" smtClean="0">
                <a:solidFill>
                  <a:srgbClr val="0000FF"/>
                </a:solidFill>
              </a:rPr>
              <a:t> </a:t>
            </a:r>
            <a:r>
              <a:rPr lang="en-US" dirty="0" smtClean="0">
                <a:sym typeface="Symbol"/>
              </a:rPr>
              <a:t>IR: </a:t>
            </a:r>
            <a:r>
              <a:rPr lang="en-US" sz="1200" dirty="0" smtClean="0">
                <a:solidFill>
                  <a:srgbClr val="0000FF"/>
                </a:solidFill>
              </a:rPr>
              <a:t>Metal losses too high</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20</a:t>
            </a:fld>
            <a:endParaRPr lang="en-US" dirty="0"/>
          </a:p>
        </p:txBody>
      </p:sp>
    </p:spTree>
    <p:extLst>
      <p:ext uri="{BB962C8B-B14F-4D97-AF65-F5344CB8AC3E}">
        <p14:creationId xmlns:p14="http://schemas.microsoft.com/office/powerpoint/2010/main" val="187019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Drude</a:t>
            </a:r>
            <a:r>
              <a:rPr lang="en-US" baseline="0" dirty="0" smtClean="0"/>
              <a:t> is in semi-quantitative agreement with real JC data</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Symbol"/>
              </a:rPr>
              <a:t>For polar crystals (polaritons, instead of </a:t>
            </a:r>
            <a:r>
              <a:rPr lang="en-US" dirty="0" err="1" smtClean="0">
                <a:sym typeface="Symbol"/>
              </a:rPr>
              <a:t>plasmons</a:t>
            </a:r>
            <a:r>
              <a:rPr lang="en-US" dirty="0" smtClean="0">
                <a:sym typeface="Symbol"/>
              </a:rPr>
              <a:t> for metals), on the wings of the absorption line, the results are worse</a:t>
            </a:r>
            <a:endParaRPr lang="en-US" dirty="0" smtClean="0"/>
          </a:p>
          <a:p>
            <a:r>
              <a:rPr lang="en-US" dirty="0" smtClean="0"/>
              <a:t>Dependence</a:t>
            </a:r>
            <a:r>
              <a:rPr lang="en-US" baseline="0" dirty="0" smtClean="0"/>
              <a:t> on </a:t>
            </a:r>
            <a:r>
              <a:rPr lang="en-US" baseline="0" dirty="0" smtClean="0">
                <a:sym typeface="Symbol" panose="05050102010706020507" pitchFamily="18" charset="2"/>
              </a:rPr>
              <a:t></a:t>
            </a:r>
            <a:r>
              <a:rPr lang="en-US" baseline="-25000" dirty="0" smtClean="0">
                <a:sym typeface="Symbol" panose="05050102010706020507" pitchFamily="18" charset="2"/>
              </a:rPr>
              <a:t></a:t>
            </a:r>
            <a:r>
              <a:rPr lang="en-US" baseline="0" dirty="0" smtClean="0">
                <a:sym typeface="Symbol" panose="05050102010706020507" pitchFamily="18" charset="2"/>
              </a:rPr>
              <a:t> may make </a:t>
            </a:r>
            <a:r>
              <a:rPr lang="en-US" baseline="0" dirty="0" err="1" smtClean="0">
                <a:sym typeface="Symbol" panose="05050102010706020507" pitchFamily="18" charset="2"/>
              </a:rPr>
              <a:t>TiN</a:t>
            </a:r>
            <a:r>
              <a:rPr lang="en-US" baseline="0" dirty="0" smtClean="0">
                <a:sym typeface="Symbol" panose="05050102010706020507" pitchFamily="18" charset="2"/>
              </a:rPr>
              <a:t> favorable</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21</a:t>
            </a:fld>
            <a:endParaRPr lang="en-US" dirty="0"/>
          </a:p>
        </p:txBody>
      </p:sp>
    </p:spTree>
    <p:extLst>
      <p:ext uri="{BB962C8B-B14F-4D97-AF65-F5344CB8AC3E}">
        <p14:creationId xmlns:p14="http://schemas.microsoft.com/office/powerpoint/2010/main" val="301040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Argument: total</a:t>
            </a:r>
            <a:r>
              <a:rPr lang="en-US" baseline="0" dirty="0" smtClean="0"/>
              <a:t> internal reflection. CS is isotropic.</a:t>
            </a:r>
            <a:r>
              <a:rPr lang="en-US" dirty="0" smtClean="0"/>
              <a:t> As usual, these are quasi-static results. One can quickly study the cases </a:t>
            </a:r>
            <a:r>
              <a:rPr lang="en-US" dirty="0" smtClean="0">
                <a:sym typeface="Symbol" panose="05050102010706020507" pitchFamily="18" charset="2"/>
              </a:rPr>
              <a:t></a:t>
            </a:r>
            <a:r>
              <a:rPr lang="en-US" baseline="-25000" dirty="0" smtClean="0">
                <a:sym typeface="Symbol" panose="05050102010706020507" pitchFamily="18" charset="2"/>
              </a:rPr>
              <a:t>1,3</a:t>
            </a:r>
            <a:r>
              <a:rPr lang="en-US" dirty="0" smtClean="0">
                <a:sym typeface="Symbol" panose="05050102010706020507" pitchFamily="18" charset="2"/>
              </a:rPr>
              <a:t>&gt;&gt;1, etc. They are impossible because of “+”=“-” relation. One can make it even more rigorous with more algebra</a:t>
            </a:r>
            <a:r>
              <a:rPr lang="en-US" baseline="0" dirty="0" smtClean="0">
                <a:sym typeface="Symbol" panose="05050102010706020507" pitchFamily="18" charset="2"/>
              </a:rPr>
              <a:t> </a:t>
            </a:r>
            <a:r>
              <a:rPr lang="en-US" dirty="0" smtClean="0"/>
              <a:t>fully resolving for</a:t>
            </a:r>
            <a:r>
              <a:rPr lang="en-US" i="1" dirty="0" smtClean="0">
                <a:sym typeface="Symbol"/>
              </a:rPr>
              <a:t> </a:t>
            </a:r>
            <a:r>
              <a:rPr lang="en-US" dirty="0" smtClean="0">
                <a:sym typeface="Symbol"/>
              </a:rPr>
              <a:t>”</a:t>
            </a:r>
            <a:r>
              <a:rPr lang="en-US" baseline="-25000" dirty="0" smtClean="0">
                <a:sym typeface="Symbol"/>
              </a:rPr>
              <a:t>1,2,3</a:t>
            </a:r>
            <a:r>
              <a:rPr lang="en-US" dirty="0" smtClean="0"/>
              <a:t> and assuming that </a:t>
            </a:r>
            <a:r>
              <a:rPr lang="en-US" i="1" dirty="0" smtClean="0">
                <a:sym typeface="Symbol"/>
              </a:rPr>
              <a:t></a:t>
            </a:r>
            <a:r>
              <a:rPr lang="en-US" dirty="0" smtClean="0">
                <a:sym typeface="Symbol"/>
              </a:rPr>
              <a:t>&lt;&lt;1.</a:t>
            </a:r>
            <a:endParaRPr lang="en-US" dirty="0" smtClean="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22</a:t>
            </a:fld>
            <a:endParaRPr lang="en-US" dirty="0"/>
          </a:p>
        </p:txBody>
      </p:sp>
    </p:spTree>
    <p:extLst>
      <p:ext uri="{BB962C8B-B14F-4D97-AF65-F5344CB8AC3E}">
        <p14:creationId xmlns:p14="http://schemas.microsoft.com/office/powerpoint/2010/main" val="235390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dirty="0" smtClean="0"/>
              <a:t>Let us have a look what is going on where the arrow points.</a:t>
            </a:r>
          </a:p>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dirty="0" smtClean="0"/>
              <a:t>This is</a:t>
            </a:r>
            <a:r>
              <a:rPr lang="en-US" sz="1200" baseline="0" dirty="0" smtClean="0"/>
              <a:t> </a:t>
            </a:r>
            <a:r>
              <a:rPr lang="en-US" sz="1200" dirty="0" smtClean="0"/>
              <a:t>charge</a:t>
            </a:r>
            <a:r>
              <a:rPr lang="en-US" sz="1200" baseline="0" dirty="0" smtClean="0"/>
              <a:t> </a:t>
            </a:r>
            <a:r>
              <a:rPr lang="en-US" sz="1200" dirty="0" smtClean="0"/>
              <a:t>anti-symmetric</a:t>
            </a:r>
            <a:r>
              <a:rPr lang="en-US" sz="1200" baseline="0" dirty="0" smtClean="0"/>
              <a:t> anti-bonding mode</a:t>
            </a:r>
            <a:r>
              <a:rPr lang="en-US" sz="1200" dirty="0" smtClean="0"/>
              <a:t>. It typically has stronger field in metal and stronger absorption.</a:t>
            </a:r>
          </a:p>
          <a:p>
            <a:pPr algn="just"/>
            <a:r>
              <a:rPr lang="en-US" sz="1200" kern="1200" dirty="0" smtClean="0">
                <a:solidFill>
                  <a:schemeClr val="tx1"/>
                </a:solidFill>
                <a:effectLst/>
                <a:latin typeface="Arial" charset="0"/>
                <a:ea typeface="+mn-ea"/>
                <a:cs typeface="+mn-cs"/>
              </a:rPr>
              <a:t>Charge-symmetric bonding hybrid plasmonic mode (</a:t>
            </a:r>
            <a:r>
              <a:rPr lang="en-US" sz="1200" u="none" strike="noStrike" kern="1200" dirty="0" smtClean="0">
                <a:solidFill>
                  <a:schemeClr val="tx1"/>
                </a:solidFill>
                <a:effectLst/>
                <a:latin typeface="Arial" charset="0"/>
                <a:ea typeface="+mn-ea"/>
                <a:cs typeface="+mn-cs"/>
                <a:hlinkClick r:id="rId3" action="ppaction://hlinkfile" tooltip="Park, 2009 #102333"/>
              </a:rPr>
              <a:t>Park and </a:t>
            </a:r>
            <a:r>
              <a:rPr lang="en-US" sz="1200" u="none" strike="noStrike" kern="1200" dirty="0" err="1" smtClean="0">
                <a:solidFill>
                  <a:schemeClr val="tx1"/>
                </a:solidFill>
                <a:effectLst/>
                <a:latin typeface="Arial" charset="0"/>
                <a:ea typeface="+mn-ea"/>
                <a:cs typeface="+mn-cs"/>
                <a:hlinkClick r:id="rId3" action="ppaction://hlinkfile" tooltip="Park, 2009 #102333"/>
              </a:rPr>
              <a:t>Nordlander</a:t>
            </a:r>
            <a:r>
              <a:rPr lang="en-US" sz="1200" u="none" strike="noStrike" kern="1200" dirty="0" smtClean="0">
                <a:solidFill>
                  <a:schemeClr val="tx1"/>
                </a:solidFill>
                <a:effectLst/>
                <a:latin typeface="Arial" charset="0"/>
                <a:ea typeface="+mn-ea"/>
                <a:cs typeface="+mn-cs"/>
                <a:hlinkClick r:id="rId3" action="ppaction://hlinkfile" tooltip="Park, 2009 #102333"/>
              </a:rPr>
              <a:t> 2009</a:t>
            </a:r>
            <a:r>
              <a:rPr lang="en-US" sz="1200" kern="1200" dirty="0" smtClean="0">
                <a:solidFill>
                  <a:schemeClr val="tx1"/>
                </a:solidFill>
                <a:effectLst/>
                <a:latin typeface="Arial" charset="0"/>
                <a:ea typeface="+mn-ea"/>
                <a:cs typeface="+mn-cs"/>
              </a:rPr>
              <a:t>) has lower energy (longer wavelength). Due to synchronization of charges on the inner and outer sides of the shell, this mode has lower field inside the metal, which further decreases absorption. </a:t>
            </a:r>
          </a:p>
          <a:p>
            <a:pPr algn="just"/>
            <a:r>
              <a:rPr lang="en-US" sz="1200" dirty="0" smtClean="0"/>
              <a:t>Fig. A2. </a:t>
            </a:r>
            <a:r>
              <a:rPr lang="en-US" sz="1200" dirty="0" err="1" smtClean="0"/>
              <a:t>Quadrupolar</a:t>
            </a:r>
            <a:r>
              <a:rPr lang="en-US" sz="1200" dirty="0" smtClean="0"/>
              <a:t> (</a:t>
            </a:r>
            <a:r>
              <a:rPr lang="en-US" sz="1200" i="1" dirty="0" smtClean="0"/>
              <a:t>l</a:t>
            </a:r>
            <a:r>
              <a:rPr lang="en-US" sz="1200" dirty="0" smtClean="0"/>
              <a:t>=2) threshold for the high-energy (short wavelength, high absorption) core-shell hybrid mode. The geometry, parameters and notations are the same as in Fig. 3. For presentational purposes, the scaling of contour intervals in both panels is logarithmic. The relationship between </a:t>
            </a:r>
            <a:r>
              <a:rPr lang="en-US" sz="1200" i="1" dirty="0" smtClean="0">
                <a:sym typeface="Symbol"/>
              </a:rPr>
              <a:t></a:t>
            </a:r>
            <a:r>
              <a:rPr lang="en-US" sz="1200" dirty="0" smtClean="0">
                <a:sym typeface="Symbol"/>
              </a:rPr>
              <a:t>”</a:t>
            </a:r>
            <a:r>
              <a:rPr lang="en-US" sz="1200" baseline="-25000" dirty="0" err="1" smtClean="0">
                <a:sym typeface="Symbol"/>
              </a:rPr>
              <a:t>thr</a:t>
            </a:r>
            <a:r>
              <a:rPr lang="en-US" sz="1200" dirty="0" smtClean="0">
                <a:sym typeface="Symbol"/>
              </a:rPr>
              <a:t> and </a:t>
            </a:r>
            <a:r>
              <a:rPr lang="en-US" sz="1200" i="1" dirty="0" smtClean="0">
                <a:sym typeface="Symbol"/>
              </a:rPr>
              <a:t></a:t>
            </a:r>
            <a:r>
              <a:rPr lang="en-US" sz="1200" baseline="-25000" dirty="0" err="1" smtClean="0">
                <a:sym typeface="Symbol"/>
              </a:rPr>
              <a:t>thr</a:t>
            </a:r>
            <a:r>
              <a:rPr lang="en-US" sz="1200" dirty="0" smtClean="0">
                <a:sym typeface="Symbol"/>
              </a:rPr>
              <a:t> differs from that in Fig. 3 due to different structure of the denominator.</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23</a:t>
            </a:fld>
            <a:endParaRPr lang="en-US" dirty="0"/>
          </a:p>
        </p:txBody>
      </p:sp>
    </p:spTree>
    <p:extLst>
      <p:ext uri="{BB962C8B-B14F-4D97-AF65-F5344CB8AC3E}">
        <p14:creationId xmlns:p14="http://schemas.microsoft.com/office/powerpoint/2010/main" val="164753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Symbol"/>
              </a:rPr>
              <a:t>SPASER: </a:t>
            </a:r>
            <a:r>
              <a:rPr lang="en-US" dirty="0" smtClean="0">
                <a:solidFill>
                  <a:srgbClr val="FF33CC"/>
                </a:solidFill>
                <a:sym typeface="Symbol"/>
              </a:rPr>
              <a:t>S</a:t>
            </a:r>
            <a:r>
              <a:rPr lang="en-US" dirty="0" smtClean="0">
                <a:sym typeface="Symbol"/>
              </a:rPr>
              <a:t>urface </a:t>
            </a:r>
            <a:r>
              <a:rPr lang="en-US" dirty="0" smtClean="0">
                <a:solidFill>
                  <a:srgbClr val="FF33CC"/>
                </a:solidFill>
                <a:sym typeface="Symbol"/>
              </a:rPr>
              <a:t>P</a:t>
            </a:r>
            <a:r>
              <a:rPr lang="en-US" dirty="0" smtClean="0">
                <a:sym typeface="Symbol"/>
              </a:rPr>
              <a:t>lasmon </a:t>
            </a:r>
            <a:r>
              <a:rPr lang="en-US" dirty="0" smtClean="0">
                <a:solidFill>
                  <a:srgbClr val="FF33CC"/>
                </a:solidFill>
                <a:sym typeface="Symbol"/>
              </a:rPr>
              <a:t>A</a:t>
            </a:r>
            <a:r>
              <a:rPr lang="en-US" dirty="0" smtClean="0">
                <a:sym typeface="Symbol"/>
              </a:rPr>
              <a:t>mplification by </a:t>
            </a:r>
            <a:r>
              <a:rPr lang="en-US" dirty="0" smtClean="0">
                <a:solidFill>
                  <a:srgbClr val="FF33CC"/>
                </a:solidFill>
                <a:sym typeface="Symbol"/>
              </a:rPr>
              <a:t>S</a:t>
            </a:r>
            <a:r>
              <a:rPr lang="en-US" dirty="0" smtClean="0">
                <a:sym typeface="Symbol"/>
              </a:rPr>
              <a:t>timulated </a:t>
            </a:r>
            <a:r>
              <a:rPr lang="en-US" dirty="0" smtClean="0">
                <a:solidFill>
                  <a:srgbClr val="FF33CC"/>
                </a:solidFill>
                <a:sym typeface="Symbol"/>
              </a:rPr>
              <a:t>E</a:t>
            </a:r>
            <a:r>
              <a:rPr lang="en-US" dirty="0" smtClean="0">
                <a:sym typeface="Symbol"/>
              </a:rPr>
              <a:t>mission of </a:t>
            </a:r>
            <a:r>
              <a:rPr lang="en-US" dirty="0" smtClean="0">
                <a:solidFill>
                  <a:srgbClr val="FF33CC"/>
                </a:solidFill>
                <a:sym typeface="Symbol"/>
              </a:rPr>
              <a:t>R</a:t>
            </a:r>
            <a:r>
              <a:rPr lang="en-US" dirty="0" smtClean="0">
                <a:sym typeface="Symbol"/>
              </a:rPr>
              <a:t>adiation. I should</a:t>
            </a:r>
            <a:r>
              <a:rPr lang="en-US" baseline="0" dirty="0" smtClean="0">
                <a:sym typeface="Symbol"/>
              </a:rPr>
              <a:t> not explain what is spaser in this audience. Here are just several historical examples.</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a:t>
            </a:fld>
            <a:endParaRPr lang="en-US" dirty="0"/>
          </a:p>
        </p:txBody>
      </p:sp>
    </p:spTree>
    <p:extLst>
      <p:ext uri="{BB962C8B-B14F-4D97-AF65-F5344CB8AC3E}">
        <p14:creationId xmlns:p14="http://schemas.microsoft.com/office/powerpoint/2010/main" val="26639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violates</a:t>
            </a:r>
            <a:r>
              <a:rPr lang="en-US" baseline="0" dirty="0" smtClean="0"/>
              <a:t> </a:t>
            </a:r>
            <a:r>
              <a:rPr lang="en-US" i="1" dirty="0" smtClean="0">
                <a:solidFill>
                  <a:srgbClr val="FF0000"/>
                </a:solidFill>
                <a:sym typeface="Symbol"/>
              </a:rPr>
              <a:t></a:t>
            </a:r>
            <a:r>
              <a:rPr lang="en-US" baseline="-25000" dirty="0" smtClean="0">
                <a:solidFill>
                  <a:srgbClr val="FF0000"/>
                </a:solidFill>
                <a:sym typeface="Symbol"/>
              </a:rPr>
              <a:t>G</a:t>
            </a:r>
            <a:r>
              <a:rPr lang="en-US" i="1" dirty="0" smtClean="0">
                <a:solidFill>
                  <a:srgbClr val="FF0000"/>
                </a:solidFill>
                <a:sym typeface="Symbol"/>
              </a:rPr>
              <a:t>”</a:t>
            </a:r>
            <a:r>
              <a:rPr lang="en-US" dirty="0" smtClean="0">
                <a:solidFill>
                  <a:srgbClr val="FF0000"/>
                </a:solidFill>
                <a:sym typeface="Symbol"/>
              </a:rPr>
              <a:t>(</a:t>
            </a:r>
            <a:r>
              <a:rPr lang="en-US" i="1" dirty="0" smtClean="0">
                <a:solidFill>
                  <a:srgbClr val="FF0000"/>
                </a:solidFill>
                <a:sym typeface="Symbol"/>
              </a:rPr>
              <a:t></a:t>
            </a:r>
            <a:r>
              <a:rPr lang="en-US" baseline="-25000" dirty="0" err="1" smtClean="0">
                <a:solidFill>
                  <a:srgbClr val="FF0000"/>
                </a:solidFill>
                <a:sym typeface="Symbol"/>
              </a:rPr>
              <a:t>thr</a:t>
            </a:r>
            <a:r>
              <a:rPr lang="en-US" dirty="0" smtClean="0">
                <a:solidFill>
                  <a:srgbClr val="FF0000"/>
                </a:solidFill>
                <a:sym typeface="Symbol"/>
              </a:rPr>
              <a:t>)</a:t>
            </a:r>
            <a:r>
              <a:rPr lang="en-US" dirty="0" smtClean="0">
                <a:solidFill>
                  <a:srgbClr val="FF0000"/>
                </a:solidFill>
              </a:rPr>
              <a:t> relation EXACTLY because it is not near</a:t>
            </a:r>
            <a:r>
              <a:rPr lang="en-US" baseline="0" dirty="0" smtClean="0">
                <a:solidFill>
                  <a:srgbClr val="FF0000"/>
                </a:solidFill>
              </a:rPr>
              <a:t> field.</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24</a:t>
            </a:fld>
            <a:endParaRPr lang="en-US" dirty="0"/>
          </a:p>
        </p:txBody>
      </p:sp>
    </p:spTree>
    <p:extLst>
      <p:ext uri="{BB962C8B-B14F-4D97-AF65-F5344CB8AC3E}">
        <p14:creationId xmlns:p14="http://schemas.microsoft.com/office/powerpoint/2010/main" val="1403972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Magnetic modes are similar</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25</a:t>
            </a:fld>
            <a:endParaRPr lang="en-US" dirty="0"/>
          </a:p>
        </p:txBody>
      </p:sp>
    </p:spTree>
    <p:extLst>
      <p:ext uri="{BB962C8B-B14F-4D97-AF65-F5344CB8AC3E}">
        <p14:creationId xmlns:p14="http://schemas.microsoft.com/office/powerpoint/2010/main" val="819262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small spheres local field acting on a chromophore within the sphere, is the external field acting on a sphere, i.e., exactly E</a:t>
            </a:r>
            <a:r>
              <a:rPr lang="en-US" baseline="-25000" dirty="0" smtClean="0"/>
              <a:t>2</a:t>
            </a:r>
          </a:p>
          <a:p>
            <a:r>
              <a:rPr lang="en-US" dirty="0" smtClean="0"/>
              <a:t>In some sense system “remains on threshold”.</a:t>
            </a:r>
            <a:endParaRPr lang="en-US" baseline="-25000"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26</a:t>
            </a:fld>
            <a:endParaRPr lang="en-US" dirty="0"/>
          </a:p>
        </p:txBody>
      </p:sp>
    </p:spTree>
    <p:extLst>
      <p:ext uri="{BB962C8B-B14F-4D97-AF65-F5344CB8AC3E}">
        <p14:creationId xmlns:p14="http://schemas.microsoft.com/office/powerpoint/2010/main" val="1089217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Everything is along </a:t>
            </a:r>
            <a:r>
              <a:rPr lang="en-US" i="1" dirty="0" smtClean="0"/>
              <a:t>z. </a:t>
            </a:r>
            <a:r>
              <a:rPr lang="en-US" dirty="0" smtClean="0">
                <a:sym typeface="Symbol"/>
              </a:rPr>
              <a:t>For spheres </a:t>
            </a:r>
            <a:r>
              <a:rPr lang="en-US" i="1" dirty="0" smtClean="0">
                <a:sym typeface="Symbol"/>
              </a:rPr>
              <a:t></a:t>
            </a:r>
            <a:r>
              <a:rPr lang="en-US" dirty="0" smtClean="0">
                <a:sym typeface="Symbol"/>
              </a:rPr>
              <a:t>&lt;1/16, but we relax this requirement. It is roughly equivalent to smaller metal losses. THESE coupling and </a:t>
            </a:r>
            <a:r>
              <a:rPr lang="en-US" dirty="0" smtClean="0">
                <a:sym typeface="Symbol" panose="05050102010706020507" pitchFamily="18" charset="2"/>
              </a:rPr>
              <a:t></a:t>
            </a:r>
            <a:r>
              <a:rPr lang="en-US" baseline="-25000" dirty="0" smtClean="0">
                <a:sym typeface="Symbol" panose="05050102010706020507" pitchFamily="18" charset="2"/>
              </a:rPr>
              <a:t>L</a:t>
            </a:r>
            <a:r>
              <a:rPr lang="en-US" dirty="0" smtClean="0">
                <a:sym typeface="Symbol" panose="05050102010706020507" pitchFamily="18" charset="2"/>
              </a:rPr>
              <a:t> </a:t>
            </a:r>
            <a:r>
              <a:rPr lang="en-US" dirty="0" smtClean="0">
                <a:sym typeface="Symbol"/>
              </a:rPr>
              <a:t>numbers are actually unrealistic.</a:t>
            </a:r>
            <a:endParaRPr lang="en-US" dirty="0" smtClean="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27</a:t>
            </a:fld>
            <a:endParaRPr lang="en-US" dirty="0"/>
          </a:p>
        </p:txBody>
      </p:sp>
    </p:spTree>
    <p:extLst>
      <p:ext uri="{BB962C8B-B14F-4D97-AF65-F5344CB8AC3E}">
        <p14:creationId xmlns:p14="http://schemas.microsoft.com/office/powerpoint/2010/main" val="334052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Symbol"/>
              </a:rPr>
              <a:t>Physics – energy balance.</a:t>
            </a:r>
            <a:r>
              <a:rPr lang="en-US" baseline="0" dirty="0" smtClean="0">
                <a:sym typeface="Symbol"/>
              </a:rPr>
              <a:t> Already quasi-static multipoles are difficult. This is more complex than it seems, as one first has to find </a:t>
            </a:r>
            <a:r>
              <a:rPr lang="en-US" i="1" dirty="0" smtClean="0">
                <a:solidFill>
                  <a:srgbClr val="FF33CC"/>
                </a:solidFill>
                <a:sym typeface="Symbol"/>
              </a:rPr>
              <a:t></a:t>
            </a:r>
            <a:r>
              <a:rPr lang="en-US" i="1" baseline="-25000" dirty="0" err="1" smtClean="0">
                <a:solidFill>
                  <a:srgbClr val="FF33CC"/>
                </a:solidFill>
                <a:sym typeface="Symbol"/>
              </a:rPr>
              <a:t>thr</a:t>
            </a:r>
            <a:r>
              <a:rPr lang="en-US" baseline="0" dirty="0" smtClean="0">
                <a:sym typeface="Symbol"/>
              </a:rPr>
              <a:t> and </a:t>
            </a:r>
            <a:r>
              <a:rPr lang="en-US" i="1" dirty="0" smtClean="0">
                <a:solidFill>
                  <a:srgbClr val="00B050"/>
                </a:solidFill>
                <a:sym typeface="Symbol"/>
              </a:rPr>
              <a:t></a:t>
            </a:r>
            <a:r>
              <a:rPr lang="en-US" i="1" baseline="-25000" dirty="0" err="1" smtClean="0">
                <a:solidFill>
                  <a:srgbClr val="00B050"/>
                </a:solidFill>
                <a:sym typeface="Symbol"/>
              </a:rPr>
              <a:t>thr</a:t>
            </a:r>
            <a:r>
              <a:rPr lang="en-US" baseline="0" dirty="0" smtClean="0">
                <a:sym typeface="Symbol"/>
              </a:rPr>
              <a:t> </a:t>
            </a:r>
            <a:endParaRPr lang="en-US" dirty="0" smtClean="0">
              <a:sym typeface="Symbol"/>
            </a:endParaRP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28</a:t>
            </a:fld>
            <a:endParaRPr lang="en-US" dirty="0"/>
          </a:p>
        </p:txBody>
      </p:sp>
    </p:spTree>
    <p:extLst>
      <p:ext uri="{BB962C8B-B14F-4D97-AF65-F5344CB8AC3E}">
        <p14:creationId xmlns:p14="http://schemas.microsoft.com/office/powerpoint/2010/main" val="807794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a:t>
            </a:r>
            <a:r>
              <a:rPr lang="en-US" dirty="0" smtClean="0"/>
              <a:t> roughly defines metal/gain ratio. We are talking about non-retarded small particles here</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29</a:t>
            </a:fld>
            <a:endParaRPr lang="en-US" dirty="0"/>
          </a:p>
        </p:txBody>
      </p:sp>
    </p:spTree>
    <p:extLst>
      <p:ext uri="{BB962C8B-B14F-4D97-AF65-F5344CB8AC3E}">
        <p14:creationId xmlns:p14="http://schemas.microsoft.com/office/powerpoint/2010/main" val="46399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that this will help you to teach about Spasers in the general physics course.</a:t>
            </a:r>
            <a:r>
              <a:rPr lang="en-US" baseline="0" dirty="0" smtClean="0"/>
              <a:t> And this is a graphical summary that should inspire you to ask questions. I have shown that coupled dipoles are a good test model for spaser, shown how to optimize geometry to decrease threshold for spheroids and CS, discussed universal optimum, large laser, but not spaser spheres and some general post-threshold features. </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30</a:t>
            </a:fld>
            <a:endParaRPr lang="en-US" dirty="0"/>
          </a:p>
        </p:txBody>
      </p:sp>
    </p:spTree>
    <p:extLst>
      <p:ext uri="{BB962C8B-B14F-4D97-AF65-F5344CB8AC3E}">
        <p14:creationId xmlns:p14="http://schemas.microsoft.com/office/powerpoint/2010/main" val="121631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sym typeface="Symbol"/>
              </a:rPr>
              <a:t>These are all quasi-static results. </a:t>
            </a:r>
            <a:r>
              <a:rPr lang="en-US" i="1" dirty="0" smtClean="0">
                <a:sym typeface="Symbol"/>
              </a:rPr>
              <a:t>N</a:t>
            </a:r>
            <a:r>
              <a:rPr lang="en-US" dirty="0" smtClean="0">
                <a:sym typeface="Symbol"/>
              </a:rPr>
              <a:t> controls the “M/G ratio”. </a:t>
            </a:r>
            <a:r>
              <a:rPr lang="en-US" i="1" dirty="0" smtClean="0">
                <a:sym typeface="Symbol"/>
              </a:rPr>
              <a:t>N</a:t>
            </a:r>
            <a:r>
              <a:rPr lang="en-US" dirty="0" smtClean="0">
                <a:sym typeface="Symbol"/>
              </a:rPr>
              <a:t>=0.5 for a sphere.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Symbol"/>
              </a:rPr>
              <a:t>UV:</a:t>
            </a:r>
            <a:r>
              <a:rPr lang="en-US" baseline="0" dirty="0" smtClean="0">
                <a:sym typeface="Symbol"/>
              </a:rPr>
              <a:t> </a:t>
            </a:r>
            <a:r>
              <a:rPr lang="en-US" sz="1200" i="1" dirty="0" smtClean="0">
                <a:solidFill>
                  <a:srgbClr val="0000FF"/>
                </a:solidFill>
                <a:sym typeface="Symbol"/>
              </a:rPr>
              <a:t>’</a:t>
            </a:r>
            <a:r>
              <a:rPr lang="en-US" sz="1200" baseline="-25000" dirty="0" smtClean="0">
                <a:solidFill>
                  <a:srgbClr val="0000FF"/>
                </a:solidFill>
                <a:sym typeface="Symbol"/>
              </a:rPr>
              <a:t>M</a:t>
            </a:r>
            <a:r>
              <a:rPr lang="en-US" sz="1200" dirty="0" smtClean="0">
                <a:solidFill>
                  <a:srgbClr val="0000FF"/>
                </a:solidFill>
                <a:sym typeface="Symbol"/>
              </a:rPr>
              <a:t> n</a:t>
            </a:r>
            <a:r>
              <a:rPr lang="en-US" sz="1200" dirty="0" smtClean="0">
                <a:solidFill>
                  <a:srgbClr val="0000FF"/>
                </a:solidFill>
              </a:rPr>
              <a:t>ot “metallic” enough</a:t>
            </a:r>
            <a:r>
              <a:rPr lang="en-US" sz="1200" baseline="0" dirty="0" smtClean="0">
                <a:solidFill>
                  <a:srgbClr val="0000FF"/>
                </a:solidFill>
              </a:rPr>
              <a:t> </a:t>
            </a:r>
            <a:r>
              <a:rPr lang="en-US" dirty="0" smtClean="0">
                <a:sym typeface="Symbol"/>
              </a:rPr>
              <a:t>IR: </a:t>
            </a:r>
            <a:r>
              <a:rPr lang="en-US" sz="1200" dirty="0" smtClean="0">
                <a:solidFill>
                  <a:srgbClr val="0000FF"/>
                </a:solidFill>
              </a:rPr>
              <a:t>Metal losses too high</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4</a:t>
            </a:fld>
            <a:endParaRPr lang="en-US" dirty="0"/>
          </a:p>
        </p:txBody>
      </p:sp>
    </p:spTree>
    <p:extLst>
      <p:ext uri="{BB962C8B-B14F-4D97-AF65-F5344CB8AC3E}">
        <p14:creationId xmlns:p14="http://schemas.microsoft.com/office/powerpoint/2010/main" val="72249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for other quantities</a:t>
            </a:r>
          </a:p>
          <a:p>
            <a:r>
              <a:rPr lang="en-US" dirty="0" smtClean="0"/>
              <a:t>Reasonable</a:t>
            </a:r>
            <a:r>
              <a:rPr lang="en-US" baseline="0" dirty="0" smtClean="0"/>
              <a:t> exposition of CDA or DDA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Bowen, P. T., T. Driscoll, et al. (2012). "Using a discrete dipole approximation to predict complete scattering of complicated metamaterials." </a:t>
            </a:r>
            <a:r>
              <a:rPr lang="en-US" sz="1200" u="sng" dirty="0" smtClean="0"/>
              <a:t>New Journal of Physics </a:t>
            </a:r>
            <a:r>
              <a:rPr lang="en-US" sz="1200" b="1" u="sng" dirty="0" smtClean="0"/>
              <a:t>14</a:t>
            </a:r>
            <a:r>
              <a:rPr lang="en-US" sz="1200" u="sng" dirty="0" smtClean="0"/>
              <a:t>: 033038.</a:t>
            </a:r>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5</a:t>
            </a:fld>
            <a:endParaRPr lang="en-US" dirty="0"/>
          </a:p>
        </p:txBody>
      </p:sp>
    </p:spTree>
    <p:extLst>
      <p:ext uri="{BB962C8B-B14F-4D97-AF65-F5344CB8AC3E}">
        <p14:creationId xmlns:p14="http://schemas.microsoft.com/office/powerpoint/2010/main" val="36270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a:t>
            </a:r>
            <a:r>
              <a:rPr lang="en-US" baseline="0" dirty="0" smtClean="0"/>
              <a:t> applied to several particles, but math is more complex</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6</a:t>
            </a:fld>
            <a:endParaRPr lang="en-US" dirty="0"/>
          </a:p>
        </p:txBody>
      </p:sp>
    </p:spTree>
    <p:extLst>
      <p:ext uri="{BB962C8B-B14F-4D97-AF65-F5344CB8AC3E}">
        <p14:creationId xmlns:p14="http://schemas.microsoft.com/office/powerpoint/2010/main" val="250041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Wingdings" pitchFamily="2" charset="2"/>
              </a:rPr>
              <a:t>Integration over </a:t>
            </a:r>
            <a:r>
              <a:rPr lang="en-US" dirty="0" smtClean="0">
                <a:solidFill>
                  <a:srgbClr val="FF0000"/>
                </a:solidFill>
                <a:sym typeface="Symbol"/>
              </a:rPr>
              <a:t>1</a:t>
            </a:r>
            <a:r>
              <a:rPr lang="en-US" dirty="0" smtClean="0">
                <a:solidFill>
                  <a:srgbClr val="FF0000"/>
                </a:solidFill>
                <a:sym typeface="Wingdings" pitchFamily="2" charset="2"/>
              </a:rPr>
              <a:t> regions. </a:t>
            </a:r>
            <a:r>
              <a:rPr lang="en-US" b="1" dirty="0" smtClean="0"/>
              <a:t>G</a:t>
            </a:r>
            <a:r>
              <a:rPr lang="en-US" dirty="0" smtClean="0"/>
              <a:t> is </a:t>
            </a:r>
            <a:r>
              <a:rPr lang="en-US" dirty="0" smtClean="0">
                <a:sym typeface="Wingdings" pitchFamily="2" charset="2"/>
              </a:rPr>
              <a:t>a </a:t>
            </a:r>
            <a:r>
              <a:rPr lang="en-US" dirty="0" smtClean="0">
                <a:solidFill>
                  <a:srgbClr val="FF0000"/>
                </a:solidFill>
                <a:sym typeface="Wingdings" pitchFamily="2" charset="2"/>
              </a:rPr>
              <a:t>dipole</a:t>
            </a:r>
            <a:r>
              <a:rPr lang="en-US" dirty="0" smtClean="0">
                <a:sym typeface="Wingdings" pitchFamily="2" charset="2"/>
              </a:rPr>
              <a:t> field</a:t>
            </a:r>
          </a:p>
          <a:p>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7</a:t>
            </a:fld>
            <a:endParaRPr lang="en-US" dirty="0"/>
          </a:p>
        </p:txBody>
      </p:sp>
    </p:spTree>
    <p:extLst>
      <p:ext uri="{BB962C8B-B14F-4D97-AF65-F5344CB8AC3E}">
        <p14:creationId xmlns:p14="http://schemas.microsoft.com/office/powerpoint/2010/main" val="343353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 is difficult to solve integral equations.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More accurately,</a:t>
            </a:r>
            <a:r>
              <a:rPr lang="en-US" baseline="0" dirty="0" smtClean="0"/>
              <a:t> index </a:t>
            </a:r>
            <a:r>
              <a:rPr lang="en-US" i="1" baseline="0" dirty="0" smtClean="0"/>
              <a:t>l</a:t>
            </a:r>
            <a:r>
              <a:rPr lang="en-US" baseline="0" dirty="0" smtClean="0"/>
              <a:t> numbers </a:t>
            </a:r>
            <a:r>
              <a:rPr lang="en-US" dirty="0" smtClean="0"/>
              <a:t>eigenfunctions (e.g., azimuthal and radial numbers)</a:t>
            </a:r>
            <a:r>
              <a:rPr lang="en-US" baseline="0" dirty="0" smtClean="0"/>
              <a:t> rather than</a:t>
            </a:r>
            <a:r>
              <a:rPr lang="en-US" dirty="0" smtClean="0"/>
              <a:t> multipoles, but we will not dwell on this. In this work almost always they will be only multipoles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f</a:t>
            </a:r>
            <a:r>
              <a:rPr lang="en-US" dirty="0" smtClean="0"/>
              <a:t> and </a:t>
            </a:r>
            <a:r>
              <a:rPr lang="en-US" i="1" dirty="0" smtClean="0"/>
              <a:t>g</a:t>
            </a:r>
            <a:r>
              <a:rPr lang="en-US" dirty="0" smtClean="0"/>
              <a:t> also depend on </a:t>
            </a:r>
            <a:r>
              <a:rPr lang="en-US" i="1" dirty="0" smtClean="0">
                <a:sym typeface="Symbol"/>
              </a:rPr>
              <a:t></a:t>
            </a:r>
            <a:r>
              <a:rPr lang="en-US" dirty="0" smtClean="0">
                <a:sym typeface="Symbol"/>
              </a:rPr>
              <a:t>-s, </a:t>
            </a:r>
            <a:r>
              <a:rPr lang="en-US" dirty="0" smtClean="0"/>
              <a:t>shape and size,</a:t>
            </a:r>
            <a:r>
              <a:rPr lang="en-US" baseline="0" dirty="0" smtClean="0"/>
              <a:t> with leading term O(k)</a:t>
            </a:r>
            <a:endParaRPr lang="en-US" dirty="0" smtClean="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8</a:t>
            </a:fld>
            <a:endParaRPr lang="en-US" dirty="0"/>
          </a:p>
        </p:txBody>
      </p:sp>
    </p:spTree>
    <p:extLst>
      <p:ext uri="{BB962C8B-B14F-4D97-AF65-F5344CB8AC3E}">
        <p14:creationId xmlns:p14="http://schemas.microsoft.com/office/powerpoint/2010/main" val="213786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Quasi-static</a:t>
            </a:r>
            <a:r>
              <a:rPr lang="en-US" dirty="0" smtClean="0"/>
              <a:t> denominators determine spectral positions and threshold gain : </a:t>
            </a:r>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9</a:t>
            </a:fld>
            <a:endParaRPr lang="en-US" dirty="0"/>
          </a:p>
        </p:txBody>
      </p:sp>
    </p:spTree>
    <p:extLst>
      <p:ext uri="{BB962C8B-B14F-4D97-AF65-F5344CB8AC3E}">
        <p14:creationId xmlns:p14="http://schemas.microsoft.com/office/powerpoint/2010/main" val="122473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Hybridization: 2 solutions close to those for core only with </a:t>
            </a:r>
            <a:r>
              <a:rPr lang="en-US" i="1" dirty="0" smtClean="0">
                <a:sym typeface="Symbol"/>
              </a:rPr>
              <a:t></a:t>
            </a:r>
            <a:r>
              <a:rPr lang="en-US" baseline="-25000" dirty="0" smtClean="0">
                <a:sym typeface="Symbol"/>
              </a:rPr>
              <a:t>2</a:t>
            </a:r>
            <a:r>
              <a:rPr lang="en-US" dirty="0" smtClean="0">
                <a:sym typeface="Symbol"/>
              </a:rPr>
              <a:t>=</a:t>
            </a:r>
            <a:r>
              <a:rPr lang="en-US" i="1" dirty="0" smtClean="0">
                <a:sym typeface="Symbol"/>
              </a:rPr>
              <a:t></a:t>
            </a:r>
            <a:r>
              <a:rPr lang="en-US" baseline="-25000" dirty="0" smtClean="0">
                <a:sym typeface="Symbol"/>
              </a:rPr>
              <a:t>1,3</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20EE95-8D99-406B-9FF4-C79807131E10}" type="slidenum">
              <a:rPr lang="en-US" smtClean="0"/>
              <a:pPr>
                <a:defRPr/>
              </a:pPr>
              <a:t>10</a:t>
            </a:fld>
            <a:endParaRPr lang="en-US" dirty="0"/>
          </a:p>
        </p:txBody>
      </p:sp>
    </p:spTree>
    <p:extLst>
      <p:ext uri="{BB962C8B-B14F-4D97-AF65-F5344CB8AC3E}">
        <p14:creationId xmlns:p14="http://schemas.microsoft.com/office/powerpoint/2010/main" val="67492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DD966B8-FE64-4555-B4A4-3057540A5D3F}" type="datetime1">
              <a:rPr lang="en-US" smtClean="0"/>
              <a:t>07/07/16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2FE7FD3-C386-4C57-9DEF-8E3EBBAFF0F7}" type="slidenum">
              <a:rPr lang="en-US"/>
              <a:pPr>
                <a:defRPr/>
              </a:pPr>
              <a:t>‹#›</a:t>
            </a:fld>
            <a:endParaRPr lang="en-US" dirty="0"/>
          </a:p>
        </p:txBody>
      </p:sp>
    </p:spTree>
    <p:extLst>
      <p:ext uri="{BB962C8B-B14F-4D97-AF65-F5344CB8AC3E}">
        <p14:creationId xmlns:p14="http://schemas.microsoft.com/office/powerpoint/2010/main" val="177629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1C47A1A-1255-42A3-81C2-43A8EBF010BB}" type="datetime1">
              <a:rPr lang="en-US" smtClean="0"/>
              <a:t>07/07/16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36AEB4D-2F46-48BC-9E89-57419D34DE66}" type="slidenum">
              <a:rPr lang="en-US"/>
              <a:pPr>
                <a:defRPr/>
              </a:pPr>
              <a:t>‹#›</a:t>
            </a:fld>
            <a:endParaRPr lang="en-US" dirty="0"/>
          </a:p>
        </p:txBody>
      </p:sp>
    </p:spTree>
    <p:extLst>
      <p:ext uri="{BB962C8B-B14F-4D97-AF65-F5344CB8AC3E}">
        <p14:creationId xmlns:p14="http://schemas.microsoft.com/office/powerpoint/2010/main" val="123675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A964D13-FDB8-4EF7-BB36-866C9C4C9881}" type="datetime1">
              <a:rPr lang="en-US" smtClean="0"/>
              <a:t>07/07/16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4596A3F-4C68-4C3C-B3A1-CA70D9C870BD}" type="slidenum">
              <a:rPr lang="en-US"/>
              <a:pPr>
                <a:defRPr/>
              </a:pPr>
              <a:t>‹#›</a:t>
            </a:fld>
            <a:endParaRPr lang="en-US" dirty="0"/>
          </a:p>
        </p:txBody>
      </p:sp>
    </p:spTree>
    <p:extLst>
      <p:ext uri="{BB962C8B-B14F-4D97-AF65-F5344CB8AC3E}">
        <p14:creationId xmlns:p14="http://schemas.microsoft.com/office/powerpoint/2010/main" val="3637752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3290108-D5E3-4F6E-80C1-8DDF4C9F4FC8}" type="datetime1">
              <a:rPr lang="en-US" smtClean="0"/>
              <a:t>07/07/16</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D6F2E93-4C24-4502-9C16-64F7FDE0EC9A}" type="slidenum">
              <a:rPr lang="en-US"/>
              <a:pPr>
                <a:defRPr/>
              </a:pPr>
              <a:t>‹#›</a:t>
            </a:fld>
            <a:endParaRPr lang="en-US" dirty="0"/>
          </a:p>
        </p:txBody>
      </p:sp>
    </p:spTree>
    <p:extLst>
      <p:ext uri="{BB962C8B-B14F-4D97-AF65-F5344CB8AC3E}">
        <p14:creationId xmlns:p14="http://schemas.microsoft.com/office/powerpoint/2010/main" val="174531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0" y="6558196"/>
            <a:ext cx="1139252" cy="299803"/>
          </a:xfrm>
          <a:ln/>
        </p:spPr>
        <p:txBody>
          <a:bodyPr/>
          <a:lstStyle>
            <a:lvl1pPr>
              <a:defRPr/>
            </a:lvl1pPr>
          </a:lstStyle>
          <a:p>
            <a:pPr>
              <a:defRPr/>
            </a:pPr>
            <a:fld id="{EA8A994F-7B64-4C43-AB28-6E6AC414843E}" type="datetime1">
              <a:rPr lang="en-US" smtClean="0"/>
              <a:t>07/07/16</a:t>
            </a:fld>
            <a:endParaRPr lang="en-US" dirty="0"/>
          </a:p>
        </p:txBody>
      </p:sp>
      <p:sp>
        <p:nvSpPr>
          <p:cNvPr id="5" name="Rectangle 5"/>
          <p:cNvSpPr>
            <a:spLocks noGrp="1" noChangeArrowheads="1"/>
          </p:cNvSpPr>
          <p:nvPr>
            <p:ph type="ftr" sz="quarter" idx="11"/>
          </p:nvPr>
        </p:nvSpPr>
        <p:spPr>
          <a:xfrm>
            <a:off x="1401580" y="6558197"/>
            <a:ext cx="6813030" cy="299803"/>
          </a:xfrm>
          <a:ln/>
        </p:spPr>
        <p:txBody>
          <a:bodyPr/>
          <a:lstStyle>
            <a:lvl1pPr>
              <a:defRPr/>
            </a:lvl1pPr>
          </a:lstStyle>
          <a:p>
            <a:pPr>
              <a:defRPr/>
            </a:pPr>
            <a:r>
              <a:rPr lang="en-GB" dirty="0" smtClean="0"/>
              <a:t>N. Arnold, Applied Physics, JKU Linz, @Singapore META 2014</a:t>
            </a:r>
            <a:endParaRPr lang="en-US" dirty="0"/>
          </a:p>
        </p:txBody>
      </p:sp>
      <p:sp>
        <p:nvSpPr>
          <p:cNvPr id="6" name="Rectangle 6"/>
          <p:cNvSpPr>
            <a:spLocks noGrp="1" noChangeArrowheads="1"/>
          </p:cNvSpPr>
          <p:nvPr>
            <p:ph type="sldNum" sz="quarter" idx="12"/>
          </p:nvPr>
        </p:nvSpPr>
        <p:spPr>
          <a:xfrm>
            <a:off x="8454452" y="6550702"/>
            <a:ext cx="689548" cy="307298"/>
          </a:xfrm>
          <a:ln/>
        </p:spPr>
        <p:txBody>
          <a:bodyPr/>
          <a:lstStyle>
            <a:lvl1pPr>
              <a:defRPr/>
            </a:lvl1pPr>
          </a:lstStyle>
          <a:p>
            <a:pPr>
              <a:defRPr/>
            </a:pPr>
            <a:fld id="{80C0329C-B544-45E3-BD2B-B3129D41D0FD}" type="slidenum">
              <a:rPr lang="en-US"/>
              <a:pPr>
                <a:defRPr/>
              </a:pPr>
              <a:t>‹#›</a:t>
            </a:fld>
            <a:endParaRPr lang="en-US" dirty="0"/>
          </a:p>
        </p:txBody>
      </p:sp>
    </p:spTree>
    <p:extLst>
      <p:ext uri="{BB962C8B-B14F-4D97-AF65-F5344CB8AC3E}">
        <p14:creationId xmlns:p14="http://schemas.microsoft.com/office/powerpoint/2010/main" val="3011004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9C4D015-1D35-4DAF-A5E2-0D4B0BBC8FA6}" type="datetime1">
              <a:rPr lang="en-US" smtClean="0"/>
              <a:t>07/07/16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684FEFE-9C26-4982-994D-58B0E06F5907}" type="slidenum">
              <a:rPr lang="en-US"/>
              <a:pPr>
                <a:defRPr/>
              </a:pPr>
              <a:t>‹#›</a:t>
            </a:fld>
            <a:endParaRPr lang="en-US" dirty="0"/>
          </a:p>
        </p:txBody>
      </p:sp>
    </p:spTree>
    <p:extLst>
      <p:ext uri="{BB962C8B-B14F-4D97-AF65-F5344CB8AC3E}">
        <p14:creationId xmlns:p14="http://schemas.microsoft.com/office/powerpoint/2010/main" val="255688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B18907-B989-4576-8997-72C12272604E}" type="datetime1">
              <a:rPr lang="en-US" smtClean="0"/>
              <a:t>07/07/16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3FAAD02-6E64-4DD5-B647-9BC760F5A074}" type="slidenum">
              <a:rPr lang="en-US"/>
              <a:pPr>
                <a:defRPr/>
              </a:pPr>
              <a:t>‹#›</a:t>
            </a:fld>
            <a:endParaRPr lang="en-US" dirty="0"/>
          </a:p>
        </p:txBody>
      </p:sp>
    </p:spTree>
    <p:extLst>
      <p:ext uri="{BB962C8B-B14F-4D97-AF65-F5344CB8AC3E}">
        <p14:creationId xmlns:p14="http://schemas.microsoft.com/office/powerpoint/2010/main" val="229095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74F4576-0384-4BDC-96CE-56916E72434B}" type="datetime1">
              <a:rPr lang="en-US" smtClean="0"/>
              <a:t>07/07/16</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F708F07-020F-4491-A32E-632E291CF31E}" type="slidenum">
              <a:rPr lang="en-US"/>
              <a:pPr>
                <a:defRPr/>
              </a:pPr>
              <a:t>‹#›</a:t>
            </a:fld>
            <a:endParaRPr lang="en-US" dirty="0"/>
          </a:p>
        </p:txBody>
      </p:sp>
    </p:spTree>
    <p:extLst>
      <p:ext uri="{BB962C8B-B14F-4D97-AF65-F5344CB8AC3E}">
        <p14:creationId xmlns:p14="http://schemas.microsoft.com/office/powerpoint/2010/main" val="141166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D69501F-90A7-4BC2-B976-5F800C8D1B09}" type="datetime1">
              <a:rPr lang="en-US" smtClean="0"/>
              <a:t>07/07/16</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9397377-2A72-497F-81BB-326B7ADB3F24}" type="slidenum">
              <a:rPr lang="en-US"/>
              <a:pPr>
                <a:defRPr/>
              </a:pPr>
              <a:t>‹#›</a:t>
            </a:fld>
            <a:endParaRPr lang="en-US" dirty="0"/>
          </a:p>
        </p:txBody>
      </p:sp>
    </p:spTree>
    <p:extLst>
      <p:ext uri="{BB962C8B-B14F-4D97-AF65-F5344CB8AC3E}">
        <p14:creationId xmlns:p14="http://schemas.microsoft.com/office/powerpoint/2010/main" val="4148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123C255-EB39-43A0-BE6C-88C98DDBB1D7}" type="datetime1">
              <a:rPr lang="en-US" smtClean="0"/>
              <a:t>07/07/16</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CBE5B2D-FF09-4B9C-95D3-DDBC59669BEE}" type="slidenum">
              <a:rPr lang="en-US"/>
              <a:pPr>
                <a:defRPr/>
              </a:pPr>
              <a:t>‹#›</a:t>
            </a:fld>
            <a:endParaRPr lang="en-US" dirty="0"/>
          </a:p>
        </p:txBody>
      </p:sp>
    </p:spTree>
    <p:extLst>
      <p:ext uri="{BB962C8B-B14F-4D97-AF65-F5344CB8AC3E}">
        <p14:creationId xmlns:p14="http://schemas.microsoft.com/office/powerpoint/2010/main" val="177933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336995-115B-4950-8314-AF159C22E1E4}" type="datetime1">
              <a:rPr lang="en-US" smtClean="0"/>
              <a:t>07/07/16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C550E5B-13D7-45F5-BB7D-C823DD6A9182}" type="slidenum">
              <a:rPr lang="en-US"/>
              <a:pPr>
                <a:defRPr/>
              </a:pPr>
              <a:t>‹#›</a:t>
            </a:fld>
            <a:endParaRPr lang="en-US" dirty="0"/>
          </a:p>
        </p:txBody>
      </p:sp>
    </p:spTree>
    <p:extLst>
      <p:ext uri="{BB962C8B-B14F-4D97-AF65-F5344CB8AC3E}">
        <p14:creationId xmlns:p14="http://schemas.microsoft.com/office/powerpoint/2010/main" val="3625922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60D8F9-2865-4C13-AB62-3B12A23EBADE}" type="datetime1">
              <a:rPr lang="en-US" smtClean="0"/>
              <a:t>07/07/16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dirty="0" smtClean="0"/>
              <a:t>N. Arnold, Applied Physics, JKU Linz, @Singapore META 2014</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0347335-187A-4D61-85D3-9704510D1B69}" type="slidenum">
              <a:rPr lang="en-US"/>
              <a:pPr>
                <a:defRPr/>
              </a:pPr>
              <a:t>‹#›</a:t>
            </a:fld>
            <a:endParaRPr lang="en-US" dirty="0"/>
          </a:p>
        </p:txBody>
      </p:sp>
    </p:spTree>
    <p:extLst>
      <p:ext uri="{BB962C8B-B14F-4D97-AF65-F5344CB8AC3E}">
        <p14:creationId xmlns:p14="http://schemas.microsoft.com/office/powerpoint/2010/main" val="1167232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fld id="{0439F789-61F4-4B3F-8012-B80CAC09A907}" type="datetime1">
              <a:rPr lang="en-US" smtClean="0"/>
              <a:t>07/07/16</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GB" dirty="0" smtClean="0"/>
              <a:t>N. Arnold, Applied Physics, JKU Linz, @Singapore META 2014</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A0DAF6A-34DF-4125-A4E2-76A5BDB172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2400" b="1">
          <a:solidFill>
            <a:schemeClr val="tx2"/>
          </a:solidFill>
          <a:latin typeface="Times New Roman" pitchFamily="18" charset="0"/>
          <a:ea typeface="+mj-ea"/>
          <a:cs typeface="+mj-cs"/>
        </a:defRPr>
      </a:lvl1pPr>
      <a:lvl2pPr algn="ctr" rtl="0" eaLnBrk="0" fontAlgn="base" hangingPunct="0">
        <a:spcBef>
          <a:spcPct val="0"/>
        </a:spcBef>
        <a:spcAft>
          <a:spcPct val="0"/>
        </a:spcAft>
        <a:defRPr sz="2400" b="1">
          <a:solidFill>
            <a:schemeClr val="tx2"/>
          </a:solidFill>
          <a:latin typeface="Times New Roman" pitchFamily="18" charset="0"/>
        </a:defRPr>
      </a:lvl2pPr>
      <a:lvl3pPr algn="ctr" rtl="0" eaLnBrk="0" fontAlgn="base" hangingPunct="0">
        <a:spcBef>
          <a:spcPct val="0"/>
        </a:spcBef>
        <a:spcAft>
          <a:spcPct val="0"/>
        </a:spcAft>
        <a:defRPr sz="2400" b="1">
          <a:solidFill>
            <a:schemeClr val="tx2"/>
          </a:solidFill>
          <a:latin typeface="Times New Roman" pitchFamily="18" charset="0"/>
        </a:defRPr>
      </a:lvl3pPr>
      <a:lvl4pPr algn="ctr" rtl="0" eaLnBrk="0" fontAlgn="base" hangingPunct="0">
        <a:spcBef>
          <a:spcPct val="0"/>
        </a:spcBef>
        <a:spcAft>
          <a:spcPct val="0"/>
        </a:spcAft>
        <a:defRPr sz="2400" b="1">
          <a:solidFill>
            <a:schemeClr val="tx2"/>
          </a:solidFill>
          <a:latin typeface="Times New Roman" pitchFamily="18" charset="0"/>
        </a:defRPr>
      </a:lvl4pPr>
      <a:lvl5pPr algn="ctr" rtl="0" eaLnBrk="0" fontAlgn="base" hangingPunct="0">
        <a:spcBef>
          <a:spcPct val="0"/>
        </a:spcBef>
        <a:spcAft>
          <a:spcPct val="0"/>
        </a:spcAft>
        <a:defRPr sz="2400" b="1">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4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4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6.bin"/><Relationship Id="rId5" Type="http://schemas.openxmlformats.org/officeDocument/2006/relationships/image" Target="../media/image31.wmf"/><Relationship Id="rId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3.wmf"/><Relationship Id="rId4" Type="http://schemas.openxmlformats.org/officeDocument/2006/relationships/oleObject" Target="../embeddings/oleObject2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4.wmf"/><Relationship Id="rId4" Type="http://schemas.openxmlformats.org/officeDocument/2006/relationships/oleObject" Target="../embeddings/oleObject28.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6.png"/><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8.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32.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13.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image" Target="../media/image41.wmf"/><Relationship Id="rId4" Type="http://schemas.openxmlformats.org/officeDocument/2006/relationships/oleObject" Target="../embeddings/oleObject33.bin"/><Relationship Id="rId9" Type="http://schemas.openxmlformats.org/officeDocument/2006/relationships/image" Target="../media/image43.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36.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8.bin"/><Relationship Id="rId5" Type="http://schemas.openxmlformats.org/officeDocument/2006/relationships/image" Target="../media/image47.wmf"/><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0.bin"/><Relationship Id="rId5" Type="http://schemas.openxmlformats.org/officeDocument/2006/relationships/image" Target="../media/image7.wmf"/><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17.xm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2.bin"/><Relationship Id="rId11" Type="http://schemas.openxmlformats.org/officeDocument/2006/relationships/image" Target="../media/image52.wmf"/><Relationship Id="rId5" Type="http://schemas.openxmlformats.org/officeDocument/2006/relationships/image" Target="../media/image49.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51.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18.xml"/><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6.bin"/><Relationship Id="rId5" Type="http://schemas.openxmlformats.org/officeDocument/2006/relationships/image" Target="../media/image53.wmf"/><Relationship Id="rId4" Type="http://schemas.openxmlformats.org/officeDocument/2006/relationships/oleObject" Target="../embeddings/oleObject45.bin"/><Relationship Id="rId9" Type="http://schemas.openxmlformats.org/officeDocument/2006/relationships/image" Target="../media/image55.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56.wmf"/><Relationship Id="rId4" Type="http://schemas.openxmlformats.org/officeDocument/2006/relationships/oleObject" Target="../embeddings/oleObject48.bin"/></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60.wmf"/><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22.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1.bin"/><Relationship Id="rId5" Type="http://schemas.openxmlformats.org/officeDocument/2006/relationships/image" Target="../media/image61.wmf"/><Relationship Id="rId4" Type="http://schemas.openxmlformats.org/officeDocument/2006/relationships/oleObject" Target="../embeddings/oleObject50.bin"/><Relationship Id="rId9" Type="http://schemas.openxmlformats.org/officeDocument/2006/relationships/image" Target="../media/image63.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64.wmf"/><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24.xml"/><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5.bin"/><Relationship Id="rId11" Type="http://schemas.openxmlformats.org/officeDocument/2006/relationships/image" Target="../media/image68.wmf"/><Relationship Id="rId5" Type="http://schemas.openxmlformats.org/officeDocument/2006/relationships/image" Target="../media/image65.w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67.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oleObject" Target="../embeddings/oleObject59.bin"/><Relationship Id="rId18" Type="http://schemas.openxmlformats.org/officeDocument/2006/relationships/image" Target="../media/image76.png"/><Relationship Id="rId3" Type="http://schemas.openxmlformats.org/officeDocument/2006/relationships/notesSlide" Target="../notesSlides/notesSlide26.xml"/><Relationship Id="rId21" Type="http://schemas.openxmlformats.org/officeDocument/2006/relationships/image" Target="../media/image79.emf"/><Relationship Id="rId7" Type="http://schemas.openxmlformats.org/officeDocument/2006/relationships/image" Target="../media/image45.png"/><Relationship Id="rId12" Type="http://schemas.openxmlformats.org/officeDocument/2006/relationships/image" Target="../media/image73.emf"/><Relationship Id="rId17"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75.png"/><Relationship Id="rId20" Type="http://schemas.openxmlformats.org/officeDocument/2006/relationships/image" Target="../media/image78.png"/><Relationship Id="rId1" Type="http://schemas.openxmlformats.org/officeDocument/2006/relationships/vmlDrawing" Target="../drawings/vmlDrawing26.vml"/><Relationship Id="rId6" Type="http://schemas.openxmlformats.org/officeDocument/2006/relationships/image" Target="../media/image69.emf"/><Relationship Id="rId11" Type="http://schemas.openxmlformats.org/officeDocument/2006/relationships/image" Target="../media/image72.png"/><Relationship Id="rId5" Type="http://schemas.openxmlformats.org/officeDocument/2006/relationships/image" Target="../media/image1.png"/><Relationship Id="rId15" Type="http://schemas.openxmlformats.org/officeDocument/2006/relationships/image" Target="../media/image74.png"/><Relationship Id="rId23" Type="http://schemas.openxmlformats.org/officeDocument/2006/relationships/image" Target="../media/image81.jpeg"/><Relationship Id="rId10" Type="http://schemas.openxmlformats.org/officeDocument/2006/relationships/image" Target="../media/image71.png"/><Relationship Id="rId19" Type="http://schemas.openxmlformats.org/officeDocument/2006/relationships/image" Target="../media/image77.png"/><Relationship Id="rId4" Type="http://schemas.openxmlformats.org/officeDocument/2006/relationships/oleObject" Target="../embeddings/oleObject58.bin"/><Relationship Id="rId9" Type="http://schemas.openxmlformats.org/officeDocument/2006/relationships/image" Target="../media/image70.png"/><Relationship Id="rId14" Type="http://schemas.openxmlformats.org/officeDocument/2006/relationships/image" Target="../media/image48.wmf"/><Relationship Id="rId22"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3.wmf"/><Relationship Id="rId3" Type="http://schemas.openxmlformats.org/officeDocument/2006/relationships/notesSlide" Target="../notesSlides/notesSlide4.xml"/><Relationship Id="rId7" Type="http://schemas.openxmlformats.org/officeDocument/2006/relationships/image" Target="../media/image10.wmf"/><Relationship Id="rId12" Type="http://schemas.openxmlformats.org/officeDocument/2006/relationships/oleObject" Target="../embeddings/oleObject8.bin"/><Relationship Id="rId17"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2.wmf"/><Relationship Id="rId5" Type="http://schemas.openxmlformats.org/officeDocument/2006/relationships/image" Target="../media/image9.wmf"/><Relationship Id="rId15" Type="http://schemas.openxmlformats.org/officeDocument/2006/relationships/image" Target="../media/image14.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1.wmf"/><Relationship Id="rId1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16.w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18.wmf"/><Relationship Id="rId10" Type="http://schemas.openxmlformats.org/officeDocument/2006/relationships/image" Target="../media/image20.wmf"/><Relationship Id="rId4" Type="http://schemas.openxmlformats.org/officeDocument/2006/relationships/oleObject" Target="../embeddings/oleObject13.bin"/><Relationship Id="rId9"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6.wmf"/><Relationship Id="rId3" Type="http://schemas.openxmlformats.org/officeDocument/2006/relationships/notesSlide" Target="../notesSlides/notesSlide7.xml"/><Relationship Id="rId7" Type="http://schemas.openxmlformats.org/officeDocument/2006/relationships/image" Target="../media/image23.wmf"/><Relationship Id="rId12" Type="http://schemas.openxmlformats.org/officeDocument/2006/relationships/oleObject" Target="../embeddings/oleObject20.bin"/><Relationship Id="rId17" Type="http://schemas.openxmlformats.org/officeDocument/2006/relationships/image" Target="../media/image28.wmf"/><Relationship Id="rId2" Type="http://schemas.openxmlformats.org/officeDocument/2006/relationships/slideLayout" Target="../slideLayouts/slideLayout2.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4.wmf"/><Relationship Id="rId1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4.bin"/><Relationship Id="rId5" Type="http://schemas.openxmlformats.org/officeDocument/2006/relationships/image" Target="../media/image29.wmf"/><Relationship Id="rId4"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78"/>
            <a:ext cx="9144000" cy="1754326"/>
          </a:xfrm>
          <a:prstGeom prst="rect">
            <a:avLst/>
          </a:prstGeom>
          <a:solidFill>
            <a:srgbClr val="00CCFF"/>
          </a:solidFill>
        </p:spPr>
        <p:txBody>
          <a:bodyPr wrap="square" rtlCol="0">
            <a:spAutoFit/>
          </a:bodyPr>
          <a:lstStyle/>
          <a:p>
            <a:r>
              <a:rPr lang="en-US" sz="3600" b="1" dirty="0">
                <a:solidFill>
                  <a:srgbClr val="FF33CC"/>
                </a:solidFill>
              </a:rPr>
              <a:t>Electrodynamic description of a spaser: shape, size, multipolar modes, </a:t>
            </a:r>
            <a:endParaRPr lang="en-US" sz="3600" b="1" dirty="0" smtClean="0">
              <a:solidFill>
                <a:srgbClr val="FF33CC"/>
              </a:solidFill>
            </a:endParaRPr>
          </a:p>
          <a:p>
            <a:r>
              <a:rPr lang="en-US" sz="3600" b="1" dirty="0" smtClean="0">
                <a:solidFill>
                  <a:srgbClr val="FF33CC"/>
                </a:solidFill>
              </a:rPr>
              <a:t>and </a:t>
            </a:r>
            <a:r>
              <a:rPr lang="en-US" sz="3600" b="1" dirty="0">
                <a:solidFill>
                  <a:srgbClr val="FF33CC"/>
                </a:solidFill>
              </a:rPr>
              <a:t>threshold </a:t>
            </a:r>
            <a:r>
              <a:rPr lang="en-US" sz="3600" b="1" dirty="0" smtClean="0">
                <a:solidFill>
                  <a:srgbClr val="FF33CC"/>
                </a:solidFill>
              </a:rPr>
              <a:t>minimization</a:t>
            </a:r>
            <a:endParaRPr lang="en-US" sz="3600" dirty="0" smtClean="0">
              <a:solidFill>
                <a:srgbClr val="FF33CC"/>
              </a:solidFill>
            </a:endParaRPr>
          </a:p>
        </p:txBody>
      </p:sp>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Object 7"/>
          <p:cNvGraphicFramePr>
            <a:graphicFrameLocks noChangeAspect="1"/>
          </p:cNvGraphicFramePr>
          <p:nvPr>
            <p:extLst>
              <p:ext uri="{D42A27DB-BD31-4B8C-83A1-F6EECF244321}">
                <p14:modId xmlns:p14="http://schemas.microsoft.com/office/powerpoint/2010/main" val="1219381099"/>
              </p:ext>
            </p:extLst>
          </p:nvPr>
        </p:nvGraphicFramePr>
        <p:xfrm>
          <a:off x="0" y="3753894"/>
          <a:ext cx="2438095" cy="1523810"/>
        </p:xfrm>
        <a:graphic>
          <a:graphicData uri="http://schemas.openxmlformats.org/presentationml/2006/ole">
            <mc:AlternateContent xmlns:mc="http://schemas.openxmlformats.org/markup-compatibility/2006">
              <mc:Choice xmlns:v="urn:schemas-microsoft-com:vml" Requires="v">
                <p:oleObj spid="_x0000_s122492" name="Photo Editor Photo" r:id="rId4" imgW="2438095" imgH="1523810" progId="MSPhotoEd.3">
                  <p:embed/>
                </p:oleObj>
              </mc:Choice>
              <mc:Fallback>
                <p:oleObj name="Photo Editor Photo" r:id="rId4" imgW="2438095" imgH="15238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53894"/>
                        <a:ext cx="2438095" cy="152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68" descr="C:\Users\temp\Downloads\JKULogokurzWappenlinkseng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9126" y="3973200"/>
            <a:ext cx="2874874" cy="1430122"/>
          </a:xfrm>
          <a:prstGeom prst="rect">
            <a:avLst/>
          </a:prstGeom>
          <a:noFill/>
          <a:extLst>
            <a:ext uri="{909E8E84-426E-40DD-AFC4-6F175D3DCCD1}">
              <a14:hiddenFill xmlns:a14="http://schemas.microsoft.com/office/drawing/2010/main">
                <a:solidFill>
                  <a:srgbClr val="FFFFFF"/>
                </a:solidFill>
              </a14:hiddenFill>
            </a:ext>
          </a:extLst>
        </p:spPr>
      </p:pic>
      <p:pic>
        <p:nvPicPr>
          <p:cNvPr id="1218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931" y="3400674"/>
            <a:ext cx="3518916" cy="257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2175622" y="4279316"/>
            <a:ext cx="1186355" cy="4729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175622" y="4279316"/>
            <a:ext cx="2372710" cy="4729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Date Placeholder 23"/>
          <p:cNvSpPr>
            <a:spLocks noGrp="1"/>
          </p:cNvSpPr>
          <p:nvPr>
            <p:ph type="dt" sz="half" idx="10"/>
          </p:nvPr>
        </p:nvSpPr>
        <p:spPr/>
        <p:txBody>
          <a:bodyPr/>
          <a:lstStyle/>
          <a:p>
            <a:pPr>
              <a:defRPr/>
            </a:pPr>
            <a:fld id="{F4BC9A38-1C07-4002-AA5C-1C6639E08AFC}" type="datetime1">
              <a:rPr lang="en-US" smtClean="0"/>
              <a:t>07/07/16</a:t>
            </a:fld>
            <a:endParaRPr lang="en-US" dirty="0"/>
          </a:p>
        </p:txBody>
      </p:sp>
      <p:sp>
        <p:nvSpPr>
          <p:cNvPr id="25" name="Footer Placeholder 24"/>
          <p:cNvSpPr>
            <a:spLocks noGrp="1"/>
          </p:cNvSpPr>
          <p:nvPr>
            <p:ph type="ftr" sz="quarter" idx="11"/>
          </p:nvPr>
        </p:nvSpPr>
        <p:spPr/>
        <p:txBody>
          <a:bodyPr/>
          <a:lstStyle/>
          <a:p>
            <a:pPr>
              <a:defRPr/>
            </a:pPr>
            <a:r>
              <a:rPr lang="en-GB" dirty="0" smtClean="0"/>
              <a:t>N. Arnold, Applied Physics, JKU Linz, @Singapore META 2014</a:t>
            </a:r>
            <a:endParaRPr lang="en-US" dirty="0"/>
          </a:p>
        </p:txBody>
      </p:sp>
      <p:sp>
        <p:nvSpPr>
          <p:cNvPr id="26" name="Slide Number Placeholder 25"/>
          <p:cNvSpPr>
            <a:spLocks noGrp="1"/>
          </p:cNvSpPr>
          <p:nvPr>
            <p:ph type="sldNum" sz="quarter" idx="12"/>
          </p:nvPr>
        </p:nvSpPr>
        <p:spPr/>
        <p:txBody>
          <a:bodyPr/>
          <a:lstStyle/>
          <a:p>
            <a:pPr>
              <a:defRPr/>
            </a:pPr>
            <a:fld id="{80C0329C-B544-45E3-BD2B-B3129D41D0FD}" type="slidenum">
              <a:rPr lang="en-US" smtClean="0"/>
              <a:pPr>
                <a:defRPr/>
              </a:pPr>
              <a:t>1</a:t>
            </a:fld>
            <a:endParaRPr lang="en-US" dirty="0"/>
          </a:p>
        </p:txBody>
      </p:sp>
      <p:sp>
        <p:nvSpPr>
          <p:cNvPr id="13" name="TextBox 12"/>
          <p:cNvSpPr txBox="1"/>
          <p:nvPr/>
        </p:nvSpPr>
        <p:spPr>
          <a:xfrm>
            <a:off x="-3388" y="1749606"/>
            <a:ext cx="9144000" cy="830997"/>
          </a:xfrm>
          <a:prstGeom prst="rect">
            <a:avLst/>
          </a:prstGeom>
          <a:noFill/>
        </p:spPr>
        <p:txBody>
          <a:bodyPr wrap="square" rtlCol="0">
            <a:spAutoFit/>
          </a:bodyPr>
          <a:lstStyle/>
          <a:p>
            <a:pPr eaLnBrk="0" hangingPunct="0"/>
            <a:r>
              <a:rPr lang="en-US" i="1" u="sng" dirty="0" smtClean="0"/>
              <a:t>Nikita </a:t>
            </a:r>
            <a:r>
              <a:rPr lang="en-US" i="1" u="sng" dirty="0"/>
              <a:t>Arnold</a:t>
            </a:r>
            <a:r>
              <a:rPr lang="en-US" i="1" dirty="0"/>
              <a:t>, </a:t>
            </a:r>
            <a:r>
              <a:rPr lang="en-US" i="1" dirty="0" smtClean="0"/>
              <a:t>Calin </a:t>
            </a:r>
            <a:r>
              <a:rPr lang="en-US" i="1" dirty="0"/>
              <a:t>Hrelescu, Thomas A. Klar</a:t>
            </a:r>
            <a:endParaRPr lang="en-US" dirty="0"/>
          </a:p>
          <a:p>
            <a:r>
              <a:rPr lang="en-US" i="1" dirty="0"/>
              <a:t>Institute of Applied Physics, Johannes Kepler University, Linz, Austria</a:t>
            </a:r>
            <a:endParaRPr lang="en-US" dirty="0"/>
          </a:p>
        </p:txBody>
      </p:sp>
    </p:spTree>
    <p:extLst>
      <p:ext uri="{BB962C8B-B14F-4D97-AF65-F5344CB8AC3E}">
        <p14:creationId xmlns:p14="http://schemas.microsoft.com/office/powerpoint/2010/main" val="1840253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11"/>
            <a:ext cx="9144000" cy="461665"/>
          </a:xfrm>
          <a:prstGeom prst="rect">
            <a:avLst/>
          </a:prstGeom>
          <a:solidFill>
            <a:srgbClr val="00CCFF"/>
          </a:solidFill>
        </p:spPr>
        <p:txBody>
          <a:bodyPr wrap="square" rtlCol="0">
            <a:spAutoFit/>
          </a:bodyPr>
          <a:lstStyle/>
          <a:p>
            <a:pPr algn="just"/>
            <a:r>
              <a:rPr lang="en-US" b="1" dirty="0" smtClean="0">
                <a:solidFill>
                  <a:srgbClr val="FF0000"/>
                </a:solidFill>
              </a:rPr>
              <a:t>Core-Shell</a:t>
            </a:r>
            <a:r>
              <a:rPr lang="en-US" b="1" dirty="0" smtClean="0"/>
              <a:t> = particle + cavity</a:t>
            </a:r>
          </a:p>
        </p:txBody>
      </p:sp>
      <p:graphicFrame>
        <p:nvGraphicFramePr>
          <p:cNvPr id="15" name="Object 14"/>
          <p:cNvGraphicFramePr>
            <a:graphicFrameLocks noChangeAspect="1"/>
          </p:cNvGraphicFramePr>
          <p:nvPr>
            <p:extLst>
              <p:ext uri="{D42A27DB-BD31-4B8C-83A1-F6EECF244321}">
                <p14:modId xmlns:p14="http://schemas.microsoft.com/office/powerpoint/2010/main" val="3952644513"/>
              </p:ext>
            </p:extLst>
          </p:nvPr>
        </p:nvGraphicFramePr>
        <p:xfrm>
          <a:off x="58738" y="1029660"/>
          <a:ext cx="7569200" cy="1016000"/>
        </p:xfrm>
        <a:graphic>
          <a:graphicData uri="http://schemas.openxmlformats.org/presentationml/2006/ole">
            <mc:AlternateContent xmlns:mc="http://schemas.openxmlformats.org/markup-compatibility/2006">
              <mc:Choice xmlns:v="urn:schemas-microsoft-com:vml" Requires="v">
                <p:oleObj spid="_x0000_s249965" name="Equation" r:id="rId4" imgW="3784320" imgH="507960" progId="Equation.DSMT4">
                  <p:embed/>
                </p:oleObj>
              </mc:Choice>
              <mc:Fallback>
                <p:oleObj name="Equation" r:id="rId4" imgW="3784320" imgH="507960" progId="Equation.DSMT4">
                  <p:embed/>
                  <p:pic>
                    <p:nvPicPr>
                      <p:cNvPr id="0" name=""/>
                      <p:cNvPicPr>
                        <a:picLocks noChangeAspect="1" noChangeArrowheads="1"/>
                      </p:cNvPicPr>
                      <p:nvPr/>
                    </p:nvPicPr>
                    <p:blipFill>
                      <a:blip r:embed="rId5"/>
                      <a:srcRect/>
                      <a:stretch>
                        <a:fillRect/>
                      </a:stretch>
                    </p:blipFill>
                    <p:spPr bwMode="auto">
                      <a:xfrm>
                        <a:off x="58738" y="1029660"/>
                        <a:ext cx="7569200" cy="1016000"/>
                      </a:xfrm>
                      <a:prstGeom prst="rect">
                        <a:avLst/>
                      </a:prstGeom>
                      <a:noFill/>
                    </p:spPr>
                  </p:pic>
                </p:oleObj>
              </mc:Fallback>
            </mc:AlternateContent>
          </a:graphicData>
        </a:graphic>
      </p:graphicFrame>
      <p:sp>
        <p:nvSpPr>
          <p:cNvPr id="7" name="Date Placeholder 6"/>
          <p:cNvSpPr>
            <a:spLocks noGrp="1"/>
          </p:cNvSpPr>
          <p:nvPr>
            <p:ph type="dt" sz="half" idx="10"/>
          </p:nvPr>
        </p:nvSpPr>
        <p:spPr/>
        <p:txBody>
          <a:bodyPr/>
          <a:lstStyle/>
          <a:p>
            <a:pPr>
              <a:defRPr/>
            </a:pPr>
            <a:fld id="{06962B0D-230D-4D05-A056-26C6EC014919}" type="datetime1">
              <a:rPr lang="en-US" smtClean="0"/>
              <a:t>07/07/16</a:t>
            </a:fld>
            <a:endParaRPr lang="en-US" dirty="0"/>
          </a:p>
        </p:txBody>
      </p:sp>
      <p:sp>
        <p:nvSpPr>
          <p:cNvPr id="8" name="Footer Placeholder 7"/>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9" name="Slide Number Placeholder 8"/>
          <p:cNvSpPr>
            <a:spLocks noGrp="1"/>
          </p:cNvSpPr>
          <p:nvPr>
            <p:ph type="sldNum" sz="quarter" idx="12"/>
          </p:nvPr>
        </p:nvSpPr>
        <p:spPr/>
        <p:txBody>
          <a:bodyPr/>
          <a:lstStyle/>
          <a:p>
            <a:pPr>
              <a:defRPr/>
            </a:pPr>
            <a:fld id="{80C0329C-B544-45E3-BD2B-B3129D41D0FD}" type="slidenum">
              <a:rPr lang="en-US" smtClean="0"/>
              <a:pPr>
                <a:defRPr/>
              </a:pPr>
              <a:t>10</a:t>
            </a:fld>
            <a:endParaRPr lang="en-US" dirty="0"/>
          </a:p>
        </p:txBody>
      </p:sp>
      <p:grpSp>
        <p:nvGrpSpPr>
          <p:cNvPr id="13" name="Group 12"/>
          <p:cNvGrpSpPr/>
          <p:nvPr/>
        </p:nvGrpSpPr>
        <p:grpSpPr>
          <a:xfrm>
            <a:off x="6508812" y="3812156"/>
            <a:ext cx="2520001" cy="2639439"/>
            <a:chOff x="6508812" y="3812156"/>
            <a:chExt cx="2520001" cy="2639439"/>
          </a:xfrm>
        </p:grpSpPr>
        <p:sp>
          <p:nvSpPr>
            <p:cNvPr id="32" name="Oval 31"/>
            <p:cNvSpPr>
              <a:spLocks noChangeAspect="1"/>
            </p:cNvSpPr>
            <p:nvPr/>
          </p:nvSpPr>
          <p:spPr>
            <a:xfrm>
              <a:off x="7228812" y="4651594"/>
              <a:ext cx="1080000" cy="108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508812" y="3931594"/>
              <a:ext cx="2520000" cy="2520001"/>
            </a:xfrm>
            <a:prstGeom prst="rect">
              <a:avLst/>
            </a:prstGeom>
            <a:solidFill>
              <a:srgbClr val="FF0000">
                <a:alpha val="2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6868812" y="4291594"/>
              <a:ext cx="1800000" cy="1800001"/>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7558239" y="4552521"/>
              <a:ext cx="453259" cy="461665"/>
            </a:xfrm>
            <a:prstGeom prst="rect">
              <a:avLst/>
            </a:prstGeom>
            <a:noFill/>
          </p:spPr>
          <p:txBody>
            <a:bodyPr wrap="square" rtlCol="0">
              <a:spAutoFit/>
            </a:bodyPr>
            <a:lstStyle/>
            <a:p>
              <a:pPr algn="just"/>
              <a:r>
                <a:rPr lang="en-US" i="1" dirty="0" smtClean="0">
                  <a:sym typeface="Symbol"/>
                </a:rPr>
                <a:t></a:t>
              </a:r>
              <a:r>
                <a:rPr lang="en-US" baseline="-25000" dirty="0" smtClean="0"/>
                <a:t>1</a:t>
              </a:r>
            </a:p>
          </p:txBody>
        </p:sp>
        <p:sp>
          <p:nvSpPr>
            <p:cNvPr id="36" name="TextBox 35"/>
            <p:cNvSpPr txBox="1"/>
            <p:nvPr/>
          </p:nvSpPr>
          <p:spPr>
            <a:xfrm>
              <a:off x="7534327" y="4172846"/>
              <a:ext cx="453259" cy="461665"/>
            </a:xfrm>
            <a:prstGeom prst="rect">
              <a:avLst/>
            </a:prstGeom>
            <a:noFill/>
          </p:spPr>
          <p:txBody>
            <a:bodyPr wrap="square" rtlCol="0">
              <a:spAutoFit/>
            </a:bodyPr>
            <a:lstStyle/>
            <a:p>
              <a:pPr algn="just"/>
              <a:r>
                <a:rPr lang="en-US" i="1" dirty="0" smtClean="0">
                  <a:sym typeface="Symbol"/>
                </a:rPr>
                <a:t></a:t>
              </a:r>
              <a:r>
                <a:rPr lang="en-US" baseline="-25000" dirty="0" smtClean="0"/>
                <a:t>2</a:t>
              </a:r>
            </a:p>
          </p:txBody>
        </p:sp>
        <p:sp>
          <p:nvSpPr>
            <p:cNvPr id="37" name="TextBox 36"/>
            <p:cNvSpPr txBox="1"/>
            <p:nvPr/>
          </p:nvSpPr>
          <p:spPr>
            <a:xfrm>
              <a:off x="7342241" y="3812156"/>
              <a:ext cx="883479" cy="461665"/>
            </a:xfrm>
            <a:prstGeom prst="rect">
              <a:avLst/>
            </a:prstGeom>
            <a:noFill/>
          </p:spPr>
          <p:txBody>
            <a:bodyPr wrap="square" rtlCol="0">
              <a:spAutoFit/>
            </a:bodyPr>
            <a:lstStyle/>
            <a:p>
              <a:pPr algn="just"/>
              <a:r>
                <a:rPr lang="en-US" i="1" dirty="0">
                  <a:sym typeface="Symbol"/>
                </a:rPr>
                <a:t></a:t>
              </a:r>
              <a:r>
                <a:rPr lang="en-US" baseline="-25000" dirty="0" smtClean="0"/>
                <a:t>3</a:t>
              </a:r>
              <a:r>
                <a:rPr lang="en-US" dirty="0" smtClean="0"/>
                <a:t>=</a:t>
              </a:r>
              <a:r>
                <a:rPr lang="en-US" i="1" dirty="0" smtClean="0">
                  <a:sym typeface="Symbol"/>
                </a:rPr>
                <a:t></a:t>
              </a:r>
              <a:r>
                <a:rPr lang="en-US" baseline="-25000" dirty="0" smtClean="0"/>
                <a:t>1</a:t>
              </a:r>
            </a:p>
          </p:txBody>
        </p:sp>
        <p:sp>
          <p:nvSpPr>
            <p:cNvPr id="38" name="TextBox 37"/>
            <p:cNvSpPr txBox="1"/>
            <p:nvPr/>
          </p:nvSpPr>
          <p:spPr>
            <a:xfrm>
              <a:off x="7325120" y="5628795"/>
              <a:ext cx="948922" cy="461665"/>
            </a:xfrm>
            <a:prstGeom prst="rect">
              <a:avLst/>
            </a:prstGeom>
            <a:noFill/>
          </p:spPr>
          <p:txBody>
            <a:bodyPr wrap="square" rtlCol="0">
              <a:spAutoFit/>
            </a:bodyPr>
            <a:lstStyle/>
            <a:p>
              <a:pPr algn="just"/>
              <a:r>
                <a:rPr lang="en-US" dirty="0" smtClean="0"/>
                <a:t>Metal</a:t>
              </a:r>
            </a:p>
          </p:txBody>
        </p:sp>
        <p:sp>
          <p:nvSpPr>
            <p:cNvPr id="39" name="TextBox 38"/>
            <p:cNvSpPr txBox="1"/>
            <p:nvPr/>
          </p:nvSpPr>
          <p:spPr>
            <a:xfrm>
              <a:off x="7354996" y="5278307"/>
              <a:ext cx="906519" cy="461665"/>
            </a:xfrm>
            <a:prstGeom prst="rect">
              <a:avLst/>
            </a:prstGeom>
            <a:noFill/>
          </p:spPr>
          <p:txBody>
            <a:bodyPr wrap="square" rtlCol="0">
              <a:spAutoFit/>
            </a:bodyPr>
            <a:lstStyle/>
            <a:p>
              <a:pPr algn="just"/>
              <a:r>
                <a:rPr lang="en-US" dirty="0" smtClean="0"/>
                <a:t>Gain</a:t>
              </a:r>
              <a:endParaRPr lang="en-US" baseline="-25000" dirty="0" smtClean="0"/>
            </a:p>
          </p:txBody>
        </p:sp>
        <p:sp>
          <p:nvSpPr>
            <p:cNvPr id="40" name="TextBox 39"/>
            <p:cNvSpPr txBox="1"/>
            <p:nvPr/>
          </p:nvSpPr>
          <p:spPr>
            <a:xfrm>
              <a:off x="8229982" y="3963127"/>
              <a:ext cx="798831" cy="461665"/>
            </a:xfrm>
            <a:prstGeom prst="rect">
              <a:avLst/>
            </a:prstGeom>
            <a:noFill/>
          </p:spPr>
          <p:txBody>
            <a:bodyPr wrap="square" rtlCol="0">
              <a:spAutoFit/>
            </a:bodyPr>
            <a:lstStyle/>
            <a:p>
              <a:pPr algn="just"/>
              <a:r>
                <a:rPr lang="en-US" dirty="0" smtClean="0"/>
                <a:t>Gain</a:t>
              </a:r>
              <a:endParaRPr lang="en-US" baseline="-25000" dirty="0" smtClean="0"/>
            </a:p>
          </p:txBody>
        </p:sp>
        <p:sp>
          <p:nvSpPr>
            <p:cNvPr id="41" name="TextBox 40"/>
            <p:cNvSpPr txBox="1"/>
            <p:nvPr/>
          </p:nvSpPr>
          <p:spPr>
            <a:xfrm>
              <a:off x="7181515" y="4905580"/>
              <a:ext cx="467212" cy="461665"/>
            </a:xfrm>
            <a:prstGeom prst="rect">
              <a:avLst/>
            </a:prstGeom>
            <a:noFill/>
          </p:spPr>
          <p:txBody>
            <a:bodyPr wrap="square" rtlCol="0">
              <a:spAutoFit/>
            </a:bodyPr>
            <a:lstStyle/>
            <a:p>
              <a:pPr algn="just"/>
              <a:r>
                <a:rPr lang="en-US" i="1" dirty="0" smtClean="0"/>
                <a:t>a</a:t>
              </a:r>
              <a:r>
                <a:rPr lang="en-US" baseline="-25000" dirty="0" smtClean="0"/>
                <a:t>1</a:t>
              </a:r>
            </a:p>
          </p:txBody>
        </p:sp>
        <p:sp>
          <p:nvSpPr>
            <p:cNvPr id="42" name="TextBox 41"/>
            <p:cNvSpPr txBox="1"/>
            <p:nvPr/>
          </p:nvSpPr>
          <p:spPr>
            <a:xfrm>
              <a:off x="8267045" y="4892358"/>
              <a:ext cx="467212" cy="461665"/>
            </a:xfrm>
            <a:prstGeom prst="rect">
              <a:avLst/>
            </a:prstGeom>
            <a:noFill/>
          </p:spPr>
          <p:txBody>
            <a:bodyPr wrap="square" rtlCol="0">
              <a:spAutoFit/>
            </a:bodyPr>
            <a:lstStyle/>
            <a:p>
              <a:pPr algn="just"/>
              <a:r>
                <a:rPr lang="en-US" i="1" dirty="0" smtClean="0"/>
                <a:t>h</a:t>
              </a:r>
              <a:r>
                <a:rPr lang="en-US" baseline="-25000" dirty="0" smtClean="0"/>
                <a:t>2</a:t>
              </a:r>
            </a:p>
          </p:txBody>
        </p:sp>
        <p:cxnSp>
          <p:nvCxnSpPr>
            <p:cNvPr id="43" name="Straight Arrow Connector 42"/>
            <p:cNvCxnSpPr/>
            <p:nvPr/>
          </p:nvCxnSpPr>
          <p:spPr>
            <a:xfrm flipH="1" flipV="1">
              <a:off x="7283994" y="4978759"/>
              <a:ext cx="476962" cy="21283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21703" y="3809120"/>
            <a:ext cx="2520000" cy="2642475"/>
            <a:chOff x="121703" y="3809120"/>
            <a:chExt cx="2520000" cy="2642475"/>
          </a:xfrm>
        </p:grpSpPr>
        <p:cxnSp>
          <p:nvCxnSpPr>
            <p:cNvPr id="44" name="Straight Arrow Connector 43"/>
            <p:cNvCxnSpPr/>
            <p:nvPr/>
          </p:nvCxnSpPr>
          <p:spPr>
            <a:xfrm flipV="1">
              <a:off x="1372414" y="4804991"/>
              <a:ext cx="843974" cy="36259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1703" y="3809120"/>
              <a:ext cx="2520000" cy="2642475"/>
              <a:chOff x="129559" y="2877681"/>
              <a:chExt cx="2520000" cy="2642475"/>
            </a:xfrm>
          </p:grpSpPr>
          <p:grpSp>
            <p:nvGrpSpPr>
              <p:cNvPr id="17" name="Group 16"/>
              <p:cNvGrpSpPr/>
              <p:nvPr/>
            </p:nvGrpSpPr>
            <p:grpSpPr>
              <a:xfrm>
                <a:off x="129559" y="2877681"/>
                <a:ext cx="2520000" cy="2642475"/>
                <a:chOff x="4255228" y="2036243"/>
                <a:chExt cx="2520000" cy="2642475"/>
              </a:xfrm>
            </p:grpSpPr>
            <p:sp>
              <p:nvSpPr>
                <p:cNvPr id="19" name="Oval 18"/>
                <p:cNvSpPr>
                  <a:spLocks noChangeAspect="1"/>
                </p:cNvSpPr>
                <p:nvPr/>
              </p:nvSpPr>
              <p:spPr>
                <a:xfrm>
                  <a:off x="4975228" y="2854410"/>
                  <a:ext cx="1080000" cy="108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55228" y="2134410"/>
                  <a:ext cx="2520000" cy="2520001"/>
                </a:xfrm>
                <a:prstGeom prst="rect">
                  <a:avLst/>
                </a:prstGeom>
                <a:solidFill>
                  <a:schemeClr val="bg1">
                    <a:alpha val="2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a:spLocks noChangeAspect="1"/>
                </p:cNvSpPr>
                <p:nvPr/>
              </p:nvSpPr>
              <p:spPr>
                <a:xfrm>
                  <a:off x="4615228" y="2494410"/>
                  <a:ext cx="1800000" cy="1800001"/>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304655" y="2755337"/>
                  <a:ext cx="453259" cy="461665"/>
                </a:xfrm>
                <a:prstGeom prst="rect">
                  <a:avLst/>
                </a:prstGeom>
                <a:noFill/>
              </p:spPr>
              <p:txBody>
                <a:bodyPr wrap="square" rtlCol="0">
                  <a:spAutoFit/>
                </a:bodyPr>
                <a:lstStyle/>
                <a:p>
                  <a:pPr algn="just"/>
                  <a:r>
                    <a:rPr lang="en-US" i="1" dirty="0" smtClean="0">
                      <a:sym typeface="Symbol"/>
                    </a:rPr>
                    <a:t></a:t>
                  </a:r>
                  <a:r>
                    <a:rPr lang="en-US" baseline="-25000" dirty="0" smtClean="0"/>
                    <a:t>1</a:t>
                  </a:r>
                </a:p>
              </p:txBody>
            </p:sp>
            <p:sp>
              <p:nvSpPr>
                <p:cNvPr id="23" name="TextBox 22"/>
                <p:cNvSpPr txBox="1"/>
                <p:nvPr/>
              </p:nvSpPr>
              <p:spPr>
                <a:xfrm>
                  <a:off x="5288598" y="2373893"/>
                  <a:ext cx="453259" cy="461665"/>
                </a:xfrm>
                <a:prstGeom prst="rect">
                  <a:avLst/>
                </a:prstGeom>
                <a:noFill/>
              </p:spPr>
              <p:txBody>
                <a:bodyPr wrap="square" rtlCol="0">
                  <a:spAutoFit/>
                </a:bodyPr>
                <a:lstStyle/>
                <a:p>
                  <a:pPr algn="just"/>
                  <a:r>
                    <a:rPr lang="en-US" i="1" dirty="0" smtClean="0">
                      <a:sym typeface="Symbol"/>
                    </a:rPr>
                    <a:t></a:t>
                  </a:r>
                  <a:r>
                    <a:rPr lang="en-US" baseline="-25000" dirty="0" smtClean="0"/>
                    <a:t>2</a:t>
                  </a:r>
                </a:p>
              </p:txBody>
            </p:sp>
            <p:sp>
              <p:nvSpPr>
                <p:cNvPr id="25" name="TextBox 24"/>
                <p:cNvSpPr txBox="1"/>
                <p:nvPr/>
              </p:nvSpPr>
              <p:spPr>
                <a:xfrm>
                  <a:off x="5304655" y="2036243"/>
                  <a:ext cx="576993" cy="461665"/>
                </a:xfrm>
                <a:prstGeom prst="rect">
                  <a:avLst/>
                </a:prstGeom>
                <a:noFill/>
              </p:spPr>
              <p:txBody>
                <a:bodyPr wrap="square" rtlCol="0">
                  <a:spAutoFit/>
                </a:bodyPr>
                <a:lstStyle/>
                <a:p>
                  <a:pPr algn="just"/>
                  <a:r>
                    <a:rPr lang="en-US" i="1" dirty="0" smtClean="0">
                      <a:sym typeface="Symbol"/>
                    </a:rPr>
                    <a:t></a:t>
                  </a:r>
                  <a:r>
                    <a:rPr lang="en-US" baseline="-25000" dirty="0" smtClean="0"/>
                    <a:t>3</a:t>
                  </a:r>
                </a:p>
              </p:txBody>
            </p:sp>
            <p:sp>
              <p:nvSpPr>
                <p:cNvPr id="26" name="TextBox 25"/>
                <p:cNvSpPr txBox="1"/>
                <p:nvPr/>
              </p:nvSpPr>
              <p:spPr>
                <a:xfrm>
                  <a:off x="5095511" y="3856395"/>
                  <a:ext cx="904543" cy="461665"/>
                </a:xfrm>
                <a:prstGeom prst="rect">
                  <a:avLst/>
                </a:prstGeom>
                <a:noFill/>
              </p:spPr>
              <p:txBody>
                <a:bodyPr wrap="square" rtlCol="0">
                  <a:spAutoFit/>
                </a:bodyPr>
                <a:lstStyle/>
                <a:p>
                  <a:pPr algn="just"/>
                  <a:r>
                    <a:rPr lang="en-US" dirty="0" smtClean="0"/>
                    <a:t>Shell</a:t>
                  </a:r>
                </a:p>
              </p:txBody>
            </p:sp>
            <p:sp>
              <p:nvSpPr>
                <p:cNvPr id="27" name="TextBox 26"/>
                <p:cNvSpPr txBox="1"/>
                <p:nvPr/>
              </p:nvSpPr>
              <p:spPr>
                <a:xfrm>
                  <a:off x="5101412" y="3481123"/>
                  <a:ext cx="906519" cy="461665"/>
                </a:xfrm>
                <a:prstGeom prst="rect">
                  <a:avLst/>
                </a:prstGeom>
                <a:noFill/>
              </p:spPr>
              <p:txBody>
                <a:bodyPr wrap="square" rtlCol="0">
                  <a:spAutoFit/>
                </a:bodyPr>
                <a:lstStyle/>
                <a:p>
                  <a:pPr algn="just"/>
                  <a:r>
                    <a:rPr lang="en-US" dirty="0" smtClean="0"/>
                    <a:t>Core</a:t>
                  </a:r>
                  <a:endParaRPr lang="en-US" baseline="-25000" dirty="0" smtClean="0"/>
                </a:p>
              </p:txBody>
            </p:sp>
            <p:sp>
              <p:nvSpPr>
                <p:cNvPr id="28" name="TextBox 27"/>
                <p:cNvSpPr txBox="1"/>
                <p:nvPr/>
              </p:nvSpPr>
              <p:spPr>
                <a:xfrm>
                  <a:off x="4977219" y="4217053"/>
                  <a:ext cx="1267857" cy="461665"/>
                </a:xfrm>
                <a:prstGeom prst="rect">
                  <a:avLst/>
                </a:prstGeom>
                <a:noFill/>
              </p:spPr>
              <p:txBody>
                <a:bodyPr wrap="square" rtlCol="0">
                  <a:spAutoFit/>
                </a:bodyPr>
                <a:lstStyle/>
                <a:p>
                  <a:pPr algn="just"/>
                  <a:r>
                    <a:rPr lang="en-US" dirty="0" smtClean="0"/>
                    <a:t>Ambient</a:t>
                  </a:r>
                  <a:endParaRPr lang="en-US" baseline="-25000" dirty="0" smtClean="0"/>
                </a:p>
              </p:txBody>
            </p:sp>
            <p:sp>
              <p:nvSpPr>
                <p:cNvPr id="29" name="TextBox 28"/>
                <p:cNvSpPr txBox="1"/>
                <p:nvPr/>
              </p:nvSpPr>
              <p:spPr>
                <a:xfrm>
                  <a:off x="4935814" y="3147811"/>
                  <a:ext cx="467212" cy="461665"/>
                </a:xfrm>
                <a:prstGeom prst="rect">
                  <a:avLst/>
                </a:prstGeom>
                <a:noFill/>
              </p:spPr>
              <p:txBody>
                <a:bodyPr wrap="square" rtlCol="0">
                  <a:spAutoFit/>
                </a:bodyPr>
                <a:lstStyle/>
                <a:p>
                  <a:pPr algn="just"/>
                  <a:r>
                    <a:rPr lang="en-US" i="1" dirty="0" smtClean="0"/>
                    <a:t>a</a:t>
                  </a:r>
                  <a:r>
                    <a:rPr lang="en-US" baseline="-25000" dirty="0" smtClean="0"/>
                    <a:t>1</a:t>
                  </a:r>
                </a:p>
              </p:txBody>
            </p:sp>
            <p:sp>
              <p:nvSpPr>
                <p:cNvPr id="30" name="TextBox 29"/>
                <p:cNvSpPr txBox="1"/>
                <p:nvPr/>
              </p:nvSpPr>
              <p:spPr>
                <a:xfrm>
                  <a:off x="5891990" y="3526433"/>
                  <a:ext cx="467212" cy="461665"/>
                </a:xfrm>
                <a:prstGeom prst="rect">
                  <a:avLst/>
                </a:prstGeom>
                <a:noFill/>
              </p:spPr>
              <p:txBody>
                <a:bodyPr wrap="square" rtlCol="0">
                  <a:spAutoFit/>
                </a:bodyPr>
                <a:lstStyle/>
                <a:p>
                  <a:pPr algn="just"/>
                  <a:r>
                    <a:rPr lang="en-US" i="1" dirty="0" smtClean="0"/>
                    <a:t>h</a:t>
                  </a:r>
                  <a:r>
                    <a:rPr lang="en-US" baseline="-25000" dirty="0" smtClean="0"/>
                    <a:t>2</a:t>
                  </a:r>
                </a:p>
              </p:txBody>
            </p:sp>
            <p:cxnSp>
              <p:nvCxnSpPr>
                <p:cNvPr id="31" name="Straight Arrow Connector 30"/>
                <p:cNvCxnSpPr/>
                <p:nvPr/>
              </p:nvCxnSpPr>
              <p:spPr>
                <a:xfrm flipH="1" flipV="1">
                  <a:off x="5030410" y="3181575"/>
                  <a:ext cx="476962" cy="21283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1731025" y="3462518"/>
                <a:ext cx="467212" cy="461665"/>
              </a:xfrm>
              <a:prstGeom prst="rect">
                <a:avLst/>
              </a:prstGeom>
              <a:noFill/>
            </p:spPr>
            <p:txBody>
              <a:bodyPr wrap="square" rtlCol="0">
                <a:spAutoFit/>
              </a:bodyPr>
              <a:lstStyle/>
              <a:p>
                <a:pPr algn="just"/>
                <a:r>
                  <a:rPr lang="en-US" i="1" dirty="0" smtClean="0"/>
                  <a:t>a</a:t>
                </a:r>
                <a:r>
                  <a:rPr lang="en-US" baseline="-25000" dirty="0" smtClean="0"/>
                  <a:t>2</a:t>
                </a:r>
              </a:p>
            </p:txBody>
          </p:sp>
        </p:grpSp>
      </p:grpSp>
      <p:sp>
        <p:nvSpPr>
          <p:cNvPr id="46" name="TextBox 45"/>
          <p:cNvSpPr txBox="1"/>
          <p:nvPr/>
        </p:nvSpPr>
        <p:spPr>
          <a:xfrm>
            <a:off x="0" y="2306263"/>
            <a:ext cx="9144000" cy="830997"/>
          </a:xfrm>
          <a:prstGeom prst="rect">
            <a:avLst/>
          </a:prstGeom>
          <a:noFill/>
        </p:spPr>
        <p:txBody>
          <a:bodyPr wrap="square" rtlCol="0">
            <a:spAutoFit/>
          </a:bodyPr>
          <a:lstStyle/>
          <a:p>
            <a:pPr algn="just"/>
            <a:r>
              <a:rPr lang="en-US" dirty="0" smtClean="0">
                <a:sym typeface="Symbol"/>
              </a:rPr>
              <a:t>Symmetric gain </a:t>
            </a:r>
            <a:r>
              <a:rPr lang="en-US" i="1" dirty="0" smtClean="0">
                <a:solidFill>
                  <a:srgbClr val="FF0000"/>
                </a:solidFill>
                <a:sym typeface="Symbol"/>
              </a:rPr>
              <a:t></a:t>
            </a:r>
            <a:r>
              <a:rPr lang="en-US" baseline="-25000" dirty="0">
                <a:solidFill>
                  <a:srgbClr val="FF0000"/>
                </a:solidFill>
                <a:sym typeface="Symbol"/>
              </a:rPr>
              <a:t>1</a:t>
            </a:r>
            <a:r>
              <a:rPr lang="en-US" dirty="0">
                <a:solidFill>
                  <a:srgbClr val="FF0000"/>
                </a:solidFill>
                <a:sym typeface="Symbol"/>
              </a:rPr>
              <a:t>=</a:t>
            </a:r>
            <a:r>
              <a:rPr lang="en-US" i="1" dirty="0">
                <a:solidFill>
                  <a:srgbClr val="FF0000"/>
                </a:solidFill>
                <a:sym typeface="Symbol"/>
              </a:rPr>
              <a:t></a:t>
            </a:r>
            <a:r>
              <a:rPr lang="en-US" baseline="-25000" dirty="0" smtClean="0">
                <a:solidFill>
                  <a:srgbClr val="FF0000"/>
                </a:solidFill>
                <a:sym typeface="Symbol"/>
              </a:rPr>
              <a:t>3</a:t>
            </a:r>
            <a:r>
              <a:rPr lang="en-US" dirty="0" smtClean="0">
                <a:sym typeface="Symbol"/>
              </a:rPr>
              <a:t>, GMG (Gain-Metal-Gain) </a:t>
            </a:r>
          </a:p>
          <a:p>
            <a:pPr algn="just"/>
            <a:r>
              <a:rPr lang="en-US" dirty="0">
                <a:solidFill>
                  <a:srgbClr val="FF0000"/>
                </a:solidFill>
              </a:rPr>
              <a:t>T</a:t>
            </a:r>
            <a:r>
              <a:rPr lang="en-US" dirty="0" smtClean="0">
                <a:solidFill>
                  <a:srgbClr val="FF0000"/>
                </a:solidFill>
              </a:rPr>
              <a:t>hin </a:t>
            </a:r>
            <a:r>
              <a:rPr lang="en-US" dirty="0">
                <a:solidFill>
                  <a:srgbClr val="FF0000"/>
                </a:solidFill>
              </a:rPr>
              <a:t>shell </a:t>
            </a:r>
            <a:r>
              <a:rPr lang="en-US" i="1" dirty="0">
                <a:solidFill>
                  <a:srgbClr val="FF0000"/>
                </a:solidFill>
              </a:rPr>
              <a:t>h</a:t>
            </a:r>
            <a:r>
              <a:rPr lang="en-US" baseline="-25000" dirty="0">
                <a:solidFill>
                  <a:srgbClr val="FF0000"/>
                </a:solidFill>
              </a:rPr>
              <a:t>2</a:t>
            </a:r>
            <a:r>
              <a:rPr lang="en-US" dirty="0">
                <a:solidFill>
                  <a:srgbClr val="FF0000"/>
                </a:solidFill>
              </a:rPr>
              <a:t>&lt;&lt;</a:t>
            </a:r>
            <a:r>
              <a:rPr lang="en-US" i="1" dirty="0" smtClean="0">
                <a:solidFill>
                  <a:srgbClr val="FF0000"/>
                </a:solidFill>
              </a:rPr>
              <a:t>a</a:t>
            </a:r>
            <a:r>
              <a:rPr lang="en-US" baseline="-25000" dirty="0" smtClean="0">
                <a:solidFill>
                  <a:srgbClr val="FF0000"/>
                </a:solidFill>
              </a:rPr>
              <a:t>1</a:t>
            </a:r>
            <a:r>
              <a:rPr lang="en-US" dirty="0" smtClean="0">
                <a:solidFill>
                  <a:srgbClr val="FF0000"/>
                </a:solidFill>
              </a:rPr>
              <a:t>. </a:t>
            </a:r>
            <a:r>
              <a:rPr lang="en-US" dirty="0">
                <a:solidFill>
                  <a:srgbClr val="FF0000"/>
                </a:solidFill>
              </a:rPr>
              <a:t>T</a:t>
            </a:r>
            <a:r>
              <a:rPr lang="en-US" dirty="0" smtClean="0">
                <a:solidFill>
                  <a:srgbClr val="FF0000"/>
                </a:solidFill>
              </a:rPr>
              <a:t>hresholds </a:t>
            </a:r>
            <a:r>
              <a:rPr lang="en-US" dirty="0">
                <a:solidFill>
                  <a:srgbClr val="FF0000"/>
                </a:solidFill>
              </a:rPr>
              <a:t>can be </a:t>
            </a:r>
            <a:r>
              <a:rPr lang="en-US" dirty="0" smtClean="0">
                <a:solidFill>
                  <a:srgbClr val="FF0000"/>
                </a:solidFill>
              </a:rPr>
              <a:t>very low:</a:t>
            </a:r>
            <a:endParaRPr lang="en-US" dirty="0">
              <a:solidFill>
                <a:srgbClr val="FF0000"/>
              </a:solidFill>
            </a:endParaRPr>
          </a:p>
        </p:txBody>
      </p:sp>
      <p:sp>
        <p:nvSpPr>
          <p:cNvPr id="47" name="TextBox 46"/>
          <p:cNvSpPr txBox="1"/>
          <p:nvPr/>
        </p:nvSpPr>
        <p:spPr>
          <a:xfrm>
            <a:off x="2641703" y="3682313"/>
            <a:ext cx="3854582" cy="1569660"/>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t>Dipole </a:t>
            </a:r>
            <a:r>
              <a:rPr lang="en-US" i="1" dirty="0" smtClean="0"/>
              <a:t>l</a:t>
            </a:r>
            <a:r>
              <a:rPr lang="en-US" dirty="0" smtClean="0"/>
              <a:t>=1 generates first</a:t>
            </a:r>
          </a:p>
          <a:p>
            <a:pPr marL="342900" indent="-342900" algn="l">
              <a:buFont typeface="Arial" panose="020B0604020202020204" pitchFamily="34" charset="0"/>
              <a:buChar char="•"/>
            </a:pPr>
            <a:r>
              <a:rPr lang="en-US" dirty="0" smtClean="0">
                <a:sym typeface="Symbol"/>
              </a:rPr>
              <a:t>Applicability narrow  </a:t>
            </a:r>
            <a:r>
              <a:rPr lang="en-US" dirty="0" smtClean="0">
                <a:solidFill>
                  <a:srgbClr val="FF0000"/>
                </a:solidFill>
                <a:sym typeface="Symbol"/>
              </a:rPr>
              <a:t>Use </a:t>
            </a:r>
            <a:r>
              <a:rPr lang="en-US" b="1" dirty="0" smtClean="0">
                <a:solidFill>
                  <a:srgbClr val="FF0000"/>
                </a:solidFill>
                <a:sym typeface="Symbol"/>
              </a:rPr>
              <a:t>retarded</a:t>
            </a:r>
            <a:r>
              <a:rPr lang="en-US" dirty="0" smtClean="0">
                <a:solidFill>
                  <a:srgbClr val="FF0000"/>
                </a:solidFill>
                <a:sym typeface="Symbol"/>
              </a:rPr>
              <a:t> </a:t>
            </a:r>
          </a:p>
          <a:p>
            <a:pPr algn="l"/>
            <a:r>
              <a:rPr lang="en-US" dirty="0">
                <a:solidFill>
                  <a:srgbClr val="FF0000"/>
                </a:solidFill>
                <a:sym typeface="Symbol"/>
              </a:rPr>
              <a:t> </a:t>
            </a:r>
            <a:r>
              <a:rPr lang="en-US" dirty="0" smtClean="0">
                <a:solidFill>
                  <a:srgbClr val="FF0000"/>
                </a:solidFill>
                <a:sym typeface="Symbol"/>
              </a:rPr>
              <a:t>    multi-shell-Mie</a:t>
            </a:r>
            <a:endParaRPr lang="en-US" dirty="0" smtClean="0">
              <a:solidFill>
                <a:srgbClr val="FF0000"/>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243843002"/>
              </p:ext>
            </p:extLst>
          </p:nvPr>
        </p:nvGraphicFramePr>
        <p:xfrm>
          <a:off x="6504181" y="2404333"/>
          <a:ext cx="2590800" cy="863600"/>
        </p:xfrm>
        <a:graphic>
          <a:graphicData uri="http://schemas.openxmlformats.org/presentationml/2006/ole">
            <mc:AlternateContent xmlns:mc="http://schemas.openxmlformats.org/markup-compatibility/2006">
              <mc:Choice xmlns:v="urn:schemas-microsoft-com:vml" Requires="v">
                <p:oleObj spid="_x0000_s249966" name="Equation" r:id="rId6" imgW="1295280" imgH="431640" progId="Equation.DSMT4">
                  <p:embed/>
                </p:oleObj>
              </mc:Choice>
              <mc:Fallback>
                <p:oleObj name="Equation" r:id="rId6" imgW="1295280" imgH="431640" progId="Equation.DSMT4">
                  <p:embed/>
                  <p:pic>
                    <p:nvPicPr>
                      <p:cNvPr id="0" name="Object 14"/>
                      <p:cNvPicPr>
                        <a:picLocks noChangeAspect="1" noChangeArrowheads="1"/>
                      </p:cNvPicPr>
                      <p:nvPr/>
                    </p:nvPicPr>
                    <p:blipFill>
                      <a:blip r:embed="rId7"/>
                      <a:srcRect/>
                      <a:stretch>
                        <a:fillRect/>
                      </a:stretch>
                    </p:blipFill>
                    <p:spPr bwMode="auto">
                      <a:xfrm>
                        <a:off x="6504181" y="2404333"/>
                        <a:ext cx="2590800" cy="863600"/>
                      </a:xfrm>
                      <a:prstGeom prst="rect">
                        <a:avLst/>
                      </a:prstGeom>
                      <a:solidFill>
                        <a:srgbClr val="66FF99"/>
                      </a:solidFill>
                      <a:ln>
                        <a:noFill/>
                      </a:ln>
                      <a:extLst/>
                    </p:spPr>
                  </p:pic>
                </p:oleObj>
              </mc:Fallback>
            </mc:AlternateContent>
          </a:graphicData>
        </a:graphic>
      </p:graphicFrame>
      <p:sp>
        <p:nvSpPr>
          <p:cNvPr id="2" name="Rectangle 1"/>
          <p:cNvSpPr/>
          <p:nvPr/>
        </p:nvSpPr>
        <p:spPr>
          <a:xfrm>
            <a:off x="2962289" y="5304567"/>
            <a:ext cx="3167065" cy="1200329"/>
          </a:xfrm>
          <a:prstGeom prst="rect">
            <a:avLst/>
          </a:prstGeom>
        </p:spPr>
        <p:txBody>
          <a:bodyPr wrap="square">
            <a:spAutoFit/>
          </a:bodyPr>
          <a:lstStyle/>
          <a:p>
            <a:pPr algn="just"/>
            <a:r>
              <a:rPr lang="en-US" sz="1200" dirty="0"/>
              <a:t>Quinten, M. (2011). </a:t>
            </a:r>
            <a:r>
              <a:rPr lang="en-US" sz="1200" u="sng" dirty="0"/>
              <a:t>Optical properties of nanoparticle systems : Mie and beyond. </a:t>
            </a:r>
            <a:r>
              <a:rPr lang="en-US" sz="1200" u="sng" dirty="0" err="1"/>
              <a:t>Weinheim</a:t>
            </a:r>
            <a:r>
              <a:rPr lang="en-US" sz="1200" u="sng" dirty="0"/>
              <a:t>, Germany, Wiley-VCH</a:t>
            </a:r>
            <a:r>
              <a:rPr lang="en-US" sz="1200" u="sng" dirty="0" smtClean="0"/>
              <a:t>.</a:t>
            </a:r>
            <a:endParaRPr lang="de-DE" sz="1200" dirty="0" smtClean="0"/>
          </a:p>
          <a:p>
            <a:pPr algn="just"/>
            <a:r>
              <a:rPr lang="de-DE" sz="1200" dirty="0" smtClean="0"/>
              <a:t>Raschke</a:t>
            </a:r>
            <a:r>
              <a:rPr lang="de-DE" sz="1200" dirty="0"/>
              <a:t>, G. (2005). </a:t>
            </a:r>
            <a:r>
              <a:rPr lang="de-DE" sz="1200" u="sng" dirty="0"/>
              <a:t>Molekulare Erkennung mit einzelnen Gold–Nanopartikeln. </a:t>
            </a:r>
            <a:r>
              <a:rPr lang="de-DE" sz="1200" u="sng" dirty="0" err="1" smtClean="0"/>
              <a:t>PhD</a:t>
            </a:r>
            <a:r>
              <a:rPr lang="de-DE" sz="1200" u="sng" dirty="0"/>
              <a:t>, Ludwig–Maximilians–Universität.</a:t>
            </a:r>
          </a:p>
        </p:txBody>
      </p:sp>
      <p:sp>
        <p:nvSpPr>
          <p:cNvPr id="48" name="TextBox 47"/>
          <p:cNvSpPr txBox="1"/>
          <p:nvPr/>
        </p:nvSpPr>
        <p:spPr>
          <a:xfrm>
            <a:off x="-3006" y="473645"/>
            <a:ext cx="9144000" cy="461665"/>
          </a:xfrm>
          <a:prstGeom prst="rect">
            <a:avLst/>
          </a:prstGeom>
          <a:noFill/>
        </p:spPr>
        <p:txBody>
          <a:bodyPr wrap="square" rtlCol="0">
            <a:spAutoFit/>
          </a:bodyPr>
          <a:lstStyle/>
          <a:p>
            <a:pPr algn="just"/>
            <a:r>
              <a:rPr lang="en-US" dirty="0" smtClean="0"/>
              <a:t>What will generate first? </a:t>
            </a:r>
            <a:r>
              <a:rPr lang="en-US" dirty="0" smtClean="0">
                <a:solidFill>
                  <a:srgbClr val="FF0000"/>
                </a:solidFill>
              </a:rPr>
              <a:t>Quasi-static CS denominator</a:t>
            </a:r>
            <a:r>
              <a:rPr lang="en-US" dirty="0" smtClean="0"/>
              <a:t>:</a:t>
            </a:r>
            <a:endParaRPr lang="en-US" dirty="0" smtClean="0">
              <a:solidFill>
                <a:srgbClr val="FF0000"/>
              </a:solidFill>
            </a:endParaRPr>
          </a:p>
        </p:txBody>
      </p:sp>
    </p:spTree>
    <p:extLst>
      <p:ext uri="{BB962C8B-B14F-4D97-AF65-F5344CB8AC3E}">
        <p14:creationId xmlns:p14="http://schemas.microsoft.com/office/powerpoint/2010/main" val="15913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fld id="{CF256B74-61FE-497B-9DB8-CA2065EAC891}"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11</a:t>
            </a:fld>
            <a:endParaRPr lang="en-US" dirty="0"/>
          </a:p>
        </p:txBody>
      </p:sp>
      <p:grpSp>
        <p:nvGrpSpPr>
          <p:cNvPr id="2" name="Group 1"/>
          <p:cNvGrpSpPr/>
          <p:nvPr/>
        </p:nvGrpSpPr>
        <p:grpSpPr>
          <a:xfrm>
            <a:off x="-144000" y="540000"/>
            <a:ext cx="9406584" cy="6648840"/>
            <a:chOff x="-144000" y="540000"/>
            <a:chExt cx="9406584" cy="6648840"/>
          </a:xfrm>
        </p:grpSpPr>
        <p:graphicFrame>
          <p:nvGraphicFramePr>
            <p:cNvPr id="3" name="Object 2"/>
            <p:cNvGraphicFramePr>
              <a:graphicFrameLocks noChangeAspect="1"/>
            </p:cNvGraphicFramePr>
            <p:nvPr>
              <p:extLst>
                <p:ext uri="{D42A27DB-BD31-4B8C-83A1-F6EECF244321}">
                  <p14:modId xmlns:p14="http://schemas.microsoft.com/office/powerpoint/2010/main" val="1024696995"/>
                </p:ext>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200018" name="Graph" r:id="rId4" imgW="4275720" imgH="3022200" progId="Origin50.Graph">
                    <p:embed/>
                  </p:oleObj>
                </mc:Choice>
                <mc:Fallback>
                  <p:oleObj name="Graph" r:id="rId4" imgW="4275720" imgH="3022200" progId="Origin50.Graph">
                    <p:embed/>
                    <p:pic>
                      <p:nvPicPr>
                        <p:cNvPr id="0" name=""/>
                        <p:cNvPicPr/>
                        <p:nvPr/>
                      </p:nvPicPr>
                      <p:blipFill>
                        <a:blip r:embed="rId5"/>
                        <a:stretch>
                          <a:fillRect/>
                        </a:stretch>
                      </p:blipFill>
                      <p:spPr>
                        <a:xfrm>
                          <a:off x="-144000" y="540000"/>
                          <a:ext cx="9406584" cy="6648840"/>
                        </a:xfrm>
                        <a:prstGeom prst="rect">
                          <a:avLst/>
                        </a:prstGeom>
                      </p:spPr>
                    </p:pic>
                  </p:oleObj>
                </mc:Fallback>
              </mc:AlternateContent>
            </a:graphicData>
          </a:graphic>
        </p:graphicFrame>
        <p:sp>
          <p:nvSpPr>
            <p:cNvPr id="7" name="Freeform 6"/>
            <p:cNvSpPr/>
            <p:nvPr/>
          </p:nvSpPr>
          <p:spPr>
            <a:xfrm>
              <a:off x="1616364" y="1856509"/>
              <a:ext cx="2909454" cy="3768437"/>
            </a:xfrm>
            <a:custGeom>
              <a:avLst/>
              <a:gdLst>
                <a:gd name="connsiteX0" fmla="*/ 1794510 w 1794510"/>
                <a:gd name="connsiteY0" fmla="*/ 0 h 1398270"/>
                <a:gd name="connsiteX1" fmla="*/ 1786890 w 1794510"/>
                <a:gd name="connsiteY1" fmla="*/ 1398270 h 1398270"/>
                <a:gd name="connsiteX2" fmla="*/ 0 w 1794510"/>
                <a:gd name="connsiteY2" fmla="*/ 1398270 h 1398270"/>
                <a:gd name="connsiteX3" fmla="*/ 335280 w 1794510"/>
                <a:gd name="connsiteY3" fmla="*/ 1360170 h 1398270"/>
                <a:gd name="connsiteX4" fmla="*/ 594360 w 1794510"/>
                <a:gd name="connsiteY4" fmla="*/ 1283970 h 1398270"/>
                <a:gd name="connsiteX5" fmla="*/ 906780 w 1794510"/>
                <a:gd name="connsiteY5" fmla="*/ 1177290 h 1398270"/>
                <a:gd name="connsiteX6" fmla="*/ 1013460 w 1794510"/>
                <a:gd name="connsiteY6" fmla="*/ 1112520 h 1398270"/>
                <a:gd name="connsiteX7" fmla="*/ 1116330 w 1794510"/>
                <a:gd name="connsiteY7" fmla="*/ 986790 h 1398270"/>
                <a:gd name="connsiteX8" fmla="*/ 1135380 w 1794510"/>
                <a:gd name="connsiteY8" fmla="*/ 826770 h 1398270"/>
                <a:gd name="connsiteX9" fmla="*/ 1078230 w 1794510"/>
                <a:gd name="connsiteY9" fmla="*/ 560070 h 1398270"/>
                <a:gd name="connsiteX10" fmla="*/ 944880 w 1794510"/>
                <a:gd name="connsiteY10" fmla="*/ 0 h 1398270"/>
                <a:gd name="connsiteX11" fmla="*/ 1794510 w 1794510"/>
                <a:gd name="connsiteY11" fmla="*/ 0 h 13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4510" h="1398270">
                  <a:moveTo>
                    <a:pt x="1794510" y="0"/>
                  </a:moveTo>
                  <a:lnTo>
                    <a:pt x="1786890" y="1398270"/>
                  </a:lnTo>
                  <a:lnTo>
                    <a:pt x="0" y="1398270"/>
                  </a:lnTo>
                  <a:lnTo>
                    <a:pt x="335280" y="1360170"/>
                  </a:lnTo>
                  <a:lnTo>
                    <a:pt x="594360" y="1283970"/>
                  </a:lnTo>
                  <a:lnTo>
                    <a:pt x="906780" y="1177290"/>
                  </a:lnTo>
                  <a:lnTo>
                    <a:pt x="1013460" y="1112520"/>
                  </a:lnTo>
                  <a:lnTo>
                    <a:pt x="1116330" y="986790"/>
                  </a:lnTo>
                  <a:lnTo>
                    <a:pt x="1135380" y="826770"/>
                  </a:lnTo>
                  <a:lnTo>
                    <a:pt x="1078230" y="560070"/>
                  </a:lnTo>
                  <a:lnTo>
                    <a:pt x="944880" y="0"/>
                  </a:lnTo>
                  <a:lnTo>
                    <a:pt x="179451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0" y="8875"/>
            <a:ext cx="9144000" cy="830997"/>
          </a:xfrm>
          <a:prstGeom prst="rect">
            <a:avLst/>
          </a:prstGeom>
          <a:noFill/>
        </p:spPr>
        <p:txBody>
          <a:bodyPr wrap="square" rtlCol="0">
            <a:spAutoFit/>
          </a:bodyPr>
          <a:lstStyle/>
          <a:p>
            <a:pPr algn="just"/>
            <a:r>
              <a:rPr lang="en-US" dirty="0" smtClean="0"/>
              <a:t>Symmetric </a:t>
            </a:r>
            <a:r>
              <a:rPr lang="en-US" dirty="0" smtClean="0">
                <a:sym typeface="Symbol"/>
              </a:rPr>
              <a:t>GMG </a:t>
            </a:r>
            <a:r>
              <a:rPr lang="en-US" dirty="0">
                <a:sym typeface="Symbol"/>
              </a:rPr>
              <a:t>(gain-metal-gain) </a:t>
            </a:r>
            <a:r>
              <a:rPr lang="en-US" dirty="0" smtClean="0">
                <a:sym typeface="Symbol"/>
              </a:rPr>
              <a:t>CS (core-shell). </a:t>
            </a:r>
          </a:p>
          <a:p>
            <a:pPr algn="just"/>
            <a:r>
              <a:rPr lang="en-US" dirty="0" smtClean="0">
                <a:sym typeface="Symbol"/>
              </a:rPr>
              <a:t>Core and ambient: </a:t>
            </a:r>
            <a:r>
              <a:rPr lang="en-US" i="1" dirty="0" smtClean="0">
                <a:sym typeface="Symbol"/>
              </a:rPr>
              <a:t></a:t>
            </a:r>
            <a:r>
              <a:rPr lang="en-US" baseline="-25000" dirty="0" smtClean="0">
                <a:sym typeface="Symbol"/>
              </a:rPr>
              <a:t>1=3</a:t>
            </a:r>
            <a:r>
              <a:rPr lang="en-US" dirty="0" smtClean="0">
                <a:sym typeface="Symbol"/>
              </a:rPr>
              <a:t>=2.6-</a:t>
            </a:r>
            <a:r>
              <a:rPr lang="en-US" i="1" dirty="0">
                <a:sym typeface="Symbol"/>
              </a:rPr>
              <a:t>i</a:t>
            </a:r>
            <a:r>
              <a:rPr lang="en-US" i="1" dirty="0" smtClean="0">
                <a:solidFill>
                  <a:srgbClr val="FF0000"/>
                </a:solidFill>
                <a:sym typeface="Symbol"/>
              </a:rPr>
              <a:t>”</a:t>
            </a:r>
            <a:r>
              <a:rPr lang="en-US" baseline="-25000" dirty="0" smtClean="0">
                <a:solidFill>
                  <a:srgbClr val="FF0000"/>
                </a:solidFill>
                <a:sym typeface="Symbol"/>
              </a:rPr>
              <a:t>1=3</a:t>
            </a:r>
            <a:r>
              <a:rPr lang="en-US" dirty="0" smtClean="0">
                <a:sym typeface="Symbol"/>
              </a:rPr>
              <a:t>, Shell: </a:t>
            </a:r>
            <a:r>
              <a:rPr lang="en-US" dirty="0" err="1" smtClean="0">
                <a:sym typeface="Symbol"/>
              </a:rPr>
              <a:t>Ag</a:t>
            </a:r>
            <a:r>
              <a:rPr lang="en-US" baseline="-25000" dirty="0" err="1" smtClean="0">
                <a:sym typeface="Symbol"/>
              </a:rPr>
              <a:t>JC</a:t>
            </a:r>
            <a:r>
              <a:rPr lang="en-US" dirty="0" smtClean="0">
                <a:sym typeface="Symbol"/>
              </a:rPr>
              <a:t>. </a:t>
            </a:r>
            <a:r>
              <a:rPr lang="en-US" dirty="0" smtClean="0">
                <a:solidFill>
                  <a:srgbClr val="FF0000"/>
                </a:solidFill>
                <a:sym typeface="Symbol"/>
              </a:rPr>
              <a:t>Dipole mode </a:t>
            </a:r>
            <a:r>
              <a:rPr lang="en-US" i="1" dirty="0" smtClean="0">
                <a:solidFill>
                  <a:srgbClr val="FF0000"/>
                </a:solidFill>
                <a:sym typeface="Symbol"/>
              </a:rPr>
              <a:t>l</a:t>
            </a:r>
            <a:r>
              <a:rPr lang="en-US" dirty="0" smtClean="0">
                <a:solidFill>
                  <a:srgbClr val="FF0000"/>
                </a:solidFill>
                <a:sym typeface="Symbol"/>
              </a:rPr>
              <a:t>=1.</a:t>
            </a:r>
          </a:p>
        </p:txBody>
      </p:sp>
    </p:spTree>
    <p:extLst>
      <p:ext uri="{BB962C8B-B14F-4D97-AF65-F5344CB8AC3E}">
        <p14:creationId xmlns:p14="http://schemas.microsoft.com/office/powerpoint/2010/main" val="2066602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fld id="{0343BC3A-4F53-4A0A-AB92-02CC61EA5C1E}"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12</a:t>
            </a:fld>
            <a:endParaRPr lang="en-US" dirty="0"/>
          </a:p>
        </p:txBody>
      </p:sp>
      <p:grpSp>
        <p:nvGrpSpPr>
          <p:cNvPr id="2" name="Group 1"/>
          <p:cNvGrpSpPr/>
          <p:nvPr/>
        </p:nvGrpSpPr>
        <p:grpSpPr>
          <a:xfrm>
            <a:off x="-144000" y="540000"/>
            <a:ext cx="9406584" cy="6648840"/>
            <a:chOff x="-144000" y="540000"/>
            <a:chExt cx="9406584" cy="6648840"/>
          </a:xfrm>
        </p:grpSpPr>
        <p:graphicFrame>
          <p:nvGraphicFramePr>
            <p:cNvPr id="5" name="Object 4"/>
            <p:cNvGraphicFramePr>
              <a:graphicFrameLocks noChangeAspect="1"/>
            </p:cNvGraphicFramePr>
            <p:nvPr>
              <p:extLst>
                <p:ext uri="{D42A27DB-BD31-4B8C-83A1-F6EECF244321}">
                  <p14:modId xmlns:p14="http://schemas.microsoft.com/office/powerpoint/2010/main" val="418834287"/>
                </p:ext>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201043" name="Graph" r:id="rId4" imgW="4275720" imgH="3022200" progId="Origin50.Graph">
                    <p:embed/>
                  </p:oleObj>
                </mc:Choice>
                <mc:Fallback>
                  <p:oleObj name="Graph" r:id="rId4" imgW="4275720" imgH="3022200" progId="Origin50.Graph">
                    <p:embed/>
                    <p:pic>
                      <p:nvPicPr>
                        <p:cNvPr id="0" name=""/>
                        <p:cNvPicPr/>
                        <p:nvPr/>
                      </p:nvPicPr>
                      <p:blipFill>
                        <a:blip r:embed="rId5"/>
                        <a:stretch>
                          <a:fillRect/>
                        </a:stretch>
                      </p:blipFill>
                      <p:spPr>
                        <a:xfrm>
                          <a:off x="-144000" y="540000"/>
                          <a:ext cx="9406584" cy="6648840"/>
                        </a:xfrm>
                        <a:prstGeom prst="rect">
                          <a:avLst/>
                        </a:prstGeom>
                      </p:spPr>
                    </p:pic>
                  </p:oleObj>
                </mc:Fallback>
              </mc:AlternateContent>
            </a:graphicData>
          </a:graphic>
        </p:graphicFrame>
        <p:sp>
          <p:nvSpPr>
            <p:cNvPr id="7" name="Freeform 6"/>
            <p:cNvSpPr/>
            <p:nvPr/>
          </p:nvSpPr>
          <p:spPr>
            <a:xfrm>
              <a:off x="1353460" y="5267324"/>
              <a:ext cx="3176630" cy="375285"/>
            </a:xfrm>
            <a:custGeom>
              <a:avLst/>
              <a:gdLst>
                <a:gd name="connsiteX0" fmla="*/ 1333500 w 1341120"/>
                <a:gd name="connsiteY0" fmla="*/ 125730 h 133350"/>
                <a:gd name="connsiteX1" fmla="*/ 0 w 1341120"/>
                <a:gd name="connsiteY1" fmla="*/ 133350 h 133350"/>
                <a:gd name="connsiteX2" fmla="*/ 468630 w 1341120"/>
                <a:gd name="connsiteY2" fmla="*/ 102870 h 133350"/>
                <a:gd name="connsiteX3" fmla="*/ 842010 w 1341120"/>
                <a:gd name="connsiteY3" fmla="*/ 41910 h 133350"/>
                <a:gd name="connsiteX4" fmla="*/ 1158240 w 1341120"/>
                <a:gd name="connsiteY4" fmla="*/ 26670 h 133350"/>
                <a:gd name="connsiteX5" fmla="*/ 1341120 w 1341120"/>
                <a:gd name="connsiteY5" fmla="*/ 0 h 133350"/>
                <a:gd name="connsiteX6" fmla="*/ 1333500 w 1341120"/>
                <a:gd name="connsiteY6" fmla="*/ 1257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120" h="133350">
                  <a:moveTo>
                    <a:pt x="1333500" y="125730"/>
                  </a:moveTo>
                  <a:lnTo>
                    <a:pt x="0" y="133350"/>
                  </a:lnTo>
                  <a:lnTo>
                    <a:pt x="468630" y="102870"/>
                  </a:lnTo>
                  <a:lnTo>
                    <a:pt x="842010" y="41910"/>
                  </a:lnTo>
                  <a:lnTo>
                    <a:pt x="1158240" y="26670"/>
                  </a:lnTo>
                  <a:lnTo>
                    <a:pt x="1341120" y="0"/>
                  </a:lnTo>
                  <a:lnTo>
                    <a:pt x="1333500" y="1257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0" y="8875"/>
            <a:ext cx="9144000" cy="830997"/>
          </a:xfrm>
          <a:prstGeom prst="rect">
            <a:avLst/>
          </a:prstGeom>
          <a:noFill/>
        </p:spPr>
        <p:txBody>
          <a:bodyPr wrap="square" rtlCol="0">
            <a:spAutoFit/>
          </a:bodyPr>
          <a:lstStyle/>
          <a:p>
            <a:pPr algn="just"/>
            <a:r>
              <a:rPr lang="en-US" dirty="0" smtClean="0"/>
              <a:t>Symmetric </a:t>
            </a:r>
            <a:r>
              <a:rPr lang="en-US" dirty="0">
                <a:sym typeface="Symbol"/>
              </a:rPr>
              <a:t>GMG (gain-metal-gain) CS (core-shell). </a:t>
            </a:r>
            <a:endParaRPr lang="en-US" dirty="0" smtClean="0">
              <a:sym typeface="Symbol"/>
            </a:endParaRPr>
          </a:p>
          <a:p>
            <a:pPr algn="just"/>
            <a:r>
              <a:rPr lang="en-US" dirty="0">
                <a:sym typeface="Symbol"/>
              </a:rPr>
              <a:t>Core and ambient: </a:t>
            </a:r>
            <a:r>
              <a:rPr lang="en-US" i="1" dirty="0">
                <a:sym typeface="Symbol"/>
              </a:rPr>
              <a:t></a:t>
            </a:r>
            <a:r>
              <a:rPr lang="en-US" baseline="-25000" dirty="0">
                <a:sym typeface="Symbol"/>
              </a:rPr>
              <a:t>1=3</a:t>
            </a:r>
            <a:r>
              <a:rPr lang="en-US" dirty="0">
                <a:sym typeface="Symbol"/>
              </a:rPr>
              <a:t>=2.6-</a:t>
            </a:r>
            <a:r>
              <a:rPr lang="en-US" i="1" dirty="0">
                <a:sym typeface="Symbol"/>
              </a:rPr>
              <a:t>i</a:t>
            </a:r>
            <a:r>
              <a:rPr lang="en-US" i="1" dirty="0">
                <a:solidFill>
                  <a:srgbClr val="FF0000"/>
                </a:solidFill>
                <a:sym typeface="Symbol"/>
              </a:rPr>
              <a:t>”</a:t>
            </a:r>
            <a:r>
              <a:rPr lang="en-US" baseline="-25000" dirty="0">
                <a:solidFill>
                  <a:srgbClr val="FF0000"/>
                </a:solidFill>
                <a:sym typeface="Symbol"/>
              </a:rPr>
              <a:t>1=3</a:t>
            </a:r>
            <a:r>
              <a:rPr lang="en-US" dirty="0">
                <a:sym typeface="Symbol"/>
              </a:rPr>
              <a:t>, Shell: </a:t>
            </a:r>
            <a:r>
              <a:rPr lang="en-US" dirty="0" err="1">
                <a:sym typeface="Symbol"/>
              </a:rPr>
              <a:t>Ag</a:t>
            </a:r>
            <a:r>
              <a:rPr lang="en-US" baseline="-25000" dirty="0" err="1">
                <a:sym typeface="Symbol"/>
              </a:rPr>
              <a:t>JC</a:t>
            </a:r>
            <a:r>
              <a:rPr lang="en-US" dirty="0">
                <a:sym typeface="Symbol"/>
              </a:rPr>
              <a:t>. </a:t>
            </a:r>
            <a:r>
              <a:rPr lang="en-US" dirty="0" smtClean="0">
                <a:solidFill>
                  <a:srgbClr val="FF0000"/>
                </a:solidFill>
                <a:sym typeface="Symbol"/>
              </a:rPr>
              <a:t>Quadrupole mode </a:t>
            </a:r>
            <a:r>
              <a:rPr lang="en-US" i="1" dirty="0" smtClean="0">
                <a:solidFill>
                  <a:srgbClr val="FF0000"/>
                </a:solidFill>
                <a:sym typeface="Symbol"/>
              </a:rPr>
              <a:t>l</a:t>
            </a:r>
            <a:r>
              <a:rPr lang="en-US" dirty="0" smtClean="0">
                <a:solidFill>
                  <a:srgbClr val="FF0000"/>
                </a:solidFill>
                <a:sym typeface="Symbol"/>
              </a:rPr>
              <a:t>=2.</a:t>
            </a:r>
          </a:p>
        </p:txBody>
      </p:sp>
    </p:spTree>
    <p:extLst>
      <p:ext uri="{BB962C8B-B14F-4D97-AF65-F5344CB8AC3E}">
        <p14:creationId xmlns:p14="http://schemas.microsoft.com/office/powerpoint/2010/main" val="334240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fld id="{5932DB72-32CF-4133-B2B4-4F1165559CCF}"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13</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823471099"/>
              </p:ext>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101316" name="Graph" r:id="rId3" imgW="4275720" imgH="3022200" progId="Origin50.Graph">
                  <p:embed/>
                </p:oleObj>
              </mc:Choice>
              <mc:Fallback>
                <p:oleObj name="Graph" r:id="rId3" imgW="4275720" imgH="3022200" progId="Origin50.Graph">
                  <p:embed/>
                  <p:pic>
                    <p:nvPicPr>
                      <p:cNvPr id="0" name=""/>
                      <p:cNvPicPr/>
                      <p:nvPr/>
                    </p:nvPicPr>
                    <p:blipFill>
                      <a:blip r:embed="rId4"/>
                      <a:stretch>
                        <a:fillRect/>
                      </a:stretch>
                    </p:blipFill>
                    <p:spPr>
                      <a:xfrm>
                        <a:off x="-144000" y="540000"/>
                        <a:ext cx="9406584" cy="6648840"/>
                      </a:xfrm>
                      <a:prstGeom prst="rect">
                        <a:avLst/>
                      </a:prstGeom>
                    </p:spPr>
                  </p:pic>
                </p:oleObj>
              </mc:Fallback>
            </mc:AlternateContent>
          </a:graphicData>
        </a:graphic>
      </p:graphicFrame>
      <p:sp>
        <p:nvSpPr>
          <p:cNvPr id="6" name="TextBox 5"/>
          <p:cNvSpPr txBox="1"/>
          <p:nvPr/>
        </p:nvSpPr>
        <p:spPr>
          <a:xfrm>
            <a:off x="0" y="8875"/>
            <a:ext cx="9144000" cy="830997"/>
          </a:xfrm>
          <a:prstGeom prst="rect">
            <a:avLst/>
          </a:prstGeom>
          <a:noFill/>
        </p:spPr>
        <p:txBody>
          <a:bodyPr wrap="square" rtlCol="0">
            <a:spAutoFit/>
          </a:bodyPr>
          <a:lstStyle/>
          <a:p>
            <a:pPr algn="just"/>
            <a:r>
              <a:rPr lang="en-US" dirty="0" smtClean="0"/>
              <a:t>Symmetric </a:t>
            </a:r>
            <a:r>
              <a:rPr lang="en-US" dirty="0">
                <a:sym typeface="Symbol"/>
              </a:rPr>
              <a:t>GMG (gain-metal-gain) CS (core-shell</a:t>
            </a:r>
            <a:r>
              <a:rPr lang="en-US" dirty="0" smtClean="0">
                <a:sym typeface="Symbol"/>
              </a:rPr>
              <a:t>). </a:t>
            </a:r>
          </a:p>
          <a:p>
            <a:pPr algn="just"/>
            <a:r>
              <a:rPr lang="en-US" dirty="0">
                <a:sym typeface="Symbol"/>
              </a:rPr>
              <a:t>Core and ambient: </a:t>
            </a:r>
            <a:r>
              <a:rPr lang="en-US" i="1" dirty="0">
                <a:sym typeface="Symbol"/>
              </a:rPr>
              <a:t></a:t>
            </a:r>
            <a:r>
              <a:rPr lang="en-US" baseline="-25000" dirty="0">
                <a:sym typeface="Symbol"/>
              </a:rPr>
              <a:t>1=3</a:t>
            </a:r>
            <a:r>
              <a:rPr lang="en-US" dirty="0">
                <a:sym typeface="Symbol"/>
              </a:rPr>
              <a:t>=2.6-</a:t>
            </a:r>
            <a:r>
              <a:rPr lang="en-US" i="1" dirty="0">
                <a:sym typeface="Symbol"/>
              </a:rPr>
              <a:t>i</a:t>
            </a:r>
            <a:r>
              <a:rPr lang="en-US" i="1" dirty="0">
                <a:solidFill>
                  <a:srgbClr val="FF0000"/>
                </a:solidFill>
                <a:sym typeface="Symbol"/>
              </a:rPr>
              <a:t>”</a:t>
            </a:r>
            <a:r>
              <a:rPr lang="en-US" baseline="-25000" dirty="0">
                <a:solidFill>
                  <a:srgbClr val="FF0000"/>
                </a:solidFill>
                <a:sym typeface="Symbol"/>
              </a:rPr>
              <a:t>1=3</a:t>
            </a:r>
            <a:r>
              <a:rPr lang="en-US" dirty="0">
                <a:sym typeface="Symbol"/>
              </a:rPr>
              <a:t>, Shell: </a:t>
            </a:r>
            <a:r>
              <a:rPr lang="en-US" dirty="0" err="1">
                <a:sym typeface="Symbol"/>
              </a:rPr>
              <a:t>Ag</a:t>
            </a:r>
            <a:r>
              <a:rPr lang="en-US" baseline="-25000" dirty="0" err="1">
                <a:sym typeface="Symbol"/>
              </a:rPr>
              <a:t>JC</a:t>
            </a:r>
            <a:r>
              <a:rPr lang="en-US" dirty="0">
                <a:sym typeface="Symbol"/>
              </a:rPr>
              <a:t>. </a:t>
            </a:r>
            <a:r>
              <a:rPr lang="en-US" dirty="0" err="1" smtClean="0">
                <a:solidFill>
                  <a:srgbClr val="FF0000"/>
                </a:solidFill>
                <a:sym typeface="Symbol"/>
              </a:rPr>
              <a:t>Hexapole</a:t>
            </a:r>
            <a:r>
              <a:rPr lang="en-US" dirty="0" smtClean="0">
                <a:solidFill>
                  <a:srgbClr val="FF0000"/>
                </a:solidFill>
                <a:sym typeface="Symbol"/>
              </a:rPr>
              <a:t> mode </a:t>
            </a:r>
            <a:r>
              <a:rPr lang="en-US" i="1" dirty="0" smtClean="0">
                <a:solidFill>
                  <a:srgbClr val="FF0000"/>
                </a:solidFill>
                <a:sym typeface="Symbol"/>
              </a:rPr>
              <a:t>l</a:t>
            </a:r>
            <a:r>
              <a:rPr lang="en-US" dirty="0" smtClean="0">
                <a:solidFill>
                  <a:srgbClr val="FF0000"/>
                </a:solidFill>
                <a:sym typeface="Symbol"/>
              </a:rPr>
              <a:t>=3.</a:t>
            </a:r>
          </a:p>
        </p:txBody>
      </p:sp>
      <p:pic>
        <p:nvPicPr>
          <p:cNvPr id="3" name="Picture 2"/>
          <p:cNvPicPr>
            <a:picLocks noChangeAspect="1"/>
          </p:cNvPicPr>
          <p:nvPr/>
        </p:nvPicPr>
        <p:blipFill>
          <a:blip r:embed="rId5"/>
          <a:stretch>
            <a:fillRect/>
          </a:stretch>
        </p:blipFill>
        <p:spPr>
          <a:xfrm>
            <a:off x="6627113" y="1688159"/>
            <a:ext cx="1734463" cy="1731414"/>
          </a:xfrm>
          <a:prstGeom prst="rect">
            <a:avLst/>
          </a:prstGeom>
        </p:spPr>
      </p:pic>
    </p:spTree>
    <p:extLst>
      <p:ext uri="{BB962C8B-B14F-4D97-AF65-F5344CB8AC3E}">
        <p14:creationId xmlns:p14="http://schemas.microsoft.com/office/powerpoint/2010/main" val="4041528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fld id="{B91DD816-89BE-4627-9E41-7BC3458DBA0B}"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14</a:t>
            </a:fld>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128318982"/>
              </p:ext>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102343" name="Graph" r:id="rId3" imgW="4275720" imgH="3022200" progId="Origin50.Graph">
                  <p:embed/>
                </p:oleObj>
              </mc:Choice>
              <mc:Fallback>
                <p:oleObj name="Graph" r:id="rId3" imgW="4275720" imgH="3022200" progId="Origin50.Graph">
                  <p:embed/>
                  <p:pic>
                    <p:nvPicPr>
                      <p:cNvPr id="0" name=""/>
                      <p:cNvPicPr/>
                      <p:nvPr/>
                    </p:nvPicPr>
                    <p:blipFill>
                      <a:blip r:embed="rId4"/>
                      <a:stretch>
                        <a:fillRect/>
                      </a:stretch>
                    </p:blipFill>
                    <p:spPr>
                      <a:xfrm>
                        <a:off x="-144000" y="540000"/>
                        <a:ext cx="9406584" cy="6648840"/>
                      </a:xfrm>
                      <a:prstGeom prst="rect">
                        <a:avLst/>
                      </a:prstGeom>
                    </p:spPr>
                  </p:pic>
                </p:oleObj>
              </mc:Fallback>
            </mc:AlternateContent>
          </a:graphicData>
        </a:graphic>
      </p:graphicFrame>
      <p:sp>
        <p:nvSpPr>
          <p:cNvPr id="6" name="TextBox 5"/>
          <p:cNvSpPr txBox="1"/>
          <p:nvPr/>
        </p:nvSpPr>
        <p:spPr>
          <a:xfrm>
            <a:off x="0" y="8875"/>
            <a:ext cx="9144000" cy="830997"/>
          </a:xfrm>
          <a:prstGeom prst="rect">
            <a:avLst/>
          </a:prstGeom>
          <a:noFill/>
        </p:spPr>
        <p:txBody>
          <a:bodyPr wrap="square" rtlCol="0">
            <a:spAutoFit/>
          </a:bodyPr>
          <a:lstStyle/>
          <a:p>
            <a:pPr algn="just"/>
            <a:r>
              <a:rPr lang="en-US" dirty="0" smtClean="0"/>
              <a:t>Symmetric </a:t>
            </a:r>
            <a:r>
              <a:rPr lang="en-US" dirty="0">
                <a:sym typeface="Symbol"/>
              </a:rPr>
              <a:t>GMG </a:t>
            </a:r>
            <a:r>
              <a:rPr lang="en-US" dirty="0" smtClean="0">
                <a:sym typeface="Symbol"/>
              </a:rPr>
              <a:t>(gain-metal-gain) </a:t>
            </a:r>
            <a:r>
              <a:rPr lang="en-US" dirty="0">
                <a:sym typeface="Symbol"/>
              </a:rPr>
              <a:t>CS (core-shell</a:t>
            </a:r>
            <a:r>
              <a:rPr lang="en-US" dirty="0" smtClean="0">
                <a:sym typeface="Symbol"/>
              </a:rPr>
              <a:t>). </a:t>
            </a:r>
          </a:p>
          <a:p>
            <a:pPr algn="just"/>
            <a:r>
              <a:rPr lang="en-US" dirty="0">
                <a:sym typeface="Symbol"/>
              </a:rPr>
              <a:t>Core and ambient: </a:t>
            </a:r>
            <a:r>
              <a:rPr lang="en-US" i="1" dirty="0">
                <a:sym typeface="Symbol"/>
              </a:rPr>
              <a:t></a:t>
            </a:r>
            <a:r>
              <a:rPr lang="en-US" baseline="-25000" dirty="0">
                <a:sym typeface="Symbol"/>
              </a:rPr>
              <a:t>1=3</a:t>
            </a:r>
            <a:r>
              <a:rPr lang="en-US" dirty="0">
                <a:sym typeface="Symbol"/>
              </a:rPr>
              <a:t>=2.6-</a:t>
            </a:r>
            <a:r>
              <a:rPr lang="en-US" i="1" dirty="0">
                <a:sym typeface="Symbol"/>
              </a:rPr>
              <a:t>i</a:t>
            </a:r>
            <a:r>
              <a:rPr lang="en-US" i="1" dirty="0">
                <a:solidFill>
                  <a:srgbClr val="FF0000"/>
                </a:solidFill>
                <a:sym typeface="Symbol"/>
              </a:rPr>
              <a:t>”</a:t>
            </a:r>
            <a:r>
              <a:rPr lang="en-US" baseline="-25000" dirty="0">
                <a:solidFill>
                  <a:srgbClr val="FF0000"/>
                </a:solidFill>
                <a:sym typeface="Symbol"/>
              </a:rPr>
              <a:t>1=3</a:t>
            </a:r>
            <a:r>
              <a:rPr lang="en-US" dirty="0">
                <a:sym typeface="Symbol"/>
              </a:rPr>
              <a:t>, Shell: </a:t>
            </a:r>
            <a:r>
              <a:rPr lang="en-US" dirty="0" err="1">
                <a:sym typeface="Symbol"/>
              </a:rPr>
              <a:t>Ag</a:t>
            </a:r>
            <a:r>
              <a:rPr lang="en-US" baseline="-25000" dirty="0" err="1">
                <a:sym typeface="Symbol"/>
              </a:rPr>
              <a:t>JC</a:t>
            </a:r>
            <a:r>
              <a:rPr lang="en-US" dirty="0">
                <a:sym typeface="Symbol"/>
              </a:rPr>
              <a:t>. </a:t>
            </a:r>
            <a:r>
              <a:rPr lang="en-US" dirty="0" err="1" smtClean="0">
                <a:solidFill>
                  <a:srgbClr val="FF0000"/>
                </a:solidFill>
                <a:sym typeface="Symbol"/>
              </a:rPr>
              <a:t>Octupole</a:t>
            </a:r>
            <a:r>
              <a:rPr lang="en-US" dirty="0" smtClean="0">
                <a:solidFill>
                  <a:srgbClr val="FF0000"/>
                </a:solidFill>
                <a:sym typeface="Symbol"/>
              </a:rPr>
              <a:t> mode </a:t>
            </a:r>
            <a:r>
              <a:rPr lang="en-US" i="1" dirty="0" smtClean="0">
                <a:solidFill>
                  <a:srgbClr val="FF0000"/>
                </a:solidFill>
                <a:sym typeface="Symbol"/>
              </a:rPr>
              <a:t>l</a:t>
            </a:r>
            <a:r>
              <a:rPr lang="en-US" dirty="0" smtClean="0">
                <a:solidFill>
                  <a:srgbClr val="FF0000"/>
                </a:solidFill>
                <a:sym typeface="Symbol"/>
              </a:rPr>
              <a:t>=4.</a:t>
            </a:r>
          </a:p>
        </p:txBody>
      </p:sp>
    </p:spTree>
    <p:extLst>
      <p:ext uri="{BB962C8B-B14F-4D97-AF65-F5344CB8AC3E}">
        <p14:creationId xmlns:p14="http://schemas.microsoft.com/office/powerpoint/2010/main" val="83374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pPr>
              <a:defRPr/>
            </a:pPr>
            <a:fld id="{90A92B67-FFFE-4935-9A53-CED09F232764}"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15</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675093030"/>
              </p:ext>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103364" name="Graph" r:id="rId3" imgW="4275720" imgH="3022200" progId="Origin50.Graph">
                  <p:embed/>
                </p:oleObj>
              </mc:Choice>
              <mc:Fallback>
                <p:oleObj name="Graph" r:id="rId3" imgW="4275720" imgH="3022200" progId="Origin50.Graph">
                  <p:embed/>
                  <p:pic>
                    <p:nvPicPr>
                      <p:cNvPr id="0" name=""/>
                      <p:cNvPicPr/>
                      <p:nvPr/>
                    </p:nvPicPr>
                    <p:blipFill>
                      <a:blip r:embed="rId4"/>
                      <a:stretch>
                        <a:fillRect/>
                      </a:stretch>
                    </p:blipFill>
                    <p:spPr>
                      <a:xfrm>
                        <a:off x="-144000" y="540000"/>
                        <a:ext cx="9406584" cy="6648840"/>
                      </a:xfrm>
                      <a:prstGeom prst="rect">
                        <a:avLst/>
                      </a:prstGeom>
                    </p:spPr>
                  </p:pic>
                </p:oleObj>
              </mc:Fallback>
            </mc:AlternateContent>
          </a:graphicData>
        </a:graphic>
      </p:graphicFrame>
      <p:sp>
        <p:nvSpPr>
          <p:cNvPr id="6" name="TextBox 5"/>
          <p:cNvSpPr txBox="1"/>
          <p:nvPr/>
        </p:nvSpPr>
        <p:spPr>
          <a:xfrm>
            <a:off x="0" y="8875"/>
            <a:ext cx="9144000" cy="830997"/>
          </a:xfrm>
          <a:prstGeom prst="rect">
            <a:avLst/>
          </a:prstGeom>
          <a:noFill/>
        </p:spPr>
        <p:txBody>
          <a:bodyPr wrap="square" rtlCol="0">
            <a:spAutoFit/>
          </a:bodyPr>
          <a:lstStyle/>
          <a:p>
            <a:pPr algn="just"/>
            <a:r>
              <a:rPr lang="en-US" dirty="0" smtClean="0"/>
              <a:t>Symmetric </a:t>
            </a:r>
            <a:r>
              <a:rPr lang="en-US" dirty="0">
                <a:sym typeface="Symbol"/>
              </a:rPr>
              <a:t>GMG (gain-metal-gain) CS (core-shell</a:t>
            </a:r>
            <a:r>
              <a:rPr lang="en-US" dirty="0" smtClean="0">
                <a:sym typeface="Symbol"/>
              </a:rPr>
              <a:t>). </a:t>
            </a:r>
          </a:p>
          <a:p>
            <a:pPr algn="just"/>
            <a:r>
              <a:rPr lang="en-US" dirty="0">
                <a:sym typeface="Symbol"/>
              </a:rPr>
              <a:t>Core and ambient: </a:t>
            </a:r>
            <a:r>
              <a:rPr lang="en-US" i="1" dirty="0">
                <a:sym typeface="Symbol"/>
              </a:rPr>
              <a:t></a:t>
            </a:r>
            <a:r>
              <a:rPr lang="en-US" baseline="-25000" dirty="0">
                <a:sym typeface="Symbol"/>
              </a:rPr>
              <a:t>1=3</a:t>
            </a:r>
            <a:r>
              <a:rPr lang="en-US" dirty="0">
                <a:sym typeface="Symbol"/>
              </a:rPr>
              <a:t>=2.6-</a:t>
            </a:r>
            <a:r>
              <a:rPr lang="en-US" i="1" dirty="0">
                <a:sym typeface="Symbol"/>
              </a:rPr>
              <a:t>i</a:t>
            </a:r>
            <a:r>
              <a:rPr lang="en-US" i="1" dirty="0">
                <a:solidFill>
                  <a:srgbClr val="FF0000"/>
                </a:solidFill>
                <a:sym typeface="Symbol"/>
              </a:rPr>
              <a:t>”</a:t>
            </a:r>
            <a:r>
              <a:rPr lang="en-US" baseline="-25000" dirty="0">
                <a:solidFill>
                  <a:srgbClr val="FF0000"/>
                </a:solidFill>
                <a:sym typeface="Symbol"/>
              </a:rPr>
              <a:t>1=3</a:t>
            </a:r>
            <a:r>
              <a:rPr lang="en-US" dirty="0">
                <a:sym typeface="Symbol"/>
              </a:rPr>
              <a:t>, Shell: </a:t>
            </a:r>
            <a:r>
              <a:rPr lang="en-US" dirty="0" err="1">
                <a:sym typeface="Symbol"/>
              </a:rPr>
              <a:t>Ag</a:t>
            </a:r>
            <a:r>
              <a:rPr lang="en-US" baseline="-25000" dirty="0" err="1">
                <a:sym typeface="Symbol"/>
              </a:rPr>
              <a:t>JC</a:t>
            </a:r>
            <a:r>
              <a:rPr lang="en-US" dirty="0">
                <a:sym typeface="Symbol"/>
              </a:rPr>
              <a:t>. </a:t>
            </a:r>
            <a:r>
              <a:rPr lang="en-US" dirty="0" err="1" smtClean="0">
                <a:solidFill>
                  <a:srgbClr val="FF0000"/>
                </a:solidFill>
                <a:sym typeface="Symbol"/>
              </a:rPr>
              <a:t>Decapole</a:t>
            </a:r>
            <a:r>
              <a:rPr lang="en-US" dirty="0" smtClean="0">
                <a:solidFill>
                  <a:srgbClr val="FF0000"/>
                </a:solidFill>
                <a:sym typeface="Symbol"/>
              </a:rPr>
              <a:t> mode </a:t>
            </a:r>
            <a:r>
              <a:rPr lang="en-US" i="1" dirty="0" smtClean="0">
                <a:solidFill>
                  <a:srgbClr val="FF0000"/>
                </a:solidFill>
                <a:sym typeface="Symbol"/>
              </a:rPr>
              <a:t>l</a:t>
            </a:r>
            <a:r>
              <a:rPr lang="en-US" dirty="0" smtClean="0">
                <a:solidFill>
                  <a:srgbClr val="FF0000"/>
                </a:solidFill>
                <a:sym typeface="Symbol"/>
              </a:rPr>
              <a:t>=5.</a:t>
            </a:r>
          </a:p>
        </p:txBody>
      </p:sp>
    </p:spTree>
    <p:extLst>
      <p:ext uri="{BB962C8B-B14F-4D97-AF65-F5344CB8AC3E}">
        <p14:creationId xmlns:p14="http://schemas.microsoft.com/office/powerpoint/2010/main" val="248020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163186930"/>
              </p:ext>
            </p:extLst>
          </p:nvPr>
        </p:nvGraphicFramePr>
        <p:xfrm>
          <a:off x="-73176" y="-89138"/>
          <a:ext cx="4835520" cy="6841152"/>
        </p:xfrm>
        <a:graphic>
          <a:graphicData uri="http://schemas.openxmlformats.org/presentationml/2006/ole">
            <mc:AlternateContent xmlns:mc="http://schemas.openxmlformats.org/markup-compatibility/2006">
              <mc:Choice xmlns:v="urn:schemas-microsoft-com:vml" Requires="v">
                <p:oleObj spid="_x0000_s174622" name="Graph" r:id="rId4" imgW="3022200" imgH="4275720" progId="Origin50.Graph">
                  <p:embed/>
                </p:oleObj>
              </mc:Choice>
              <mc:Fallback>
                <p:oleObj name="Graph" r:id="rId4" imgW="3022200" imgH="4275720" progId="Origin50.Graph">
                  <p:embed/>
                  <p:pic>
                    <p:nvPicPr>
                      <p:cNvPr id="0" name=""/>
                      <p:cNvPicPr/>
                      <p:nvPr/>
                    </p:nvPicPr>
                    <p:blipFill>
                      <a:blip r:embed="rId5"/>
                      <a:stretch>
                        <a:fillRect/>
                      </a:stretch>
                    </p:blipFill>
                    <p:spPr>
                      <a:xfrm>
                        <a:off x="-73176" y="-89138"/>
                        <a:ext cx="4835520" cy="6841152"/>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p>
            <a:pPr>
              <a:defRPr/>
            </a:pPr>
            <a:fld id="{E8CFE930-31A6-4EA9-9B18-F7479C2CB1C8}" type="datetime1">
              <a:rPr lang="en-US" smtClean="0"/>
              <a:t>07/07/16</a:t>
            </a:fld>
            <a:endParaRPr lang="en-US" dirty="0"/>
          </a:p>
        </p:txBody>
      </p:sp>
      <p:sp>
        <p:nvSpPr>
          <p:cNvPr id="15" name="Footer Placeholder 14"/>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8" name="Slide Number Placeholder 17"/>
          <p:cNvSpPr>
            <a:spLocks noGrp="1"/>
          </p:cNvSpPr>
          <p:nvPr>
            <p:ph type="sldNum" sz="quarter" idx="12"/>
          </p:nvPr>
        </p:nvSpPr>
        <p:spPr/>
        <p:txBody>
          <a:bodyPr/>
          <a:lstStyle/>
          <a:p>
            <a:pPr>
              <a:defRPr/>
            </a:pPr>
            <a:fld id="{80C0329C-B544-45E3-BD2B-B3129D41D0FD}" type="slidenum">
              <a:rPr lang="en-US" smtClean="0"/>
              <a:pPr>
                <a:defRPr/>
              </a:pPr>
              <a:t>16</a:t>
            </a:fld>
            <a:endParaRPr lang="en-US" dirty="0"/>
          </a:p>
        </p:txBody>
      </p:sp>
      <p:sp>
        <p:nvSpPr>
          <p:cNvPr id="22" name="Freeform 21"/>
          <p:cNvSpPr/>
          <p:nvPr/>
        </p:nvSpPr>
        <p:spPr>
          <a:xfrm>
            <a:off x="1023093" y="588645"/>
            <a:ext cx="1308734" cy="1030605"/>
          </a:xfrm>
          <a:custGeom>
            <a:avLst/>
            <a:gdLst>
              <a:gd name="connsiteX0" fmla="*/ 1794510 w 1794510"/>
              <a:gd name="connsiteY0" fmla="*/ 0 h 1398270"/>
              <a:gd name="connsiteX1" fmla="*/ 1786890 w 1794510"/>
              <a:gd name="connsiteY1" fmla="*/ 1398270 h 1398270"/>
              <a:gd name="connsiteX2" fmla="*/ 0 w 1794510"/>
              <a:gd name="connsiteY2" fmla="*/ 1398270 h 1398270"/>
              <a:gd name="connsiteX3" fmla="*/ 335280 w 1794510"/>
              <a:gd name="connsiteY3" fmla="*/ 1360170 h 1398270"/>
              <a:gd name="connsiteX4" fmla="*/ 594360 w 1794510"/>
              <a:gd name="connsiteY4" fmla="*/ 1283970 h 1398270"/>
              <a:gd name="connsiteX5" fmla="*/ 906780 w 1794510"/>
              <a:gd name="connsiteY5" fmla="*/ 1177290 h 1398270"/>
              <a:gd name="connsiteX6" fmla="*/ 1013460 w 1794510"/>
              <a:gd name="connsiteY6" fmla="*/ 1112520 h 1398270"/>
              <a:gd name="connsiteX7" fmla="*/ 1116330 w 1794510"/>
              <a:gd name="connsiteY7" fmla="*/ 986790 h 1398270"/>
              <a:gd name="connsiteX8" fmla="*/ 1135380 w 1794510"/>
              <a:gd name="connsiteY8" fmla="*/ 826770 h 1398270"/>
              <a:gd name="connsiteX9" fmla="*/ 1078230 w 1794510"/>
              <a:gd name="connsiteY9" fmla="*/ 560070 h 1398270"/>
              <a:gd name="connsiteX10" fmla="*/ 944880 w 1794510"/>
              <a:gd name="connsiteY10" fmla="*/ 0 h 1398270"/>
              <a:gd name="connsiteX11" fmla="*/ 1794510 w 1794510"/>
              <a:gd name="connsiteY11" fmla="*/ 0 h 139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4510" h="1398270">
                <a:moveTo>
                  <a:pt x="1794510" y="0"/>
                </a:moveTo>
                <a:lnTo>
                  <a:pt x="1786890" y="1398270"/>
                </a:lnTo>
                <a:lnTo>
                  <a:pt x="0" y="1398270"/>
                </a:lnTo>
                <a:lnTo>
                  <a:pt x="335280" y="1360170"/>
                </a:lnTo>
                <a:lnTo>
                  <a:pt x="594360" y="1283970"/>
                </a:lnTo>
                <a:lnTo>
                  <a:pt x="906780" y="1177290"/>
                </a:lnTo>
                <a:lnTo>
                  <a:pt x="1013460" y="1112520"/>
                </a:lnTo>
                <a:lnTo>
                  <a:pt x="1116330" y="986790"/>
                </a:lnTo>
                <a:lnTo>
                  <a:pt x="1135380" y="826770"/>
                </a:lnTo>
                <a:lnTo>
                  <a:pt x="1078230" y="560070"/>
                </a:lnTo>
                <a:lnTo>
                  <a:pt x="944880" y="0"/>
                </a:lnTo>
                <a:lnTo>
                  <a:pt x="179451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310748" y="2617470"/>
            <a:ext cx="1015364" cy="101880"/>
          </a:xfrm>
          <a:custGeom>
            <a:avLst/>
            <a:gdLst>
              <a:gd name="connsiteX0" fmla="*/ 1333500 w 1341120"/>
              <a:gd name="connsiteY0" fmla="*/ 125730 h 133350"/>
              <a:gd name="connsiteX1" fmla="*/ 0 w 1341120"/>
              <a:gd name="connsiteY1" fmla="*/ 133350 h 133350"/>
              <a:gd name="connsiteX2" fmla="*/ 468630 w 1341120"/>
              <a:gd name="connsiteY2" fmla="*/ 102870 h 133350"/>
              <a:gd name="connsiteX3" fmla="*/ 842010 w 1341120"/>
              <a:gd name="connsiteY3" fmla="*/ 41910 h 133350"/>
              <a:gd name="connsiteX4" fmla="*/ 1158240 w 1341120"/>
              <a:gd name="connsiteY4" fmla="*/ 26670 h 133350"/>
              <a:gd name="connsiteX5" fmla="*/ 1341120 w 1341120"/>
              <a:gd name="connsiteY5" fmla="*/ 0 h 133350"/>
              <a:gd name="connsiteX6" fmla="*/ 1333500 w 1341120"/>
              <a:gd name="connsiteY6" fmla="*/ 1257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120" h="133350">
                <a:moveTo>
                  <a:pt x="1333500" y="125730"/>
                </a:moveTo>
                <a:lnTo>
                  <a:pt x="0" y="133350"/>
                </a:lnTo>
                <a:lnTo>
                  <a:pt x="468630" y="102870"/>
                </a:lnTo>
                <a:lnTo>
                  <a:pt x="842010" y="41910"/>
                </a:lnTo>
                <a:lnTo>
                  <a:pt x="1158240" y="26670"/>
                </a:lnTo>
                <a:lnTo>
                  <a:pt x="1341120" y="0"/>
                </a:lnTo>
                <a:lnTo>
                  <a:pt x="1333500" y="1257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213" name="Picture 1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9795" y="-101674"/>
            <a:ext cx="1597988" cy="167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643024" y="1812553"/>
            <a:ext cx="4500979" cy="4154984"/>
          </a:xfrm>
          <a:prstGeom prst="rect">
            <a:avLst/>
          </a:prstGeom>
          <a:noFill/>
        </p:spPr>
        <p:txBody>
          <a:bodyPr wrap="square" rtlCol="0">
            <a:spAutoFit/>
          </a:bodyPr>
          <a:lstStyle/>
          <a:p>
            <a:pPr marL="171450" lvl="0" indent="-171450" algn="l">
              <a:buFont typeface="Arial" panose="020B0604020202020204" pitchFamily="34" charset="0"/>
              <a:buChar char="•"/>
            </a:pPr>
            <a:r>
              <a:rPr lang="en-US" dirty="0" smtClean="0"/>
              <a:t>Small </a:t>
            </a:r>
            <a:r>
              <a:rPr lang="en-US" i="1" dirty="0" smtClean="0"/>
              <a:t>h</a:t>
            </a:r>
            <a:r>
              <a:rPr lang="en-US" dirty="0" smtClean="0"/>
              <a:t>, </a:t>
            </a:r>
            <a:r>
              <a:rPr lang="en-US" i="1" dirty="0" smtClean="0"/>
              <a:t>a</a:t>
            </a:r>
            <a:r>
              <a:rPr lang="en-US" dirty="0" smtClean="0"/>
              <a:t>: </a:t>
            </a:r>
            <a:r>
              <a:rPr lang="en-US" i="1" dirty="0" smtClean="0">
                <a:sym typeface="Symbol"/>
              </a:rPr>
              <a:t></a:t>
            </a:r>
            <a:r>
              <a:rPr lang="en-US" baseline="-25000" dirty="0" smtClean="0">
                <a:sym typeface="Symbol"/>
              </a:rPr>
              <a:t>G</a:t>
            </a:r>
            <a:r>
              <a:rPr lang="en-US" dirty="0" smtClean="0">
                <a:sym typeface="Symbol"/>
              </a:rPr>
              <a:t>”</a:t>
            </a:r>
            <a:r>
              <a:rPr lang="en-US" dirty="0" smtClean="0"/>
              <a:t>, </a:t>
            </a:r>
            <a:r>
              <a:rPr lang="en-US" i="1" dirty="0" smtClean="0">
                <a:sym typeface="Symbol"/>
              </a:rPr>
              <a:t></a:t>
            </a:r>
            <a:r>
              <a:rPr lang="en-US" dirty="0" smtClean="0">
                <a:sym typeface="Symbol"/>
              </a:rPr>
              <a:t> </a:t>
            </a:r>
            <a:r>
              <a:rPr lang="en-US" dirty="0" smtClean="0"/>
              <a:t>depend on </a:t>
            </a:r>
            <a:r>
              <a:rPr lang="en-US" i="1" dirty="0" smtClean="0"/>
              <a:t>h/a </a:t>
            </a:r>
            <a:r>
              <a:rPr lang="en-US" dirty="0" smtClean="0"/>
              <a:t>only</a:t>
            </a:r>
            <a:endParaRPr lang="en-US" dirty="0"/>
          </a:p>
          <a:p>
            <a:pPr marL="171450" lvl="0" indent="-171450" algn="l">
              <a:buFont typeface="Arial" panose="020B0604020202020204" pitchFamily="34" charset="0"/>
              <a:buChar char="•"/>
            </a:pPr>
            <a:r>
              <a:rPr lang="en-US" dirty="0">
                <a:solidFill>
                  <a:srgbClr val="FF0000"/>
                </a:solidFill>
              </a:rPr>
              <a:t>R</a:t>
            </a:r>
            <a:r>
              <a:rPr lang="en-US" dirty="0" smtClean="0">
                <a:solidFill>
                  <a:srgbClr val="FF0000"/>
                </a:solidFill>
              </a:rPr>
              <a:t>etardation</a:t>
            </a:r>
            <a:r>
              <a:rPr lang="en-US" dirty="0" smtClean="0"/>
              <a:t> starts later </a:t>
            </a:r>
            <a:r>
              <a:rPr lang="en-US" dirty="0"/>
              <a:t>for </a:t>
            </a:r>
            <a:r>
              <a:rPr lang="en-US" dirty="0" smtClean="0"/>
              <a:t>higher </a:t>
            </a:r>
            <a:r>
              <a:rPr lang="en-US" i="1" dirty="0" smtClean="0"/>
              <a:t>l</a:t>
            </a:r>
            <a:r>
              <a:rPr lang="en-US" dirty="0" smtClean="0"/>
              <a:t>, and </a:t>
            </a:r>
            <a:r>
              <a:rPr lang="en-US" dirty="0" smtClean="0">
                <a:solidFill>
                  <a:srgbClr val="FF0000"/>
                </a:solidFill>
              </a:rPr>
              <a:t>increases threshold</a:t>
            </a:r>
          </a:p>
          <a:p>
            <a:pPr marL="171450" indent="-171450" algn="l">
              <a:buFont typeface="Arial" panose="020B0604020202020204" pitchFamily="34" charset="0"/>
              <a:buChar char="•"/>
            </a:pPr>
            <a:r>
              <a:rPr lang="en-US" dirty="0" smtClean="0"/>
              <a:t>All </a:t>
            </a:r>
            <a:r>
              <a:rPr lang="en-US" i="1" dirty="0" smtClean="0"/>
              <a:t>l</a:t>
            </a:r>
            <a:r>
              <a:rPr lang="en-US" dirty="0" smtClean="0"/>
              <a:t> have </a:t>
            </a:r>
            <a:r>
              <a:rPr lang="en-US" dirty="0" smtClean="0">
                <a:solidFill>
                  <a:srgbClr val="FF0000"/>
                </a:solidFill>
              </a:rPr>
              <a:t>the same </a:t>
            </a:r>
            <a:r>
              <a:rPr lang="en-US" dirty="0" smtClean="0">
                <a:solidFill>
                  <a:srgbClr val="FF0000"/>
                </a:solidFill>
                <a:sym typeface="Symbol"/>
              </a:rPr>
              <a:t>-</a:t>
            </a:r>
            <a:r>
              <a:rPr lang="en-US" i="1" dirty="0" smtClean="0">
                <a:solidFill>
                  <a:srgbClr val="FF0000"/>
                </a:solidFill>
                <a:sym typeface="Symbol"/>
              </a:rPr>
              <a:t></a:t>
            </a:r>
            <a:r>
              <a:rPr lang="en-US" baseline="-25000" dirty="0" smtClean="0">
                <a:solidFill>
                  <a:srgbClr val="FF0000"/>
                </a:solidFill>
                <a:sym typeface="Symbol"/>
              </a:rPr>
              <a:t>G</a:t>
            </a:r>
            <a:r>
              <a:rPr lang="en-US" dirty="0" smtClean="0">
                <a:solidFill>
                  <a:srgbClr val="FF0000"/>
                </a:solidFill>
                <a:sym typeface="Symbol"/>
              </a:rPr>
              <a:t>”</a:t>
            </a:r>
            <a:r>
              <a:rPr lang="en-US" baseline="-25000" dirty="0" smtClean="0">
                <a:solidFill>
                  <a:srgbClr val="FF0000"/>
                </a:solidFill>
                <a:sym typeface="Symbol"/>
              </a:rPr>
              <a:t>min</a:t>
            </a:r>
            <a:r>
              <a:rPr lang="en-US" dirty="0" smtClean="0">
                <a:solidFill>
                  <a:srgbClr val="FF0000"/>
                </a:solidFill>
                <a:sym typeface="Symbol"/>
              </a:rPr>
              <a:t>~0.026 </a:t>
            </a:r>
            <a:r>
              <a:rPr lang="en-US" dirty="0" smtClean="0">
                <a:sym typeface="Symbol"/>
              </a:rPr>
              <a:t>(realistic!);</a:t>
            </a:r>
          </a:p>
          <a:p>
            <a:pPr algn="just"/>
            <a:r>
              <a:rPr lang="en-US" dirty="0">
                <a:solidFill>
                  <a:srgbClr val="FF0000"/>
                </a:solidFill>
                <a:sym typeface="Symbol"/>
              </a:rPr>
              <a:t> </a:t>
            </a:r>
            <a:r>
              <a:rPr lang="en-US" dirty="0" smtClean="0">
                <a:solidFill>
                  <a:srgbClr val="FF0000"/>
                </a:solidFill>
                <a:sym typeface="Symbol"/>
              </a:rPr>
              <a:t> 700&lt;</a:t>
            </a:r>
            <a:r>
              <a:rPr lang="en-US" i="1" dirty="0" smtClean="0">
                <a:solidFill>
                  <a:srgbClr val="FF0000"/>
                </a:solidFill>
                <a:sym typeface="Symbol"/>
              </a:rPr>
              <a:t></a:t>
            </a:r>
            <a:r>
              <a:rPr lang="en-US" dirty="0" smtClean="0">
                <a:solidFill>
                  <a:srgbClr val="FF0000"/>
                </a:solidFill>
                <a:sym typeface="Symbol"/>
              </a:rPr>
              <a:t>&lt;1100 nm, at </a:t>
            </a:r>
            <a:r>
              <a:rPr lang="en-US" dirty="0" smtClean="0">
                <a:solidFill>
                  <a:srgbClr val="FF0000"/>
                </a:solidFill>
              </a:rPr>
              <a:t>different</a:t>
            </a:r>
          </a:p>
          <a:p>
            <a:pPr algn="just"/>
            <a:r>
              <a:rPr lang="en-US" dirty="0" smtClean="0">
                <a:solidFill>
                  <a:srgbClr val="FF0000"/>
                </a:solidFill>
              </a:rPr>
              <a:t>  </a:t>
            </a:r>
            <a:r>
              <a:rPr lang="en-US" dirty="0" smtClean="0"/>
              <a:t>optimal </a:t>
            </a:r>
            <a:r>
              <a:rPr lang="en-US" i="1" dirty="0" err="1" smtClean="0"/>
              <a:t>h</a:t>
            </a:r>
            <a:r>
              <a:rPr lang="en-US" dirty="0" err="1" smtClean="0"/>
              <a:t>,</a:t>
            </a:r>
            <a:r>
              <a:rPr lang="en-US" i="1" dirty="0" err="1" smtClean="0"/>
              <a:t>a</a:t>
            </a:r>
            <a:r>
              <a:rPr lang="en-US" dirty="0" smtClean="0"/>
              <a:t> (small for dipole)</a:t>
            </a:r>
            <a:endParaRPr lang="en-US" dirty="0"/>
          </a:p>
          <a:p>
            <a:pPr marL="171450" lvl="0" indent="-171450" algn="l">
              <a:buFont typeface="Arial" panose="020B0604020202020204" pitchFamily="34" charset="0"/>
              <a:buChar char="•"/>
            </a:pPr>
            <a:r>
              <a:rPr lang="en-US" dirty="0" smtClean="0">
                <a:solidFill>
                  <a:srgbClr val="FF0000"/>
                </a:solidFill>
              </a:rPr>
              <a:t>For a given geometry</a:t>
            </a:r>
            <a:r>
              <a:rPr lang="en-US" dirty="0" smtClean="0"/>
              <a:t>, the </a:t>
            </a:r>
            <a:r>
              <a:rPr lang="en-US" dirty="0">
                <a:solidFill>
                  <a:srgbClr val="FF0000"/>
                </a:solidFill>
              </a:rPr>
              <a:t>lowest</a:t>
            </a:r>
            <a:r>
              <a:rPr lang="en-US" dirty="0"/>
              <a:t> threshold </a:t>
            </a:r>
            <a:r>
              <a:rPr lang="en-US" dirty="0" smtClean="0"/>
              <a:t>is often </a:t>
            </a:r>
            <a:r>
              <a:rPr lang="en-US" dirty="0" smtClean="0">
                <a:solidFill>
                  <a:srgbClr val="FF0000"/>
                </a:solidFill>
              </a:rPr>
              <a:t>not dipolar</a:t>
            </a:r>
            <a:r>
              <a:rPr lang="en-US" dirty="0" smtClean="0"/>
              <a:t>. </a:t>
            </a:r>
            <a:r>
              <a:rPr lang="en-US" dirty="0"/>
              <a:t>F</a:t>
            </a:r>
            <a:r>
              <a:rPr lang="en-US" dirty="0" smtClean="0"/>
              <a:t>or </a:t>
            </a:r>
            <a:r>
              <a:rPr lang="en-US" b="1" i="1" dirty="0" smtClean="0">
                <a:solidFill>
                  <a:srgbClr val="FF33CC"/>
                </a:solidFill>
              </a:rPr>
              <a:t>a</a:t>
            </a:r>
            <a:r>
              <a:rPr lang="en-US" b="1" baseline="-25000" dirty="0" smtClean="0">
                <a:solidFill>
                  <a:srgbClr val="FF33CC"/>
                </a:solidFill>
              </a:rPr>
              <a:t>1</a:t>
            </a:r>
            <a:r>
              <a:rPr lang="en-US" b="1" dirty="0" smtClean="0">
                <a:solidFill>
                  <a:srgbClr val="FF33CC"/>
                </a:solidFill>
              </a:rPr>
              <a:t>=100, </a:t>
            </a:r>
            <a:r>
              <a:rPr lang="en-US" b="1" i="1" dirty="0" smtClean="0">
                <a:solidFill>
                  <a:srgbClr val="FF33CC"/>
                </a:solidFill>
              </a:rPr>
              <a:t>h</a:t>
            </a:r>
            <a:r>
              <a:rPr lang="en-US" b="1" baseline="-25000" dirty="0" smtClean="0">
                <a:solidFill>
                  <a:srgbClr val="FF33CC"/>
                </a:solidFill>
              </a:rPr>
              <a:t>2</a:t>
            </a:r>
            <a:r>
              <a:rPr lang="en-US" b="1" dirty="0" smtClean="0">
                <a:solidFill>
                  <a:srgbClr val="FF33CC"/>
                </a:solidFill>
              </a:rPr>
              <a:t>=5 </a:t>
            </a:r>
            <a:r>
              <a:rPr lang="en-US" dirty="0" smtClean="0"/>
              <a:t>it is </a:t>
            </a:r>
            <a:r>
              <a:rPr lang="en-US" dirty="0" err="1" smtClean="0"/>
              <a:t>octupole</a:t>
            </a:r>
            <a:r>
              <a:rPr lang="en-US" dirty="0" smtClean="0"/>
              <a:t>, </a:t>
            </a:r>
            <a:r>
              <a:rPr lang="en-US" i="1" dirty="0" smtClean="0"/>
              <a:t>l</a:t>
            </a:r>
            <a:r>
              <a:rPr lang="en-US" dirty="0" smtClean="0"/>
              <a:t>=4!</a:t>
            </a:r>
          </a:p>
        </p:txBody>
      </p:sp>
      <p:sp>
        <p:nvSpPr>
          <p:cNvPr id="10" name="Oval 9"/>
          <p:cNvSpPr>
            <a:spLocks noChangeAspect="1"/>
          </p:cNvSpPr>
          <p:nvPr/>
        </p:nvSpPr>
        <p:spPr>
          <a:xfrm>
            <a:off x="1455482" y="3552152"/>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1" name="Oval 10"/>
          <p:cNvSpPr>
            <a:spLocks noChangeAspect="1"/>
          </p:cNvSpPr>
          <p:nvPr/>
        </p:nvSpPr>
        <p:spPr>
          <a:xfrm>
            <a:off x="1453577" y="2459914"/>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2" name="Oval 11"/>
          <p:cNvSpPr>
            <a:spLocks noChangeAspect="1"/>
          </p:cNvSpPr>
          <p:nvPr/>
        </p:nvSpPr>
        <p:spPr>
          <a:xfrm>
            <a:off x="1455482" y="4637654"/>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3" name="Oval 12"/>
          <p:cNvSpPr>
            <a:spLocks noChangeAspect="1"/>
          </p:cNvSpPr>
          <p:nvPr/>
        </p:nvSpPr>
        <p:spPr>
          <a:xfrm>
            <a:off x="1451539" y="1367871"/>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6" name="Oval 15"/>
          <p:cNvSpPr>
            <a:spLocks noChangeAspect="1"/>
          </p:cNvSpPr>
          <p:nvPr/>
        </p:nvSpPr>
        <p:spPr>
          <a:xfrm>
            <a:off x="1451672" y="5734591"/>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7" name="Oval 16"/>
          <p:cNvSpPr>
            <a:spLocks noChangeAspect="1"/>
          </p:cNvSpPr>
          <p:nvPr/>
        </p:nvSpPr>
        <p:spPr>
          <a:xfrm>
            <a:off x="3141411" y="3550247"/>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9" name="Oval 18"/>
          <p:cNvSpPr>
            <a:spLocks noChangeAspect="1"/>
          </p:cNvSpPr>
          <p:nvPr/>
        </p:nvSpPr>
        <p:spPr>
          <a:xfrm>
            <a:off x="3139506" y="2458009"/>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20" name="Oval 19"/>
          <p:cNvSpPr>
            <a:spLocks noChangeAspect="1"/>
          </p:cNvSpPr>
          <p:nvPr/>
        </p:nvSpPr>
        <p:spPr>
          <a:xfrm>
            <a:off x="3141411" y="4635749"/>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21" name="Oval 20"/>
          <p:cNvSpPr>
            <a:spLocks noChangeAspect="1"/>
          </p:cNvSpPr>
          <p:nvPr/>
        </p:nvSpPr>
        <p:spPr>
          <a:xfrm>
            <a:off x="3137468" y="1365966"/>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25" name="Oval 24"/>
          <p:cNvSpPr>
            <a:spLocks noChangeAspect="1"/>
          </p:cNvSpPr>
          <p:nvPr/>
        </p:nvSpPr>
        <p:spPr>
          <a:xfrm>
            <a:off x="3137601" y="5732686"/>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26" name="TextBox 25"/>
          <p:cNvSpPr txBox="1"/>
          <p:nvPr/>
        </p:nvSpPr>
        <p:spPr>
          <a:xfrm>
            <a:off x="4237988" y="0"/>
            <a:ext cx="3331807" cy="461665"/>
          </a:xfrm>
          <a:prstGeom prst="rect">
            <a:avLst/>
          </a:prstGeom>
          <a:solidFill>
            <a:srgbClr val="00CCFF"/>
          </a:solidFill>
        </p:spPr>
        <p:txBody>
          <a:bodyPr wrap="square" rtlCol="0">
            <a:spAutoFit/>
          </a:bodyPr>
          <a:lstStyle/>
          <a:p>
            <a:pPr lvl="0" algn="l"/>
            <a:r>
              <a:rPr lang="en-US" b="1" dirty="0" smtClean="0">
                <a:solidFill>
                  <a:srgbClr val="FF33CC"/>
                </a:solidFill>
              </a:rPr>
              <a:t>Core-Shell Summary</a:t>
            </a:r>
          </a:p>
        </p:txBody>
      </p:sp>
    </p:spTree>
    <p:extLst>
      <p:ext uri="{BB962C8B-B14F-4D97-AF65-F5344CB8AC3E}">
        <p14:creationId xmlns:p14="http://schemas.microsoft.com/office/powerpoint/2010/main" val="324874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p:cNvGraphicFramePr>
            <a:graphicFrameLocks noChangeAspect="1"/>
          </p:cNvGraphicFramePr>
          <p:nvPr>
            <p:extLst>
              <p:ext uri="{D42A27DB-BD31-4B8C-83A1-F6EECF244321}">
                <p14:modId xmlns:p14="http://schemas.microsoft.com/office/powerpoint/2010/main" val="1170920116"/>
              </p:ext>
            </p:extLst>
          </p:nvPr>
        </p:nvGraphicFramePr>
        <p:xfrm>
          <a:off x="26627" y="1956780"/>
          <a:ext cx="3403600" cy="1879600"/>
        </p:xfrm>
        <a:graphic>
          <a:graphicData uri="http://schemas.openxmlformats.org/presentationml/2006/ole">
            <mc:AlternateContent xmlns:mc="http://schemas.openxmlformats.org/markup-compatibility/2006">
              <mc:Choice xmlns:v="urn:schemas-microsoft-com:vml" Requires="v">
                <p:oleObj spid="_x0000_s161736" name="Equation" r:id="rId4" imgW="1701720" imgH="939600" progId="Equation.DSMT4">
                  <p:embed/>
                </p:oleObj>
              </mc:Choice>
              <mc:Fallback>
                <p:oleObj name="Equation" r:id="rId4" imgW="1701720" imgH="939600" progId="Equation.DSMT4">
                  <p:embed/>
                  <p:pic>
                    <p:nvPicPr>
                      <p:cNvPr id="0" name=""/>
                      <p:cNvPicPr/>
                      <p:nvPr/>
                    </p:nvPicPr>
                    <p:blipFill>
                      <a:blip r:embed="rId5"/>
                      <a:stretch>
                        <a:fillRect/>
                      </a:stretch>
                    </p:blipFill>
                    <p:spPr>
                      <a:xfrm>
                        <a:off x="26627" y="1956780"/>
                        <a:ext cx="3403600" cy="1879600"/>
                      </a:xfrm>
                      <a:prstGeom prst="rect">
                        <a:avLst/>
                      </a:prstGeom>
                      <a:solidFill>
                        <a:srgbClr val="66FF99"/>
                      </a:solidFill>
                    </p:spPr>
                  </p:pic>
                </p:oleObj>
              </mc:Fallback>
            </mc:AlternateContent>
          </a:graphicData>
        </a:graphic>
      </p:graphicFrame>
      <p:sp>
        <p:nvSpPr>
          <p:cNvPr id="4" name="TextBox 3"/>
          <p:cNvSpPr txBox="1"/>
          <p:nvPr/>
        </p:nvSpPr>
        <p:spPr>
          <a:xfrm>
            <a:off x="4532" y="466987"/>
            <a:ext cx="9144000" cy="830997"/>
          </a:xfrm>
          <a:prstGeom prst="rect">
            <a:avLst/>
          </a:prstGeom>
          <a:noFill/>
        </p:spPr>
        <p:txBody>
          <a:bodyPr wrap="square" rtlCol="0">
            <a:spAutoFit/>
          </a:bodyPr>
          <a:lstStyle/>
          <a:p>
            <a:pPr algn="just"/>
            <a:r>
              <a:rPr lang="en-US" dirty="0" smtClean="0"/>
              <a:t>Easier way to get low thresholds.</a:t>
            </a:r>
          </a:p>
          <a:p>
            <a:pPr algn="just"/>
            <a:r>
              <a:rPr lang="en-US" dirty="0" smtClean="0"/>
              <a:t>Rotational semi-axis </a:t>
            </a:r>
            <a:r>
              <a:rPr lang="en-US" i="1" dirty="0" smtClean="0"/>
              <a:t>c </a:t>
            </a:r>
            <a:r>
              <a:rPr lang="en-US" dirty="0" smtClean="0"/>
              <a:t>(</a:t>
            </a:r>
            <a:r>
              <a:rPr lang="en-US" i="1" dirty="0" smtClean="0"/>
              <a:t>z</a:t>
            </a:r>
            <a:r>
              <a:rPr lang="en-US" dirty="0" smtClean="0"/>
              <a:t>), </a:t>
            </a:r>
            <a:r>
              <a:rPr lang="en-US" i="1" dirty="0" smtClean="0"/>
              <a:t>a</a:t>
            </a:r>
            <a:r>
              <a:rPr lang="en-US" dirty="0" smtClean="0"/>
              <a:t>=</a:t>
            </a:r>
            <a:r>
              <a:rPr lang="en-US" i="1" dirty="0" smtClean="0"/>
              <a:t>b </a:t>
            </a:r>
            <a:r>
              <a:rPr lang="en-US" dirty="0" smtClean="0"/>
              <a:t>(</a:t>
            </a:r>
            <a:r>
              <a:rPr lang="en-US" i="1" dirty="0" err="1" smtClean="0"/>
              <a:t>x,y</a:t>
            </a:r>
            <a:r>
              <a:rPr lang="en-US" dirty="0" smtClean="0"/>
              <a:t>)</a:t>
            </a:r>
            <a:r>
              <a:rPr lang="en-US" dirty="0"/>
              <a:t>;</a:t>
            </a:r>
            <a:r>
              <a:rPr lang="en-US" i="1" dirty="0" smtClean="0"/>
              <a:t> </a:t>
            </a:r>
            <a:r>
              <a:rPr lang="en-US" dirty="0"/>
              <a:t>d</a:t>
            </a:r>
            <a:r>
              <a:rPr lang="en-US" dirty="0" smtClean="0"/>
              <a:t>epolarization factors </a:t>
            </a:r>
            <a:r>
              <a:rPr lang="en-US" i="1" dirty="0" smtClean="0"/>
              <a:t>L</a:t>
            </a:r>
            <a:endParaRPr lang="en-US" dirty="0" smtClean="0"/>
          </a:p>
        </p:txBody>
      </p:sp>
      <p:graphicFrame>
        <p:nvGraphicFramePr>
          <p:cNvPr id="11" name="Object 10"/>
          <p:cNvGraphicFramePr>
            <a:graphicFrameLocks noChangeAspect="1"/>
          </p:cNvGraphicFramePr>
          <p:nvPr>
            <p:extLst>
              <p:ext uri="{D42A27DB-BD31-4B8C-83A1-F6EECF244321}">
                <p14:modId xmlns:p14="http://schemas.microsoft.com/office/powerpoint/2010/main" val="3077792675"/>
              </p:ext>
            </p:extLst>
          </p:nvPr>
        </p:nvGraphicFramePr>
        <p:xfrm>
          <a:off x="187831" y="4957668"/>
          <a:ext cx="2806560" cy="1117440"/>
        </p:xfrm>
        <a:graphic>
          <a:graphicData uri="http://schemas.openxmlformats.org/presentationml/2006/ole">
            <mc:AlternateContent xmlns:mc="http://schemas.openxmlformats.org/markup-compatibility/2006">
              <mc:Choice xmlns:v="urn:schemas-microsoft-com:vml" Requires="v">
                <p:oleObj spid="_x0000_s161737" name="Equation" r:id="rId6" imgW="2806560" imgH="1117440" progId="Equation.DSMT4">
                  <p:embed/>
                </p:oleObj>
              </mc:Choice>
              <mc:Fallback>
                <p:oleObj name="Equation" r:id="rId6" imgW="2806560" imgH="1117440" progId="Equation.DSMT4">
                  <p:embed/>
                  <p:pic>
                    <p:nvPicPr>
                      <p:cNvPr id="0" name=""/>
                      <p:cNvPicPr/>
                      <p:nvPr/>
                    </p:nvPicPr>
                    <p:blipFill>
                      <a:blip r:embed="rId7"/>
                      <a:stretch>
                        <a:fillRect/>
                      </a:stretch>
                    </p:blipFill>
                    <p:spPr>
                      <a:xfrm>
                        <a:off x="187831" y="4957668"/>
                        <a:ext cx="2806560" cy="1117440"/>
                      </a:xfrm>
                      <a:prstGeom prst="rect">
                        <a:avLst/>
                      </a:prstGeom>
                    </p:spPr>
                  </p:pic>
                </p:oleObj>
              </mc:Fallback>
            </mc:AlternateContent>
          </a:graphicData>
        </a:graphic>
      </p:graphicFrame>
      <p:sp>
        <p:nvSpPr>
          <p:cNvPr id="37" name="TextBox 36"/>
          <p:cNvSpPr txBox="1"/>
          <p:nvPr/>
        </p:nvSpPr>
        <p:spPr>
          <a:xfrm>
            <a:off x="-10079" y="4020409"/>
            <a:ext cx="9144000" cy="461665"/>
          </a:xfrm>
          <a:prstGeom prst="rect">
            <a:avLst/>
          </a:prstGeom>
          <a:noFill/>
        </p:spPr>
        <p:txBody>
          <a:bodyPr wrap="square" rtlCol="0">
            <a:spAutoFit/>
          </a:bodyPr>
          <a:lstStyle/>
          <a:p>
            <a:pPr algn="just"/>
            <a:r>
              <a:rPr lang="en-US" dirty="0">
                <a:solidFill>
                  <a:srgbClr val="FF0000"/>
                </a:solidFill>
              </a:rPr>
              <a:t>S</a:t>
            </a:r>
            <a:r>
              <a:rPr lang="en-US" dirty="0" smtClean="0">
                <a:solidFill>
                  <a:srgbClr val="FF0000"/>
                </a:solidFill>
              </a:rPr>
              <a:t>mall thresholds </a:t>
            </a:r>
            <a:r>
              <a:rPr lang="en-US" dirty="0" smtClean="0"/>
              <a:t>for </a:t>
            </a:r>
            <a:r>
              <a:rPr lang="en-US" b="1" dirty="0" smtClean="0"/>
              <a:t>E</a:t>
            </a:r>
            <a:r>
              <a:rPr lang="en-US" dirty="0" smtClean="0"/>
              <a:t> along </a:t>
            </a:r>
            <a:r>
              <a:rPr lang="en-US" dirty="0"/>
              <a:t>bigger </a:t>
            </a:r>
            <a:r>
              <a:rPr lang="en-US" dirty="0" smtClean="0"/>
              <a:t>axis </a:t>
            </a:r>
          </a:p>
        </p:txBody>
      </p:sp>
      <p:sp>
        <p:nvSpPr>
          <p:cNvPr id="31" name="Date Placeholder 30"/>
          <p:cNvSpPr>
            <a:spLocks noGrp="1"/>
          </p:cNvSpPr>
          <p:nvPr>
            <p:ph type="dt" sz="half" idx="10"/>
          </p:nvPr>
        </p:nvSpPr>
        <p:spPr/>
        <p:txBody>
          <a:bodyPr/>
          <a:lstStyle/>
          <a:p>
            <a:pPr>
              <a:defRPr/>
            </a:pPr>
            <a:fld id="{8B13DEBF-93B7-42BD-9842-1479831C313E}" type="datetime1">
              <a:rPr lang="en-US" smtClean="0"/>
              <a:t>07/07/16</a:t>
            </a:fld>
            <a:endParaRPr lang="en-US" dirty="0"/>
          </a:p>
        </p:txBody>
      </p:sp>
      <p:sp>
        <p:nvSpPr>
          <p:cNvPr id="32" name="Footer Placeholder 31"/>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35" name="Slide Number Placeholder 34"/>
          <p:cNvSpPr>
            <a:spLocks noGrp="1"/>
          </p:cNvSpPr>
          <p:nvPr>
            <p:ph type="sldNum" sz="quarter" idx="12"/>
          </p:nvPr>
        </p:nvSpPr>
        <p:spPr/>
        <p:txBody>
          <a:bodyPr/>
          <a:lstStyle/>
          <a:p>
            <a:pPr>
              <a:defRPr/>
            </a:pPr>
            <a:fld id="{80C0329C-B544-45E3-BD2B-B3129D41D0FD}" type="slidenum">
              <a:rPr lang="en-US" smtClean="0"/>
              <a:pPr>
                <a:defRPr/>
              </a:pPr>
              <a:t>17</a:t>
            </a:fld>
            <a:endParaRPr lang="en-US" dirty="0"/>
          </a:p>
        </p:txBody>
      </p:sp>
      <p:cxnSp>
        <p:nvCxnSpPr>
          <p:cNvPr id="16" name="Straight Arrow Connector 15"/>
          <p:cNvCxnSpPr/>
          <p:nvPr/>
        </p:nvCxnSpPr>
        <p:spPr>
          <a:xfrm flipV="1">
            <a:off x="3596817" y="2216895"/>
            <a:ext cx="1930135" cy="252246"/>
          </a:xfrm>
          <a:prstGeom prst="straightConnector1">
            <a:avLst/>
          </a:prstGeom>
          <a:ln w="19050">
            <a:solidFill>
              <a:srgbClr val="0000FF"/>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519055" y="3299897"/>
            <a:ext cx="2031316" cy="191449"/>
          </a:xfrm>
          <a:prstGeom prst="straightConnector1">
            <a:avLst/>
          </a:prstGeom>
          <a:ln w="19050">
            <a:solidFill>
              <a:srgbClr val="0000FF"/>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659644" y="1271566"/>
            <a:ext cx="3405352" cy="1197575"/>
            <a:chOff x="5274921" y="2551430"/>
            <a:chExt cx="3405352" cy="1197575"/>
          </a:xfrm>
        </p:grpSpPr>
        <p:grpSp>
          <p:nvGrpSpPr>
            <p:cNvPr id="8" name="Group 7"/>
            <p:cNvGrpSpPr/>
            <p:nvPr/>
          </p:nvGrpSpPr>
          <p:grpSpPr>
            <a:xfrm>
              <a:off x="5274921" y="2794122"/>
              <a:ext cx="3405352" cy="954883"/>
              <a:chOff x="4958255" y="4192558"/>
              <a:chExt cx="3405352" cy="954883"/>
            </a:xfrm>
          </p:grpSpPr>
          <p:grpSp>
            <p:nvGrpSpPr>
              <p:cNvPr id="15" name="Group 14"/>
              <p:cNvGrpSpPr/>
              <p:nvPr/>
            </p:nvGrpSpPr>
            <p:grpSpPr>
              <a:xfrm>
                <a:off x="4958255" y="4470689"/>
                <a:ext cx="3405352" cy="676752"/>
                <a:chOff x="4958255" y="4470689"/>
                <a:chExt cx="3405352" cy="676752"/>
              </a:xfrm>
            </p:grpSpPr>
            <p:sp>
              <p:nvSpPr>
                <p:cNvPr id="5" name="Oval 4"/>
                <p:cNvSpPr/>
                <p:nvPr/>
              </p:nvSpPr>
              <p:spPr>
                <a:xfrm>
                  <a:off x="4958255" y="4579883"/>
                  <a:ext cx="3405352" cy="567558"/>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TextBox 5"/>
                <p:cNvSpPr txBox="1"/>
                <p:nvPr/>
              </p:nvSpPr>
              <p:spPr>
                <a:xfrm>
                  <a:off x="6923690" y="4470689"/>
                  <a:ext cx="725214" cy="461665"/>
                </a:xfrm>
                <a:prstGeom prst="rect">
                  <a:avLst/>
                </a:prstGeom>
                <a:noFill/>
              </p:spPr>
              <p:txBody>
                <a:bodyPr wrap="square" rtlCol="0">
                  <a:spAutoFit/>
                </a:bodyPr>
                <a:lstStyle/>
                <a:p>
                  <a:r>
                    <a:rPr lang="en-US" i="1" dirty="0" smtClean="0"/>
                    <a:t>c</a:t>
                  </a:r>
                  <a:endParaRPr lang="en-US" i="1" dirty="0"/>
                </a:p>
              </p:txBody>
            </p:sp>
            <p:sp>
              <p:nvSpPr>
                <p:cNvPr id="10" name="TextBox 9"/>
                <p:cNvSpPr txBox="1"/>
                <p:nvPr/>
              </p:nvSpPr>
              <p:spPr>
                <a:xfrm>
                  <a:off x="5943603" y="4569765"/>
                  <a:ext cx="725214" cy="461665"/>
                </a:xfrm>
                <a:prstGeom prst="rect">
                  <a:avLst/>
                </a:prstGeom>
                <a:noFill/>
              </p:spPr>
              <p:txBody>
                <a:bodyPr wrap="square" rtlCol="0">
                  <a:spAutoFit/>
                </a:bodyPr>
                <a:lstStyle/>
                <a:p>
                  <a:r>
                    <a:rPr lang="en-US" i="1" dirty="0" smtClean="0"/>
                    <a:t>a=b</a:t>
                  </a:r>
                  <a:endParaRPr lang="en-US" i="1" dirty="0"/>
                </a:p>
              </p:txBody>
            </p:sp>
            <p:cxnSp>
              <p:nvCxnSpPr>
                <p:cNvPr id="7" name="Straight Arrow Connector 6"/>
                <p:cNvCxnSpPr/>
                <p:nvPr/>
              </p:nvCxnSpPr>
              <p:spPr>
                <a:xfrm>
                  <a:off x="6706914" y="4871545"/>
                  <a:ext cx="165669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687207" y="4579883"/>
                  <a:ext cx="0" cy="3153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17879" y="4887311"/>
                  <a:ext cx="265386" cy="2338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259118" y="4569764"/>
                <a:ext cx="551793" cy="461665"/>
              </a:xfrm>
              <a:prstGeom prst="rect">
                <a:avLst/>
              </a:prstGeom>
              <a:noFill/>
            </p:spPr>
            <p:txBody>
              <a:bodyPr wrap="square" rtlCol="0">
                <a:spAutoFit/>
              </a:bodyPr>
              <a:lstStyle/>
              <a:p>
                <a:r>
                  <a:rPr lang="en-US" i="1" dirty="0" smtClean="0">
                    <a:sym typeface="Symbol"/>
                  </a:rPr>
                  <a:t></a:t>
                </a:r>
                <a:r>
                  <a:rPr lang="en-US" baseline="-25000" dirty="0" smtClean="0">
                    <a:sym typeface="Symbol"/>
                  </a:rPr>
                  <a:t>1</a:t>
                </a:r>
                <a:endParaRPr lang="en-US" baseline="-25000" dirty="0"/>
              </a:p>
            </p:txBody>
          </p:sp>
          <p:sp>
            <p:nvSpPr>
              <p:cNvPr id="12" name="TextBox 11"/>
              <p:cNvSpPr txBox="1"/>
              <p:nvPr/>
            </p:nvSpPr>
            <p:spPr>
              <a:xfrm>
                <a:off x="5021320" y="4192558"/>
                <a:ext cx="551793" cy="461665"/>
              </a:xfrm>
              <a:prstGeom prst="rect">
                <a:avLst/>
              </a:prstGeom>
              <a:noFill/>
            </p:spPr>
            <p:txBody>
              <a:bodyPr wrap="square" rtlCol="0">
                <a:spAutoFit/>
              </a:bodyPr>
              <a:lstStyle/>
              <a:p>
                <a:r>
                  <a:rPr lang="en-US" i="1" dirty="0" smtClean="0">
                    <a:sym typeface="Symbol"/>
                  </a:rPr>
                  <a:t></a:t>
                </a:r>
                <a:r>
                  <a:rPr lang="en-US" baseline="-25000" dirty="0" smtClean="0">
                    <a:sym typeface="Symbol"/>
                  </a:rPr>
                  <a:t>2</a:t>
                </a:r>
                <a:endParaRPr lang="en-US" baseline="-25000" dirty="0"/>
              </a:p>
            </p:txBody>
          </p:sp>
        </p:grpSp>
        <p:cxnSp>
          <p:nvCxnSpPr>
            <p:cNvPr id="30" name="Straight Arrow Connector 29"/>
            <p:cNvCxnSpPr/>
            <p:nvPr/>
          </p:nvCxnSpPr>
          <p:spPr>
            <a:xfrm flipV="1">
              <a:off x="6260269" y="3024396"/>
              <a:ext cx="2160000"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23503" y="2551430"/>
              <a:ext cx="449382" cy="461665"/>
            </a:xfrm>
            <a:prstGeom prst="rect">
              <a:avLst/>
            </a:prstGeom>
            <a:noFill/>
          </p:spPr>
          <p:txBody>
            <a:bodyPr wrap="square" rtlCol="0">
              <a:spAutoFit/>
            </a:bodyPr>
            <a:lstStyle/>
            <a:p>
              <a:r>
                <a:rPr lang="en-US" b="1" i="1" dirty="0" smtClean="0">
                  <a:solidFill>
                    <a:srgbClr val="FF0000"/>
                  </a:solidFill>
                </a:rPr>
                <a:t>E</a:t>
              </a:r>
              <a:endParaRPr lang="en-US" b="1" i="1" dirty="0">
                <a:solidFill>
                  <a:srgbClr val="FF0000"/>
                </a:solidFill>
              </a:endParaRPr>
            </a:p>
          </p:txBody>
        </p:sp>
      </p:grpSp>
      <p:grpSp>
        <p:nvGrpSpPr>
          <p:cNvPr id="29" name="Group 28"/>
          <p:cNvGrpSpPr/>
          <p:nvPr/>
        </p:nvGrpSpPr>
        <p:grpSpPr>
          <a:xfrm>
            <a:off x="5654977" y="2520689"/>
            <a:ext cx="3405352" cy="1681786"/>
            <a:chOff x="5286020" y="4738630"/>
            <a:chExt cx="3405352" cy="1681786"/>
          </a:xfrm>
        </p:grpSpPr>
        <p:grpSp>
          <p:nvGrpSpPr>
            <p:cNvPr id="17" name="Group 16"/>
            <p:cNvGrpSpPr/>
            <p:nvPr/>
          </p:nvGrpSpPr>
          <p:grpSpPr>
            <a:xfrm>
              <a:off x="5286020" y="4738630"/>
              <a:ext cx="3405352" cy="1681786"/>
              <a:chOff x="4958255" y="4514062"/>
              <a:chExt cx="3405352" cy="1681786"/>
            </a:xfrm>
          </p:grpSpPr>
          <p:grpSp>
            <p:nvGrpSpPr>
              <p:cNvPr id="18" name="Group 17"/>
              <p:cNvGrpSpPr/>
              <p:nvPr/>
            </p:nvGrpSpPr>
            <p:grpSpPr>
              <a:xfrm>
                <a:off x="4958255" y="4721770"/>
                <a:ext cx="3405352" cy="1474078"/>
                <a:chOff x="4958255" y="4721770"/>
                <a:chExt cx="3405352" cy="1474078"/>
              </a:xfrm>
            </p:grpSpPr>
            <p:sp>
              <p:nvSpPr>
                <p:cNvPr id="21" name="Oval 20"/>
                <p:cNvSpPr/>
                <p:nvPr/>
              </p:nvSpPr>
              <p:spPr>
                <a:xfrm>
                  <a:off x="4958255" y="4721770"/>
                  <a:ext cx="3405352" cy="1474078"/>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TextBox 21"/>
                <p:cNvSpPr txBox="1"/>
                <p:nvPr/>
              </p:nvSpPr>
              <p:spPr>
                <a:xfrm>
                  <a:off x="6087787" y="5488558"/>
                  <a:ext cx="1146288" cy="461665"/>
                </a:xfrm>
                <a:prstGeom prst="rect">
                  <a:avLst/>
                </a:prstGeom>
                <a:noFill/>
              </p:spPr>
              <p:txBody>
                <a:bodyPr wrap="square" rtlCol="0">
                  <a:spAutoFit/>
                </a:bodyPr>
                <a:lstStyle/>
                <a:p>
                  <a:r>
                    <a:rPr lang="en-US" i="1" dirty="0" smtClean="0"/>
                    <a:t>a=b</a:t>
                  </a:r>
                  <a:endParaRPr lang="en-US" i="1" dirty="0"/>
                </a:p>
              </p:txBody>
            </p:sp>
            <p:sp>
              <p:nvSpPr>
                <p:cNvPr id="23" name="TextBox 22"/>
                <p:cNvSpPr txBox="1"/>
                <p:nvPr/>
              </p:nvSpPr>
              <p:spPr>
                <a:xfrm>
                  <a:off x="6060264" y="4831605"/>
                  <a:ext cx="725214" cy="461665"/>
                </a:xfrm>
                <a:prstGeom prst="rect">
                  <a:avLst/>
                </a:prstGeom>
                <a:noFill/>
              </p:spPr>
              <p:txBody>
                <a:bodyPr wrap="square" rtlCol="0">
                  <a:spAutoFit/>
                </a:bodyPr>
                <a:lstStyle/>
                <a:p>
                  <a:r>
                    <a:rPr lang="en-US" i="1" dirty="0" smtClean="0"/>
                    <a:t>c</a:t>
                  </a:r>
                  <a:endParaRPr lang="en-US" i="1" dirty="0"/>
                </a:p>
              </p:txBody>
            </p:sp>
            <p:cxnSp>
              <p:nvCxnSpPr>
                <p:cNvPr id="24" name="Straight Arrow Connector 23"/>
                <p:cNvCxnSpPr/>
                <p:nvPr/>
              </p:nvCxnSpPr>
              <p:spPr>
                <a:xfrm flipV="1">
                  <a:off x="6660931" y="5427277"/>
                  <a:ext cx="1702676" cy="315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1" idx="3"/>
                </p:cNvCxnSpPr>
                <p:nvPr/>
              </p:nvCxnSpPr>
              <p:spPr>
                <a:xfrm flipH="1">
                  <a:off x="5456957" y="5458809"/>
                  <a:ext cx="1203974" cy="5211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660931" y="4975727"/>
                  <a:ext cx="0" cy="48308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181060" y="5009481"/>
                <a:ext cx="551793" cy="461665"/>
              </a:xfrm>
              <a:prstGeom prst="rect">
                <a:avLst/>
              </a:prstGeom>
              <a:noFill/>
            </p:spPr>
            <p:txBody>
              <a:bodyPr wrap="square" rtlCol="0">
                <a:spAutoFit/>
              </a:bodyPr>
              <a:lstStyle/>
              <a:p>
                <a:r>
                  <a:rPr lang="en-US" i="1" dirty="0" smtClean="0">
                    <a:sym typeface="Symbol"/>
                  </a:rPr>
                  <a:t></a:t>
                </a:r>
                <a:r>
                  <a:rPr lang="en-US" baseline="-25000" dirty="0" smtClean="0">
                    <a:sym typeface="Symbol"/>
                  </a:rPr>
                  <a:t>1</a:t>
                </a:r>
                <a:endParaRPr lang="en-US" baseline="-25000" dirty="0"/>
              </a:p>
            </p:txBody>
          </p:sp>
          <p:sp>
            <p:nvSpPr>
              <p:cNvPr id="20" name="TextBox 19"/>
              <p:cNvSpPr txBox="1"/>
              <p:nvPr/>
            </p:nvSpPr>
            <p:spPr>
              <a:xfrm>
                <a:off x="4972122" y="4514062"/>
                <a:ext cx="551793" cy="461665"/>
              </a:xfrm>
              <a:prstGeom prst="rect">
                <a:avLst/>
              </a:prstGeom>
              <a:noFill/>
            </p:spPr>
            <p:txBody>
              <a:bodyPr wrap="square" rtlCol="0">
                <a:spAutoFit/>
              </a:bodyPr>
              <a:lstStyle/>
              <a:p>
                <a:r>
                  <a:rPr lang="en-US" i="1" dirty="0" smtClean="0">
                    <a:sym typeface="Symbol"/>
                  </a:rPr>
                  <a:t></a:t>
                </a:r>
                <a:r>
                  <a:rPr lang="en-US" baseline="-25000" dirty="0" smtClean="0">
                    <a:sym typeface="Symbol"/>
                  </a:rPr>
                  <a:t>2</a:t>
                </a:r>
                <a:endParaRPr lang="en-US" baseline="-25000" dirty="0"/>
              </a:p>
            </p:txBody>
          </p:sp>
        </p:grpSp>
        <p:cxnSp>
          <p:nvCxnSpPr>
            <p:cNvPr id="33" name="Straight Arrow Connector 32"/>
            <p:cNvCxnSpPr/>
            <p:nvPr/>
          </p:nvCxnSpPr>
          <p:spPr>
            <a:xfrm flipV="1">
              <a:off x="6341722" y="5518047"/>
              <a:ext cx="2160000"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204956" y="5045081"/>
              <a:ext cx="449382" cy="461665"/>
            </a:xfrm>
            <a:prstGeom prst="rect">
              <a:avLst/>
            </a:prstGeom>
            <a:noFill/>
          </p:spPr>
          <p:txBody>
            <a:bodyPr wrap="square" rtlCol="0">
              <a:spAutoFit/>
            </a:bodyPr>
            <a:lstStyle/>
            <a:p>
              <a:r>
                <a:rPr lang="en-US" b="1" i="1" dirty="0" smtClean="0">
                  <a:solidFill>
                    <a:srgbClr val="FF0000"/>
                  </a:solidFill>
                </a:rPr>
                <a:t>E</a:t>
              </a:r>
              <a:endParaRPr lang="en-US" b="1" i="1" dirty="0">
                <a:solidFill>
                  <a:srgbClr val="FF0000"/>
                </a:solidFill>
              </a:endParaRPr>
            </a:p>
          </p:txBody>
        </p:sp>
      </p:grpSp>
      <p:sp>
        <p:nvSpPr>
          <p:cNvPr id="2" name="Rectangle 1"/>
          <p:cNvSpPr/>
          <p:nvPr/>
        </p:nvSpPr>
        <p:spPr>
          <a:xfrm>
            <a:off x="7326577" y="2068089"/>
            <a:ext cx="1118448" cy="461665"/>
          </a:xfrm>
          <a:prstGeom prst="rect">
            <a:avLst/>
          </a:prstGeom>
        </p:spPr>
        <p:txBody>
          <a:bodyPr wrap="none">
            <a:spAutoFit/>
          </a:bodyPr>
          <a:lstStyle/>
          <a:p>
            <a:r>
              <a:rPr lang="en-US" b="1" dirty="0">
                <a:solidFill>
                  <a:srgbClr val="FF33CC"/>
                </a:solidFill>
              </a:rPr>
              <a:t>prolate</a:t>
            </a:r>
            <a:endParaRPr lang="en-US" dirty="0"/>
          </a:p>
        </p:txBody>
      </p:sp>
      <p:sp>
        <p:nvSpPr>
          <p:cNvPr id="27" name="Rectangle 26"/>
          <p:cNvSpPr/>
          <p:nvPr/>
        </p:nvSpPr>
        <p:spPr>
          <a:xfrm>
            <a:off x="7636728" y="3540140"/>
            <a:ext cx="987770" cy="461665"/>
          </a:xfrm>
          <a:prstGeom prst="rect">
            <a:avLst/>
          </a:prstGeom>
        </p:spPr>
        <p:txBody>
          <a:bodyPr wrap="none">
            <a:spAutoFit/>
          </a:bodyPr>
          <a:lstStyle/>
          <a:p>
            <a:r>
              <a:rPr lang="en-US" b="1" dirty="0">
                <a:solidFill>
                  <a:srgbClr val="FF33CC"/>
                </a:solidFill>
              </a:rPr>
              <a:t>oblate</a:t>
            </a:r>
            <a:endParaRPr lang="en-US" dirty="0"/>
          </a:p>
        </p:txBody>
      </p:sp>
      <p:sp>
        <p:nvSpPr>
          <p:cNvPr id="40" name="TextBox 39"/>
          <p:cNvSpPr txBox="1"/>
          <p:nvPr/>
        </p:nvSpPr>
        <p:spPr>
          <a:xfrm>
            <a:off x="0" y="2678"/>
            <a:ext cx="9144000" cy="461665"/>
          </a:xfrm>
          <a:prstGeom prst="rect">
            <a:avLst/>
          </a:prstGeom>
          <a:solidFill>
            <a:srgbClr val="00CCFF"/>
          </a:solidFill>
        </p:spPr>
        <p:txBody>
          <a:bodyPr wrap="square" rtlCol="0">
            <a:spAutoFit/>
          </a:bodyPr>
          <a:lstStyle/>
          <a:p>
            <a:pPr algn="just"/>
            <a:r>
              <a:rPr lang="en-US" b="1" dirty="0" smtClean="0">
                <a:solidFill>
                  <a:srgbClr val="0000FF"/>
                </a:solidFill>
              </a:rPr>
              <a:t>Metal</a:t>
            </a:r>
            <a:r>
              <a:rPr lang="en-US" b="1" dirty="0" smtClean="0"/>
              <a:t> </a:t>
            </a:r>
            <a:r>
              <a:rPr lang="en-US" b="1" dirty="0"/>
              <a:t>spheroids in </a:t>
            </a:r>
            <a:r>
              <a:rPr lang="en-US" b="1" dirty="0" smtClean="0">
                <a:solidFill>
                  <a:srgbClr val="FF0000"/>
                </a:solidFill>
              </a:rPr>
              <a:t>gain. </a:t>
            </a:r>
            <a:r>
              <a:rPr lang="en-US" b="1" dirty="0" smtClean="0"/>
              <a:t>Dipolar modes</a:t>
            </a:r>
          </a:p>
        </p:txBody>
      </p:sp>
      <p:graphicFrame>
        <p:nvGraphicFramePr>
          <p:cNvPr id="41" name="Object 40"/>
          <p:cNvGraphicFramePr>
            <a:graphicFrameLocks noChangeAspect="1"/>
          </p:cNvGraphicFramePr>
          <p:nvPr>
            <p:extLst>
              <p:ext uri="{D42A27DB-BD31-4B8C-83A1-F6EECF244321}">
                <p14:modId xmlns:p14="http://schemas.microsoft.com/office/powerpoint/2010/main" val="3545485035"/>
              </p:ext>
            </p:extLst>
          </p:nvPr>
        </p:nvGraphicFramePr>
        <p:xfrm>
          <a:off x="22579" y="1458655"/>
          <a:ext cx="3276600" cy="457200"/>
        </p:xfrm>
        <a:graphic>
          <a:graphicData uri="http://schemas.openxmlformats.org/presentationml/2006/ole">
            <mc:AlternateContent xmlns:mc="http://schemas.openxmlformats.org/markup-compatibility/2006">
              <mc:Choice xmlns:v="urn:schemas-microsoft-com:vml" Requires="v">
                <p:oleObj spid="_x0000_s161738" name="Equation" r:id="rId8" imgW="1638000" imgH="228600" progId="Equation.DSMT4">
                  <p:embed/>
                </p:oleObj>
              </mc:Choice>
              <mc:Fallback>
                <p:oleObj name="Equation" r:id="rId8" imgW="1638000" imgH="228600" progId="Equation.DSMT4">
                  <p:embed/>
                  <p:pic>
                    <p:nvPicPr>
                      <p:cNvPr id="0" name=""/>
                      <p:cNvPicPr/>
                      <p:nvPr/>
                    </p:nvPicPr>
                    <p:blipFill>
                      <a:blip r:embed="rId9"/>
                      <a:stretch>
                        <a:fillRect/>
                      </a:stretch>
                    </p:blipFill>
                    <p:spPr>
                      <a:xfrm>
                        <a:off x="22579" y="1458655"/>
                        <a:ext cx="3276600" cy="457200"/>
                      </a:xfrm>
                      <a:prstGeom prst="rect">
                        <a:avLst/>
                      </a:prstGeom>
                    </p:spPr>
                  </p:pic>
                </p:oleObj>
              </mc:Fallback>
            </mc:AlternateContent>
          </a:graphicData>
        </a:graphic>
      </p:graphicFrame>
    </p:spTree>
    <p:extLst>
      <p:ext uri="{BB962C8B-B14F-4D97-AF65-F5344CB8AC3E}">
        <p14:creationId xmlns:p14="http://schemas.microsoft.com/office/powerpoint/2010/main" val="827370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076496" y="1584230"/>
            <a:ext cx="4067504" cy="2308324"/>
          </a:xfrm>
          <a:prstGeom prst="rect">
            <a:avLst/>
          </a:prstGeom>
          <a:noFill/>
        </p:spPr>
        <p:txBody>
          <a:bodyPr wrap="square" rtlCol="0">
            <a:spAutoFit/>
          </a:bodyPr>
          <a:lstStyle/>
          <a:p>
            <a:pPr marL="342900" indent="-342900" algn="just">
              <a:buFont typeface="Arial" panose="020B0604020202020204" pitchFamily="34" charset="0"/>
              <a:buChar char="•"/>
            </a:pPr>
            <a:r>
              <a:rPr lang="en-US" dirty="0" smtClean="0">
                <a:solidFill>
                  <a:srgbClr val="FF0000"/>
                </a:solidFill>
              </a:rPr>
              <a:t>Thresholds </a:t>
            </a:r>
            <a:r>
              <a:rPr lang="en-US" dirty="0" smtClean="0">
                <a:solidFill>
                  <a:srgbClr val="FF0000"/>
                </a:solidFill>
                <a:sym typeface="Symbol" panose="05050102010706020507" pitchFamily="18" charset="2"/>
              </a:rPr>
              <a:t></a:t>
            </a:r>
            <a:r>
              <a:rPr lang="en-US" dirty="0" smtClean="0">
                <a:solidFill>
                  <a:srgbClr val="FF0000"/>
                </a:solidFill>
              </a:rPr>
              <a:t> with size</a:t>
            </a:r>
          </a:p>
          <a:p>
            <a:pPr algn="just"/>
            <a:r>
              <a:rPr lang="en-US" dirty="0">
                <a:solidFill>
                  <a:srgbClr val="FF0000"/>
                </a:solidFill>
              </a:rPr>
              <a:t> </a:t>
            </a:r>
            <a:r>
              <a:rPr lang="en-US" dirty="0" smtClean="0">
                <a:solidFill>
                  <a:srgbClr val="FF0000"/>
                </a:solidFill>
              </a:rPr>
              <a:t>    </a:t>
            </a:r>
            <a:r>
              <a:rPr lang="en-US" dirty="0" smtClean="0"/>
              <a:t>due to radiative losses</a:t>
            </a:r>
            <a:endParaRPr lang="en-US" dirty="0" smtClean="0">
              <a:solidFill>
                <a:srgbClr val="FF0000"/>
              </a:solidFill>
            </a:endParaRPr>
          </a:p>
          <a:p>
            <a:pPr marL="342900" indent="-342900" algn="just">
              <a:buFont typeface="Arial" panose="020B0604020202020204" pitchFamily="34" charset="0"/>
              <a:buChar char="•"/>
            </a:pPr>
            <a:r>
              <a:rPr lang="en-US" dirty="0" smtClean="0">
                <a:solidFill>
                  <a:srgbClr val="FF0000"/>
                </a:solidFill>
                <a:sym typeface="Symbol"/>
              </a:rPr>
              <a:t>As for CS:</a:t>
            </a:r>
          </a:p>
          <a:p>
            <a:pPr algn="just"/>
            <a:r>
              <a:rPr lang="en-US" dirty="0">
                <a:solidFill>
                  <a:srgbClr val="FF0000"/>
                </a:solidFill>
                <a:sym typeface="Symbol"/>
              </a:rPr>
              <a:t> </a:t>
            </a:r>
            <a:r>
              <a:rPr lang="en-US" dirty="0" smtClean="0">
                <a:solidFill>
                  <a:srgbClr val="FF0000"/>
                </a:solidFill>
                <a:sym typeface="Symbol"/>
              </a:rPr>
              <a:t>    -</a:t>
            </a:r>
            <a:r>
              <a:rPr lang="en-US" i="1" dirty="0" smtClean="0">
                <a:solidFill>
                  <a:srgbClr val="FF0000"/>
                </a:solidFill>
                <a:sym typeface="Symbol"/>
              </a:rPr>
              <a:t></a:t>
            </a:r>
            <a:r>
              <a:rPr lang="en-US" dirty="0" smtClean="0">
                <a:solidFill>
                  <a:srgbClr val="FF0000"/>
                </a:solidFill>
                <a:sym typeface="Symbol"/>
              </a:rPr>
              <a:t>”</a:t>
            </a:r>
            <a:r>
              <a:rPr lang="en-US" baseline="-25000" dirty="0" smtClean="0">
                <a:solidFill>
                  <a:srgbClr val="FF0000"/>
                </a:solidFill>
                <a:sym typeface="Symbol"/>
              </a:rPr>
              <a:t>G,min</a:t>
            </a:r>
            <a:r>
              <a:rPr lang="en-US" dirty="0" smtClean="0">
                <a:solidFill>
                  <a:srgbClr val="FF0000"/>
                </a:solidFill>
                <a:sym typeface="Symbol"/>
              </a:rPr>
              <a:t>~0.026, 700&lt;&lt;1100</a:t>
            </a:r>
          </a:p>
          <a:p>
            <a:pPr marL="342900" indent="-342900" algn="just">
              <a:buFont typeface="Arial" panose="020B0604020202020204" pitchFamily="34" charset="0"/>
              <a:buChar char="•"/>
            </a:pPr>
            <a:r>
              <a:rPr lang="en-US" b="1" dirty="0"/>
              <a:t>Prolate, oblate and CS </a:t>
            </a:r>
            <a:r>
              <a:rPr lang="en-US" b="1" dirty="0">
                <a:solidFill>
                  <a:srgbClr val="FF0000"/>
                </a:solidFill>
              </a:rPr>
              <a:t>are all </a:t>
            </a:r>
            <a:r>
              <a:rPr lang="en-US" b="1" dirty="0" smtClean="0">
                <a:solidFill>
                  <a:srgbClr val="FF0000"/>
                </a:solidFill>
              </a:rPr>
              <a:t>similar</a:t>
            </a:r>
            <a:endParaRPr lang="en-US" b="1" dirty="0">
              <a:solidFill>
                <a:srgbClr val="FF0000"/>
              </a:solidFill>
            </a:endParaRPr>
          </a:p>
        </p:txBody>
      </p:sp>
      <p:sp>
        <p:nvSpPr>
          <p:cNvPr id="37" name="TextBox 36"/>
          <p:cNvSpPr txBox="1"/>
          <p:nvPr/>
        </p:nvSpPr>
        <p:spPr>
          <a:xfrm>
            <a:off x="4303987" y="0"/>
            <a:ext cx="4840014" cy="461665"/>
          </a:xfrm>
          <a:prstGeom prst="rect">
            <a:avLst/>
          </a:prstGeom>
          <a:solidFill>
            <a:srgbClr val="00CCFF"/>
          </a:solidFill>
        </p:spPr>
        <p:txBody>
          <a:bodyPr wrap="square" rtlCol="0">
            <a:spAutoFit/>
          </a:bodyPr>
          <a:lstStyle/>
          <a:p>
            <a:pPr algn="just"/>
            <a:r>
              <a:rPr lang="en-US" b="1" dirty="0" smtClean="0"/>
              <a:t>Dipolar thresholds for </a:t>
            </a:r>
            <a:r>
              <a:rPr lang="en-US" b="1" dirty="0" smtClean="0">
                <a:solidFill>
                  <a:srgbClr val="0000FF"/>
                </a:solidFill>
              </a:rPr>
              <a:t>Ag</a:t>
            </a:r>
            <a:r>
              <a:rPr lang="en-US" b="1" dirty="0" smtClean="0"/>
              <a:t> spheroids</a:t>
            </a:r>
          </a:p>
        </p:txBody>
      </p:sp>
      <p:sp>
        <p:nvSpPr>
          <p:cNvPr id="27" name="Date Placeholder 26"/>
          <p:cNvSpPr>
            <a:spLocks noGrp="1"/>
          </p:cNvSpPr>
          <p:nvPr>
            <p:ph type="dt" sz="half" idx="10"/>
          </p:nvPr>
        </p:nvSpPr>
        <p:spPr/>
        <p:txBody>
          <a:bodyPr/>
          <a:lstStyle/>
          <a:p>
            <a:pPr>
              <a:defRPr/>
            </a:pPr>
            <a:fld id="{2E8956A4-DC62-4BEE-B1E5-2DF20B4BC67A}" type="datetime1">
              <a:rPr lang="en-US" smtClean="0"/>
              <a:t>07/07/16</a:t>
            </a:fld>
            <a:endParaRPr lang="en-US" dirty="0"/>
          </a:p>
        </p:txBody>
      </p:sp>
      <p:sp>
        <p:nvSpPr>
          <p:cNvPr id="32" name="Footer Placeholder 31"/>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35" name="Slide Number Placeholder 34"/>
          <p:cNvSpPr>
            <a:spLocks noGrp="1"/>
          </p:cNvSpPr>
          <p:nvPr>
            <p:ph type="sldNum" sz="quarter" idx="12"/>
          </p:nvPr>
        </p:nvSpPr>
        <p:spPr/>
        <p:txBody>
          <a:bodyPr/>
          <a:lstStyle/>
          <a:p>
            <a:pPr>
              <a:defRPr/>
            </a:pPr>
            <a:fld id="{80C0329C-B544-45E3-BD2B-B3129D41D0FD}" type="slidenum">
              <a:rPr lang="en-US" smtClean="0"/>
              <a:pPr>
                <a:defRPr/>
              </a:pPr>
              <a:t>18</a:t>
            </a:fld>
            <a:endParaRPr lang="en-US" dirty="0"/>
          </a:p>
        </p:txBody>
      </p:sp>
      <p:graphicFrame>
        <p:nvGraphicFramePr>
          <p:cNvPr id="38" name="Object 37"/>
          <p:cNvGraphicFramePr>
            <a:graphicFrameLocks noChangeAspect="1"/>
          </p:cNvGraphicFramePr>
          <p:nvPr>
            <p:extLst>
              <p:ext uri="{D42A27DB-BD31-4B8C-83A1-F6EECF244321}">
                <p14:modId xmlns:p14="http://schemas.microsoft.com/office/powerpoint/2010/main" val="493570756"/>
              </p:ext>
            </p:extLst>
          </p:nvPr>
        </p:nvGraphicFramePr>
        <p:xfrm>
          <a:off x="-76632" y="-190207"/>
          <a:ext cx="5288850" cy="7484400"/>
        </p:xfrm>
        <a:graphic>
          <a:graphicData uri="http://schemas.openxmlformats.org/presentationml/2006/ole">
            <mc:AlternateContent xmlns:mc="http://schemas.openxmlformats.org/markup-compatibility/2006">
              <mc:Choice xmlns:v="urn:schemas-microsoft-com:vml" Requires="v">
                <p:oleObj spid="_x0000_s215321" name="Graph" r:id="rId4" imgW="3022200" imgH="4276800" progId="Origin50.Graph">
                  <p:embed/>
                </p:oleObj>
              </mc:Choice>
              <mc:Fallback>
                <p:oleObj name="Graph" r:id="rId4" imgW="3022200" imgH="4276800" progId="Origin50.Graph">
                  <p:embed/>
                  <p:pic>
                    <p:nvPicPr>
                      <p:cNvPr id="0" name=""/>
                      <p:cNvPicPr/>
                      <p:nvPr/>
                    </p:nvPicPr>
                    <p:blipFill>
                      <a:blip r:embed="rId5"/>
                      <a:stretch>
                        <a:fillRect/>
                      </a:stretch>
                    </p:blipFill>
                    <p:spPr>
                      <a:xfrm>
                        <a:off x="-76632" y="-190207"/>
                        <a:ext cx="5288850" cy="7484400"/>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5802908" y="411726"/>
            <a:ext cx="2693141" cy="1042506"/>
          </a:xfrm>
          <a:prstGeom prst="rect">
            <a:avLst/>
          </a:prstGeom>
        </p:spPr>
      </p:pic>
      <p:pic>
        <p:nvPicPr>
          <p:cNvPr id="3" name="Picture 2"/>
          <p:cNvPicPr>
            <a:picLocks noChangeAspect="1"/>
          </p:cNvPicPr>
          <p:nvPr/>
        </p:nvPicPr>
        <p:blipFill>
          <a:blip r:embed="rId7"/>
          <a:stretch>
            <a:fillRect/>
          </a:stretch>
        </p:blipFill>
        <p:spPr>
          <a:xfrm>
            <a:off x="5798335" y="3770689"/>
            <a:ext cx="2697714" cy="1312278"/>
          </a:xfrm>
          <a:prstGeom prst="rect">
            <a:avLst/>
          </a:prstGeom>
        </p:spPr>
      </p:pic>
      <p:sp>
        <p:nvSpPr>
          <p:cNvPr id="6" name="Right Arrow 5"/>
          <p:cNvSpPr/>
          <p:nvPr/>
        </p:nvSpPr>
        <p:spPr>
          <a:xfrm rot="19067273">
            <a:off x="851464" y="1628602"/>
            <a:ext cx="1654628" cy="620330"/>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size</a:t>
            </a:r>
            <a:endParaRPr lang="en-US" dirty="0">
              <a:solidFill>
                <a:schemeClr val="tx1"/>
              </a:solidFill>
            </a:endParaRPr>
          </a:p>
        </p:txBody>
      </p:sp>
      <p:sp>
        <p:nvSpPr>
          <p:cNvPr id="13" name="Right Arrow 12"/>
          <p:cNvSpPr/>
          <p:nvPr/>
        </p:nvSpPr>
        <p:spPr>
          <a:xfrm rot="19067273">
            <a:off x="608623" y="4192110"/>
            <a:ext cx="1654628" cy="620330"/>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size</a:t>
            </a:r>
            <a:endParaRPr lang="en-US" dirty="0">
              <a:solidFill>
                <a:schemeClr val="tx1"/>
              </a:solidFill>
            </a:endParaRPr>
          </a:p>
        </p:txBody>
      </p:sp>
      <p:sp>
        <p:nvSpPr>
          <p:cNvPr id="12" name="Rectangle 11"/>
          <p:cNvSpPr/>
          <p:nvPr/>
        </p:nvSpPr>
        <p:spPr>
          <a:xfrm>
            <a:off x="5523344" y="5100148"/>
            <a:ext cx="3575459" cy="1384995"/>
          </a:xfrm>
          <a:prstGeom prst="rect">
            <a:avLst/>
          </a:prstGeom>
        </p:spPr>
        <p:txBody>
          <a:bodyPr wrap="square">
            <a:spAutoFit/>
          </a:bodyPr>
          <a:lstStyle/>
          <a:p>
            <a:pPr algn="just"/>
            <a:r>
              <a:rPr lang="en-US" b="1" dirty="0" smtClean="0">
                <a:solidFill>
                  <a:srgbClr val="0000FF"/>
                </a:solidFill>
              </a:rPr>
              <a:t>Retardation from:</a:t>
            </a:r>
          </a:p>
          <a:p>
            <a:pPr algn="just"/>
            <a:r>
              <a:rPr lang="en-US" sz="1200" dirty="0" err="1" smtClean="0"/>
              <a:t>Kuwata</a:t>
            </a:r>
            <a:r>
              <a:rPr lang="en-US" sz="1200" dirty="0"/>
              <a:t>, H., H. Tamaru, et al. (2003). "Resonant light scattering from metal nanoparticles: Practical analysis beyond Rayleigh approximation." </a:t>
            </a:r>
            <a:r>
              <a:rPr lang="en-US" sz="1200" u="sng" dirty="0" smtClean="0"/>
              <a:t>APL </a:t>
            </a:r>
            <a:r>
              <a:rPr lang="en-US" sz="1200" b="1" u="sng" dirty="0"/>
              <a:t>83</a:t>
            </a:r>
            <a:r>
              <a:rPr lang="en-US" sz="1200" u="sng" dirty="0"/>
              <a:t>(22): 4625-4627</a:t>
            </a:r>
            <a:r>
              <a:rPr lang="en-US" sz="1200" u="sng" dirty="0" smtClean="0"/>
              <a:t>.</a:t>
            </a:r>
            <a:r>
              <a:rPr lang="en-US" sz="1200" dirty="0"/>
              <a:t> </a:t>
            </a:r>
            <a:r>
              <a:rPr lang="en-US" sz="1200" dirty="0" err="1"/>
              <a:t>Moroz</a:t>
            </a:r>
            <a:r>
              <a:rPr lang="en-US" sz="1200" dirty="0"/>
              <a:t>, A. (2009). "Depolarization field of spheroidal particles." </a:t>
            </a:r>
            <a:r>
              <a:rPr lang="en-US" sz="1200" u="sng" dirty="0"/>
              <a:t>JOSA B </a:t>
            </a:r>
            <a:r>
              <a:rPr lang="en-US" sz="1200" b="1" u="sng" dirty="0"/>
              <a:t>26</a:t>
            </a:r>
            <a:r>
              <a:rPr lang="en-US" sz="1200" u="sng" dirty="0"/>
              <a:t>(3): 517-527</a:t>
            </a:r>
            <a:r>
              <a:rPr lang="en-US" sz="1200" u="sng" dirty="0" smtClean="0"/>
              <a:t>.</a:t>
            </a:r>
            <a:endParaRPr lang="en-US" sz="1200" u="sng" dirty="0"/>
          </a:p>
        </p:txBody>
      </p:sp>
    </p:spTree>
    <p:extLst>
      <p:ext uri="{BB962C8B-B14F-4D97-AF65-F5344CB8AC3E}">
        <p14:creationId xmlns:p14="http://schemas.microsoft.com/office/powerpoint/2010/main" val="2227841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1514304"/>
              </p:ext>
            </p:extLst>
          </p:nvPr>
        </p:nvGraphicFramePr>
        <p:xfrm>
          <a:off x="735013" y="1212850"/>
          <a:ext cx="7975600" cy="1016000"/>
        </p:xfrm>
        <a:graphic>
          <a:graphicData uri="http://schemas.openxmlformats.org/presentationml/2006/ole">
            <mc:AlternateContent xmlns:mc="http://schemas.openxmlformats.org/markup-compatibility/2006">
              <mc:Choice xmlns:v="urn:schemas-microsoft-com:vml" Requires="v">
                <p:oleObj spid="_x0000_s182254" name="Equation" r:id="rId4" imgW="3987720" imgH="507960" progId="Equation.DSMT4">
                  <p:embed/>
                </p:oleObj>
              </mc:Choice>
              <mc:Fallback>
                <p:oleObj name="Equation" r:id="rId4" imgW="3987720" imgH="507960" progId="Equation.DSMT4">
                  <p:embed/>
                  <p:pic>
                    <p:nvPicPr>
                      <p:cNvPr id="0" name=""/>
                      <p:cNvPicPr>
                        <a:picLocks noChangeAspect="1" noChangeArrowheads="1"/>
                      </p:cNvPicPr>
                      <p:nvPr/>
                    </p:nvPicPr>
                    <p:blipFill>
                      <a:blip r:embed="rId5"/>
                      <a:srcRect/>
                      <a:stretch>
                        <a:fillRect/>
                      </a:stretch>
                    </p:blipFill>
                    <p:spPr bwMode="auto">
                      <a:xfrm>
                        <a:off x="735013" y="1212850"/>
                        <a:ext cx="797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3" y="3947384"/>
            <a:ext cx="9143998" cy="1569660"/>
          </a:xfrm>
          <a:prstGeom prst="rect">
            <a:avLst/>
          </a:prstGeom>
          <a:noFill/>
        </p:spPr>
        <p:txBody>
          <a:bodyPr wrap="square" rtlCol="0">
            <a:spAutoFit/>
          </a:bodyPr>
          <a:lstStyle/>
          <a:p>
            <a:pPr algn="just"/>
            <a:r>
              <a:rPr lang="en-US" b="1" dirty="0" smtClean="0">
                <a:solidFill>
                  <a:srgbClr val="0000FF"/>
                </a:solidFill>
              </a:rPr>
              <a:t>Consequences:</a:t>
            </a:r>
          </a:p>
          <a:p>
            <a:pPr marL="342900" indent="-342900" algn="just">
              <a:buFont typeface="Arial" pitchFamily="34" charset="0"/>
              <a:buChar char="•"/>
            </a:pPr>
            <a:r>
              <a:rPr lang="en-US" dirty="0" smtClean="0">
                <a:solidFill>
                  <a:srgbClr val="FF0000"/>
                </a:solidFill>
              </a:rPr>
              <a:t>Particles </a:t>
            </a:r>
            <a:r>
              <a:rPr lang="en-US" dirty="0" smtClean="0"/>
              <a:t>with the same </a:t>
            </a:r>
            <a:r>
              <a:rPr lang="en-US" i="1" dirty="0" smtClean="0"/>
              <a:t>N</a:t>
            </a:r>
            <a:r>
              <a:rPr lang="en-US" dirty="0" smtClean="0"/>
              <a:t> have </a:t>
            </a:r>
            <a:r>
              <a:rPr lang="en-US" dirty="0" smtClean="0">
                <a:solidFill>
                  <a:srgbClr val="FF0000"/>
                </a:solidFill>
              </a:rPr>
              <a:t>the same </a:t>
            </a:r>
            <a:r>
              <a:rPr lang="en-US" i="1" dirty="0">
                <a:solidFill>
                  <a:srgbClr val="FF0000"/>
                </a:solidFill>
                <a:sym typeface="Symbol"/>
              </a:rPr>
              <a:t></a:t>
            </a:r>
            <a:r>
              <a:rPr lang="en-US" baseline="-25000" dirty="0" err="1">
                <a:solidFill>
                  <a:srgbClr val="FF0000"/>
                </a:solidFill>
                <a:sym typeface="Symbol"/>
              </a:rPr>
              <a:t>thr</a:t>
            </a:r>
            <a:r>
              <a:rPr lang="en-US" i="1" dirty="0">
                <a:solidFill>
                  <a:srgbClr val="FF0000"/>
                </a:solidFill>
                <a:sym typeface="Symbol"/>
              </a:rPr>
              <a:t> </a:t>
            </a:r>
            <a:r>
              <a:rPr lang="en-US" dirty="0" smtClean="0">
                <a:solidFill>
                  <a:srgbClr val="FF0000"/>
                </a:solidFill>
                <a:sym typeface="Symbol"/>
              </a:rPr>
              <a:t>and gain</a:t>
            </a:r>
            <a:r>
              <a:rPr lang="en-US" i="1" dirty="0">
                <a:solidFill>
                  <a:srgbClr val="FF0000"/>
                </a:solidFill>
                <a:sym typeface="Symbol"/>
              </a:rPr>
              <a:t> </a:t>
            </a:r>
            <a:r>
              <a:rPr lang="en-US" baseline="-25000" dirty="0">
                <a:solidFill>
                  <a:srgbClr val="FF0000"/>
                </a:solidFill>
                <a:sym typeface="Symbol"/>
              </a:rPr>
              <a:t>G</a:t>
            </a:r>
            <a:r>
              <a:rPr lang="en-US" i="1" dirty="0">
                <a:solidFill>
                  <a:srgbClr val="FF0000"/>
                </a:solidFill>
                <a:sym typeface="Symbol"/>
              </a:rPr>
              <a:t>”</a:t>
            </a:r>
            <a:endParaRPr lang="en-US" dirty="0" smtClean="0">
              <a:solidFill>
                <a:srgbClr val="FF0000"/>
              </a:solidFill>
              <a:sym typeface="Symbol"/>
            </a:endParaRPr>
          </a:p>
          <a:p>
            <a:pPr marL="342900" indent="-342900" algn="just">
              <a:buFont typeface="Arial" pitchFamily="34" charset="0"/>
              <a:buChar char="•"/>
            </a:pPr>
            <a:r>
              <a:rPr lang="en-US" dirty="0" smtClean="0">
                <a:solidFill>
                  <a:srgbClr val="FF0000"/>
                </a:solidFill>
                <a:sym typeface="Symbol"/>
              </a:rPr>
              <a:t>Different multipoles </a:t>
            </a:r>
            <a:r>
              <a:rPr lang="en-US" i="1" dirty="0" smtClean="0">
                <a:solidFill>
                  <a:srgbClr val="FF0000"/>
                </a:solidFill>
                <a:sym typeface="Symbol"/>
              </a:rPr>
              <a:t>l</a:t>
            </a:r>
            <a:r>
              <a:rPr lang="en-US" dirty="0" smtClean="0">
                <a:sym typeface="Symbol"/>
              </a:rPr>
              <a:t>, </a:t>
            </a:r>
            <a:r>
              <a:rPr lang="en-US" dirty="0"/>
              <a:t>with </a:t>
            </a:r>
            <a:r>
              <a:rPr lang="en-US" i="1" dirty="0" smtClean="0">
                <a:sym typeface="Symbol"/>
              </a:rPr>
              <a:t>N</a:t>
            </a:r>
            <a:r>
              <a:rPr lang="en-US" i="1" baseline="-25000" dirty="0" smtClean="0">
                <a:sym typeface="Symbol"/>
              </a:rPr>
              <a:t>l</a:t>
            </a:r>
            <a:r>
              <a:rPr lang="en-US" baseline="-25000" dirty="0" smtClean="0">
                <a:sym typeface="Symbol"/>
              </a:rPr>
              <a:t>1</a:t>
            </a:r>
            <a:r>
              <a:rPr lang="en-US" dirty="0" smtClean="0">
                <a:sym typeface="Symbol"/>
              </a:rPr>
              <a:t>=</a:t>
            </a:r>
            <a:r>
              <a:rPr lang="en-US" i="1" dirty="0" smtClean="0">
                <a:sym typeface="Symbol"/>
              </a:rPr>
              <a:t>N</a:t>
            </a:r>
            <a:r>
              <a:rPr lang="en-US" i="1" baseline="-25000" dirty="0" smtClean="0">
                <a:sym typeface="Symbol"/>
              </a:rPr>
              <a:t>l</a:t>
            </a:r>
            <a:r>
              <a:rPr lang="en-US" baseline="-25000" dirty="0" smtClean="0">
                <a:sym typeface="Symbol"/>
              </a:rPr>
              <a:t>2</a:t>
            </a:r>
            <a:r>
              <a:rPr lang="en-US" dirty="0" smtClean="0">
                <a:sym typeface="Symbol"/>
              </a:rPr>
              <a:t> </a:t>
            </a:r>
            <a:r>
              <a:rPr lang="en-US" dirty="0" smtClean="0"/>
              <a:t>have </a:t>
            </a:r>
            <a:r>
              <a:rPr lang="en-US" dirty="0">
                <a:solidFill>
                  <a:srgbClr val="FF0000"/>
                </a:solidFill>
              </a:rPr>
              <a:t>the same </a:t>
            </a:r>
            <a:r>
              <a:rPr lang="en-US" i="1" dirty="0">
                <a:solidFill>
                  <a:srgbClr val="FF0000"/>
                </a:solidFill>
                <a:sym typeface="Symbol"/>
              </a:rPr>
              <a:t></a:t>
            </a:r>
            <a:r>
              <a:rPr lang="en-US" baseline="-25000" dirty="0" err="1">
                <a:solidFill>
                  <a:srgbClr val="FF0000"/>
                </a:solidFill>
                <a:sym typeface="Symbol"/>
              </a:rPr>
              <a:t>thr</a:t>
            </a:r>
            <a:r>
              <a:rPr lang="en-US" i="1" dirty="0">
                <a:solidFill>
                  <a:srgbClr val="FF0000"/>
                </a:solidFill>
                <a:sym typeface="Symbol"/>
              </a:rPr>
              <a:t> </a:t>
            </a:r>
            <a:r>
              <a:rPr lang="en-US" dirty="0">
                <a:solidFill>
                  <a:srgbClr val="FF0000"/>
                </a:solidFill>
                <a:sym typeface="Symbol"/>
              </a:rPr>
              <a:t>and gain</a:t>
            </a:r>
            <a:r>
              <a:rPr lang="en-US" i="1" dirty="0">
                <a:solidFill>
                  <a:srgbClr val="FF0000"/>
                </a:solidFill>
                <a:sym typeface="Symbol"/>
              </a:rPr>
              <a:t> </a:t>
            </a:r>
            <a:r>
              <a:rPr lang="en-US" baseline="-25000" dirty="0">
                <a:solidFill>
                  <a:srgbClr val="FF0000"/>
                </a:solidFill>
                <a:sym typeface="Symbol"/>
              </a:rPr>
              <a:t>G</a:t>
            </a:r>
            <a:r>
              <a:rPr lang="en-US" i="1" dirty="0" smtClean="0">
                <a:solidFill>
                  <a:srgbClr val="FF0000"/>
                </a:solidFill>
                <a:sym typeface="Symbol"/>
              </a:rPr>
              <a:t>”</a:t>
            </a:r>
          </a:p>
          <a:p>
            <a:pPr marL="342900" indent="-342900" algn="just">
              <a:buFont typeface="Arial" pitchFamily="34" charset="0"/>
              <a:buChar char="•"/>
            </a:pPr>
            <a:r>
              <a:rPr lang="en-US" dirty="0">
                <a:sym typeface="Symbol"/>
              </a:rPr>
              <a:t>F</a:t>
            </a:r>
            <a:r>
              <a:rPr lang="en-US" dirty="0" smtClean="0">
                <a:sym typeface="Symbol"/>
              </a:rPr>
              <a:t>actor </a:t>
            </a:r>
            <a:r>
              <a:rPr lang="en-US" i="1" dirty="0" smtClean="0">
                <a:sym typeface="Symbol"/>
              </a:rPr>
              <a:t>N</a:t>
            </a:r>
            <a:r>
              <a:rPr lang="en-US" dirty="0" smtClean="0">
                <a:sym typeface="Symbol"/>
              </a:rPr>
              <a:t>(</a:t>
            </a:r>
            <a:r>
              <a:rPr lang="en-US" dirty="0" err="1" smtClean="0">
                <a:sym typeface="Symbol"/>
              </a:rPr>
              <a:t>shape,</a:t>
            </a:r>
            <a:r>
              <a:rPr lang="en-US" i="1" dirty="0" err="1" smtClean="0">
                <a:sym typeface="Symbol"/>
              </a:rPr>
              <a:t>l</a:t>
            </a:r>
            <a:r>
              <a:rPr lang="en-US" dirty="0" smtClean="0">
                <a:sym typeface="Symbol"/>
              </a:rPr>
              <a:t>) is non-trivial, but can be obtained numerically</a:t>
            </a:r>
          </a:p>
        </p:txBody>
      </p:sp>
      <p:sp>
        <p:nvSpPr>
          <p:cNvPr id="7" name="Date Placeholder 6"/>
          <p:cNvSpPr>
            <a:spLocks noGrp="1"/>
          </p:cNvSpPr>
          <p:nvPr>
            <p:ph type="dt" sz="half" idx="10"/>
          </p:nvPr>
        </p:nvSpPr>
        <p:spPr/>
        <p:txBody>
          <a:bodyPr/>
          <a:lstStyle/>
          <a:p>
            <a:pPr>
              <a:defRPr/>
            </a:pPr>
            <a:fld id="{50B1E0E1-5A29-4FFB-BC02-6588909AE2FC}" type="datetime1">
              <a:rPr lang="en-US" smtClean="0"/>
              <a:t>07/07/16</a:t>
            </a:fld>
            <a:endParaRPr lang="en-US" dirty="0"/>
          </a:p>
        </p:txBody>
      </p:sp>
      <p:sp>
        <p:nvSpPr>
          <p:cNvPr id="8" name="Footer Placeholder 7"/>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9" name="Slide Number Placeholder 8"/>
          <p:cNvSpPr>
            <a:spLocks noGrp="1"/>
          </p:cNvSpPr>
          <p:nvPr>
            <p:ph type="sldNum" sz="quarter" idx="12"/>
          </p:nvPr>
        </p:nvSpPr>
        <p:spPr/>
        <p:txBody>
          <a:bodyPr/>
          <a:lstStyle/>
          <a:p>
            <a:pPr>
              <a:defRPr/>
            </a:pPr>
            <a:fld id="{80C0329C-B544-45E3-BD2B-B3129D41D0FD}" type="slidenum">
              <a:rPr lang="en-US" smtClean="0"/>
              <a:pPr>
                <a:defRPr/>
              </a:pPr>
              <a:t>19</a:t>
            </a:fld>
            <a:endParaRPr lang="en-US" dirty="0"/>
          </a:p>
        </p:txBody>
      </p:sp>
      <p:sp>
        <p:nvSpPr>
          <p:cNvPr id="10" name="TextBox 9"/>
          <p:cNvSpPr txBox="1"/>
          <p:nvPr/>
        </p:nvSpPr>
        <p:spPr>
          <a:xfrm>
            <a:off x="-4" y="457173"/>
            <a:ext cx="9143999" cy="830997"/>
          </a:xfrm>
          <a:prstGeom prst="rect">
            <a:avLst/>
          </a:prstGeom>
          <a:noFill/>
        </p:spPr>
        <p:txBody>
          <a:bodyPr wrap="square" rtlCol="0">
            <a:spAutoFit/>
          </a:bodyPr>
          <a:lstStyle/>
          <a:p>
            <a:pPr algn="just"/>
            <a:r>
              <a:rPr lang="en-US" dirty="0" smtClean="0"/>
              <a:t>Multipolar(!) thresholds of different(!) shapes rescale into each other. </a:t>
            </a:r>
            <a:r>
              <a:rPr lang="en-US" b="1" dirty="0" smtClean="0"/>
              <a:t>Why?</a:t>
            </a:r>
            <a:endParaRPr lang="en-US" b="1" dirty="0"/>
          </a:p>
        </p:txBody>
      </p:sp>
      <p:sp>
        <p:nvSpPr>
          <p:cNvPr id="11" name="TextBox 10"/>
          <p:cNvSpPr txBox="1"/>
          <p:nvPr/>
        </p:nvSpPr>
        <p:spPr>
          <a:xfrm>
            <a:off x="9327" y="2219236"/>
            <a:ext cx="4590661" cy="461665"/>
          </a:xfrm>
          <a:prstGeom prst="rect">
            <a:avLst/>
          </a:prstGeom>
          <a:noFill/>
        </p:spPr>
        <p:txBody>
          <a:bodyPr wrap="square" rtlCol="0">
            <a:spAutoFit/>
          </a:bodyPr>
          <a:lstStyle/>
          <a:p>
            <a:pPr algn="just"/>
            <a:r>
              <a:rPr lang="en-US" dirty="0" smtClean="0"/>
              <a:t>Separate Re, </a:t>
            </a:r>
            <a:r>
              <a:rPr lang="en-US" dirty="0" err="1" smtClean="0"/>
              <a:t>Im</a:t>
            </a:r>
            <a:r>
              <a:rPr lang="en-US" dirty="0" smtClean="0"/>
              <a:t>,</a:t>
            </a:r>
            <a:r>
              <a:rPr lang="en-US" dirty="0"/>
              <a:t> </a:t>
            </a:r>
            <a:r>
              <a:rPr lang="en-US" dirty="0" smtClean="0"/>
              <a:t>exclude </a:t>
            </a:r>
            <a:r>
              <a:rPr lang="en-US" i="1" dirty="0" smtClean="0"/>
              <a:t>N</a:t>
            </a:r>
            <a:endParaRPr lang="en-US" i="1" dirty="0"/>
          </a:p>
        </p:txBody>
      </p:sp>
      <p:graphicFrame>
        <p:nvGraphicFramePr>
          <p:cNvPr id="3" name="Object 2"/>
          <p:cNvGraphicFramePr>
            <a:graphicFrameLocks noChangeAspect="1"/>
          </p:cNvGraphicFramePr>
          <p:nvPr>
            <p:extLst>
              <p:ext uri="{D42A27DB-BD31-4B8C-83A1-F6EECF244321}">
                <p14:modId xmlns:p14="http://schemas.microsoft.com/office/powerpoint/2010/main" val="2625917368"/>
              </p:ext>
            </p:extLst>
          </p:nvPr>
        </p:nvGraphicFramePr>
        <p:xfrm>
          <a:off x="2952442" y="2870902"/>
          <a:ext cx="2997200" cy="1066800"/>
        </p:xfrm>
        <a:graphic>
          <a:graphicData uri="http://schemas.openxmlformats.org/presentationml/2006/ole">
            <mc:AlternateContent xmlns:mc="http://schemas.openxmlformats.org/markup-compatibility/2006">
              <mc:Choice xmlns:v="urn:schemas-microsoft-com:vml" Requires="v">
                <p:oleObj spid="_x0000_s182255" name="Equation" r:id="rId6" imgW="1498320" imgH="533160" progId="Equation.DSMT4">
                  <p:embed/>
                </p:oleObj>
              </mc:Choice>
              <mc:Fallback>
                <p:oleObj name="Equation" r:id="rId6" imgW="1498320" imgH="533160" progId="Equation.DSMT4">
                  <p:embed/>
                  <p:pic>
                    <p:nvPicPr>
                      <p:cNvPr id="0" name="Object 1"/>
                      <p:cNvPicPr>
                        <a:picLocks noChangeAspect="1" noChangeArrowheads="1"/>
                      </p:cNvPicPr>
                      <p:nvPr/>
                    </p:nvPicPr>
                    <p:blipFill>
                      <a:blip r:embed="rId7"/>
                      <a:srcRect/>
                      <a:stretch>
                        <a:fillRect/>
                      </a:stretch>
                    </p:blipFill>
                    <p:spPr bwMode="auto">
                      <a:xfrm>
                        <a:off x="2952442" y="2870902"/>
                        <a:ext cx="2997200" cy="1066800"/>
                      </a:xfrm>
                      <a:prstGeom prst="rect">
                        <a:avLst/>
                      </a:prstGeom>
                      <a:solidFill>
                        <a:srgbClr val="66FF99"/>
                      </a:solidFill>
                      <a:ln w="38100">
                        <a:solidFill>
                          <a:srgbClr val="FF0000"/>
                        </a:solidFill>
                      </a:ln>
                    </p:spPr>
                  </p:pic>
                </p:oleObj>
              </mc:Fallback>
            </mc:AlternateContent>
          </a:graphicData>
        </a:graphic>
      </p:graphicFrame>
      <p:cxnSp>
        <p:nvCxnSpPr>
          <p:cNvPr id="12" name="Straight Arrow Connector 11"/>
          <p:cNvCxnSpPr/>
          <p:nvPr/>
        </p:nvCxnSpPr>
        <p:spPr>
          <a:xfrm flipH="1">
            <a:off x="4276436" y="2061398"/>
            <a:ext cx="6316" cy="753648"/>
          </a:xfrm>
          <a:prstGeom prst="straightConnector1">
            <a:avLst/>
          </a:prstGeom>
          <a:ln w="19050">
            <a:solidFill>
              <a:srgbClr val="0000FF"/>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 y="5829991"/>
            <a:ext cx="9143997" cy="461665"/>
          </a:xfrm>
          <a:prstGeom prst="rect">
            <a:avLst/>
          </a:prstGeom>
        </p:spPr>
        <p:txBody>
          <a:bodyPr wrap="square">
            <a:spAutoFit/>
          </a:bodyPr>
          <a:lstStyle/>
          <a:p>
            <a:pPr algn="just"/>
            <a:r>
              <a:rPr lang="en-US" sz="1200" dirty="0" err="1" smtClean="0"/>
              <a:t>Smuk</a:t>
            </a:r>
            <a:r>
              <a:rPr lang="en-US" sz="1200" dirty="0"/>
              <a:t>, A. Y. and N. M. </a:t>
            </a:r>
            <a:r>
              <a:rPr lang="en-US" sz="1200" dirty="0" err="1"/>
              <a:t>Lawandy</a:t>
            </a:r>
            <a:r>
              <a:rPr lang="en-US" sz="1200" dirty="0"/>
              <a:t> (2006). "Spheroidal particle </a:t>
            </a:r>
            <a:r>
              <a:rPr lang="en-US" sz="1200" dirty="0" err="1"/>
              <a:t>plasmons</a:t>
            </a:r>
            <a:r>
              <a:rPr lang="en-US" sz="1200" dirty="0"/>
              <a:t> in amplifying media." </a:t>
            </a:r>
            <a:r>
              <a:rPr lang="en-US" sz="1200" u="sng" dirty="0" smtClean="0"/>
              <a:t>Appl. Phys. B </a:t>
            </a:r>
            <a:r>
              <a:rPr lang="en-US" sz="1200" b="1" u="sng" dirty="0"/>
              <a:t>84</a:t>
            </a:r>
            <a:r>
              <a:rPr lang="en-US" sz="1200" u="sng" dirty="0"/>
              <a:t>(1-2): </a:t>
            </a:r>
            <a:r>
              <a:rPr lang="en-US" sz="1200" u="sng" dirty="0" smtClean="0"/>
              <a:t>125-129.</a:t>
            </a:r>
            <a:endParaRPr lang="en-US" sz="1200" dirty="0"/>
          </a:p>
          <a:p>
            <a:pPr algn="just"/>
            <a:r>
              <a:rPr lang="en-US" sz="1200" dirty="0" smtClean="0"/>
              <a:t>Wang</a:t>
            </a:r>
            <a:r>
              <a:rPr lang="en-US" sz="1200" dirty="0"/>
              <a:t>, F. and Y. R. Shen (2006). "General properties of local </a:t>
            </a:r>
            <a:r>
              <a:rPr lang="en-US" sz="1200" dirty="0" err="1"/>
              <a:t>plasmons</a:t>
            </a:r>
            <a:r>
              <a:rPr lang="en-US" sz="1200" dirty="0"/>
              <a:t> in metal nanostructures." </a:t>
            </a:r>
            <a:r>
              <a:rPr lang="en-US" sz="1200" u="sng" dirty="0"/>
              <a:t>PRL </a:t>
            </a:r>
            <a:r>
              <a:rPr lang="en-US" sz="1200" b="1" u="sng" dirty="0"/>
              <a:t>97</a:t>
            </a:r>
            <a:r>
              <a:rPr lang="en-US" sz="1200" u="sng" dirty="0"/>
              <a:t>(20): 206806</a:t>
            </a:r>
            <a:r>
              <a:rPr lang="en-US" sz="1200" u="sng" dirty="0" smtClean="0"/>
              <a:t>.</a:t>
            </a:r>
            <a:endParaRPr lang="en-US" sz="1200" u="sng" dirty="0"/>
          </a:p>
        </p:txBody>
      </p:sp>
      <p:sp>
        <p:nvSpPr>
          <p:cNvPr id="13" name="Oval 12"/>
          <p:cNvSpPr/>
          <p:nvPr/>
        </p:nvSpPr>
        <p:spPr>
          <a:xfrm>
            <a:off x="6702517" y="2220283"/>
            <a:ext cx="569571" cy="103849"/>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4" name="Oval 13"/>
          <p:cNvSpPr/>
          <p:nvPr/>
        </p:nvSpPr>
        <p:spPr>
          <a:xfrm>
            <a:off x="6061446" y="2102009"/>
            <a:ext cx="288000" cy="288000"/>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6" name="Group 5"/>
          <p:cNvGrpSpPr/>
          <p:nvPr/>
        </p:nvGrpSpPr>
        <p:grpSpPr>
          <a:xfrm>
            <a:off x="7855702" y="2068978"/>
            <a:ext cx="432000" cy="432000"/>
            <a:chOff x="8273508" y="2704903"/>
            <a:chExt cx="432000" cy="432000"/>
          </a:xfrm>
        </p:grpSpPr>
        <p:sp>
          <p:nvSpPr>
            <p:cNvPr id="16" name="Oval 15"/>
            <p:cNvSpPr/>
            <p:nvPr/>
          </p:nvSpPr>
          <p:spPr>
            <a:xfrm>
              <a:off x="8273508" y="2704903"/>
              <a:ext cx="432000" cy="432000"/>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5" name="Oval 14"/>
            <p:cNvSpPr/>
            <p:nvPr/>
          </p:nvSpPr>
          <p:spPr>
            <a:xfrm>
              <a:off x="8346452" y="2777847"/>
              <a:ext cx="288000" cy="288000"/>
            </a:xfrm>
            <a:prstGeom prst="ellipse">
              <a:avLst/>
            </a:prstGeom>
            <a:solidFill>
              <a:schemeClr val="accent3"/>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18" name="TextBox 17"/>
          <p:cNvSpPr txBox="1"/>
          <p:nvPr/>
        </p:nvSpPr>
        <p:spPr>
          <a:xfrm>
            <a:off x="1" y="-9784"/>
            <a:ext cx="9143999" cy="461665"/>
          </a:xfrm>
          <a:prstGeom prst="rect">
            <a:avLst/>
          </a:prstGeom>
          <a:solidFill>
            <a:srgbClr val="00CCFF"/>
          </a:solidFill>
        </p:spPr>
        <p:txBody>
          <a:bodyPr wrap="square" rtlCol="0">
            <a:spAutoFit/>
          </a:bodyPr>
          <a:lstStyle/>
          <a:p>
            <a:pPr algn="just"/>
            <a:r>
              <a:rPr lang="en-US" b="1" dirty="0" smtClean="0">
                <a:solidFill>
                  <a:srgbClr val="FF0000"/>
                </a:solidFill>
              </a:rPr>
              <a:t>Universal quasi-static threshold</a:t>
            </a:r>
          </a:p>
        </p:txBody>
      </p:sp>
    </p:spTree>
    <p:extLst>
      <p:ext uri="{BB962C8B-B14F-4D97-AF65-F5344CB8AC3E}">
        <p14:creationId xmlns:p14="http://schemas.microsoft.com/office/powerpoint/2010/main" val="364567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5"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077" y="821842"/>
            <a:ext cx="2093496" cy="1974222"/>
            <a:chOff x="50077" y="821842"/>
            <a:chExt cx="2093496" cy="1974222"/>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69" t="5454" r="55078" b="7772"/>
            <a:stretch/>
          </p:blipFill>
          <p:spPr bwMode="auto">
            <a:xfrm>
              <a:off x="50077" y="825937"/>
              <a:ext cx="2093496" cy="197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64231" y="821842"/>
              <a:ext cx="435428" cy="14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0" y="407988"/>
            <a:ext cx="9144000" cy="461665"/>
          </a:xfrm>
          <a:prstGeom prst="rect">
            <a:avLst/>
          </a:prstGeom>
          <a:noFill/>
        </p:spPr>
        <p:txBody>
          <a:bodyPr wrap="square" rtlCol="0">
            <a:spAutoFit/>
          </a:bodyPr>
          <a:lstStyle/>
          <a:p>
            <a:pPr algn="just"/>
            <a:r>
              <a:rPr lang="en-US" b="1" dirty="0" smtClean="0"/>
              <a:t>Benefits</a:t>
            </a:r>
            <a:r>
              <a:rPr lang="en-US" dirty="0"/>
              <a:t>: sub-</a:t>
            </a:r>
            <a:r>
              <a:rPr lang="en-US" i="1" dirty="0">
                <a:sym typeface="Symbol"/>
              </a:rPr>
              <a:t></a:t>
            </a:r>
            <a:r>
              <a:rPr lang="en-US" dirty="0">
                <a:sym typeface="Symbol"/>
              </a:rPr>
              <a:t> resolution, field enhancement, MMs, </a:t>
            </a:r>
            <a:r>
              <a:rPr lang="en-US" dirty="0" smtClean="0">
                <a:sym typeface="Symbol"/>
              </a:rPr>
              <a:t>NL effects, sensors</a:t>
            </a:r>
            <a:endParaRPr lang="en-US" dirty="0">
              <a:sym typeface="Symbol"/>
            </a:endParaRPr>
          </a:p>
        </p:txBody>
      </p:sp>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Date Placeholder 6"/>
          <p:cNvSpPr>
            <a:spLocks noGrp="1"/>
          </p:cNvSpPr>
          <p:nvPr>
            <p:ph type="dt" sz="half" idx="10"/>
          </p:nvPr>
        </p:nvSpPr>
        <p:spPr/>
        <p:txBody>
          <a:bodyPr/>
          <a:lstStyle/>
          <a:p>
            <a:pPr>
              <a:defRPr/>
            </a:pPr>
            <a:fld id="{FF5A0F53-F93B-49A4-980A-86E8B70D61BE}"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a:t>
            </a:fld>
            <a:endParaRPr lang="en-US" dirty="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701" t="12702" r="4628" b="7065"/>
          <a:stretch/>
        </p:blipFill>
        <p:spPr bwMode="auto">
          <a:xfrm>
            <a:off x="2126668" y="978365"/>
            <a:ext cx="2094355" cy="182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090" y="1063626"/>
            <a:ext cx="3111191" cy="492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1106" y="3751914"/>
            <a:ext cx="3338482" cy="2916879"/>
            <a:chOff x="425141" y="3484066"/>
            <a:chExt cx="3338482" cy="2916879"/>
          </a:xfrm>
        </p:grpSpPr>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3535" r="5338"/>
            <a:stretch/>
          </p:blipFill>
          <p:spPr bwMode="auto">
            <a:xfrm>
              <a:off x="425141" y="4941930"/>
              <a:ext cx="2577107" cy="145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38" r="46244"/>
            <a:stretch/>
          </p:blipFill>
          <p:spPr bwMode="auto">
            <a:xfrm>
              <a:off x="435100" y="3484066"/>
              <a:ext cx="3328523" cy="145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2688213" y="5951943"/>
            <a:ext cx="2881314" cy="646331"/>
          </a:xfrm>
          <a:prstGeom prst="rect">
            <a:avLst/>
          </a:prstGeom>
        </p:spPr>
        <p:txBody>
          <a:bodyPr wrap="square">
            <a:spAutoFit/>
          </a:bodyPr>
          <a:lstStyle/>
          <a:p>
            <a:pPr algn="just"/>
            <a:r>
              <a:rPr lang="en-US" sz="1200" dirty="0" err="1"/>
              <a:t>Noginov</a:t>
            </a:r>
            <a:r>
              <a:rPr lang="en-US" sz="1200" dirty="0"/>
              <a:t>, M. A., G. Zhu, et al. (2009). "Demonstration of a spaser-based </a:t>
            </a:r>
            <a:r>
              <a:rPr lang="en-US" sz="1200" dirty="0" err="1"/>
              <a:t>nanolaser</a:t>
            </a:r>
            <a:r>
              <a:rPr lang="en-US" sz="1200" dirty="0"/>
              <a:t>." </a:t>
            </a:r>
            <a:r>
              <a:rPr lang="en-US" sz="1200" u="sng" dirty="0"/>
              <a:t>Nature </a:t>
            </a:r>
            <a:r>
              <a:rPr lang="en-US" sz="1200" b="1" u="sng" dirty="0"/>
              <a:t>460</a:t>
            </a:r>
            <a:r>
              <a:rPr lang="en-US" sz="1200" u="sng" dirty="0"/>
              <a:t>(7259): 1110-U1168.</a:t>
            </a:r>
          </a:p>
        </p:txBody>
      </p:sp>
      <p:sp>
        <p:nvSpPr>
          <p:cNvPr id="6" name="Rectangle 5"/>
          <p:cNvSpPr/>
          <p:nvPr/>
        </p:nvSpPr>
        <p:spPr>
          <a:xfrm>
            <a:off x="5892800" y="5960671"/>
            <a:ext cx="3075139" cy="646331"/>
          </a:xfrm>
          <a:prstGeom prst="rect">
            <a:avLst/>
          </a:prstGeom>
        </p:spPr>
        <p:txBody>
          <a:bodyPr wrap="square">
            <a:spAutoFit/>
          </a:bodyPr>
          <a:lstStyle/>
          <a:p>
            <a:pPr algn="just"/>
            <a:r>
              <a:rPr lang="en-US" sz="1200" dirty="0" err="1"/>
              <a:t>Oulton</a:t>
            </a:r>
            <a:r>
              <a:rPr lang="en-US" sz="1200" dirty="0"/>
              <a:t>, R. F., V. J. </a:t>
            </a:r>
            <a:r>
              <a:rPr lang="en-US" sz="1200" dirty="0" err="1"/>
              <a:t>Sorger</a:t>
            </a:r>
            <a:r>
              <a:rPr lang="en-US" sz="1200" dirty="0"/>
              <a:t>, et al. (2009). "Plasmon lasers at deep </a:t>
            </a:r>
            <a:r>
              <a:rPr lang="en-US" sz="1200" dirty="0" err="1"/>
              <a:t>subwavelength</a:t>
            </a:r>
            <a:r>
              <a:rPr lang="en-US" sz="1200" dirty="0"/>
              <a:t> scale." </a:t>
            </a:r>
            <a:r>
              <a:rPr lang="en-US" sz="1200" u="sng" dirty="0"/>
              <a:t>Nature </a:t>
            </a:r>
            <a:r>
              <a:rPr lang="en-US" sz="1200" b="1" u="sng" dirty="0"/>
              <a:t>461</a:t>
            </a:r>
            <a:r>
              <a:rPr lang="en-US" sz="1200" u="sng" dirty="0"/>
              <a:t>(7264): 629-632</a:t>
            </a:r>
            <a:r>
              <a:rPr lang="en-US" sz="1200" u="sng" dirty="0" smtClean="0"/>
              <a:t>.</a:t>
            </a:r>
            <a:r>
              <a:rPr lang="en-US" sz="1200" b="1" dirty="0"/>
              <a:t> Not </a:t>
            </a:r>
            <a:r>
              <a:rPr lang="en-US" sz="1200" b="1" dirty="0" smtClean="0"/>
              <a:t>3D</a:t>
            </a:r>
            <a:endParaRPr lang="en-US" sz="1200" b="1" dirty="0"/>
          </a:p>
        </p:txBody>
      </p:sp>
      <p:sp>
        <p:nvSpPr>
          <p:cNvPr id="16" name="Rectangle 15"/>
          <p:cNvSpPr/>
          <p:nvPr/>
        </p:nvSpPr>
        <p:spPr>
          <a:xfrm>
            <a:off x="10227" y="2728295"/>
            <a:ext cx="5799445" cy="1015663"/>
          </a:xfrm>
          <a:prstGeom prst="rect">
            <a:avLst/>
          </a:prstGeom>
        </p:spPr>
        <p:txBody>
          <a:bodyPr wrap="square">
            <a:spAutoFit/>
          </a:bodyPr>
          <a:lstStyle/>
          <a:p>
            <a:pPr algn="just"/>
            <a:r>
              <a:rPr lang="en-US" sz="1200" dirty="0"/>
              <a:t>Bergman, D. J. and M. I. Stockman (2003). "Surface plasmon amplification by stimulated emission of radiation: quantum generation of coherent surface </a:t>
            </a:r>
            <a:r>
              <a:rPr lang="en-US" sz="1200" dirty="0" err="1"/>
              <a:t>plasmons</a:t>
            </a:r>
            <a:r>
              <a:rPr lang="en-US" sz="1200" dirty="0"/>
              <a:t> in </a:t>
            </a:r>
            <a:r>
              <a:rPr lang="en-US" sz="1200" dirty="0" err="1"/>
              <a:t>nanosystems</a:t>
            </a:r>
            <a:r>
              <a:rPr lang="en-US" sz="1200" dirty="0"/>
              <a:t>." </a:t>
            </a:r>
            <a:r>
              <a:rPr lang="en-US" sz="1200" u="sng" dirty="0" smtClean="0"/>
              <a:t>PRL </a:t>
            </a:r>
            <a:r>
              <a:rPr lang="en-US" sz="1200" b="1" u="sng" dirty="0"/>
              <a:t>90</a:t>
            </a:r>
            <a:r>
              <a:rPr lang="en-US" sz="1200" u="sng" dirty="0"/>
              <a:t>(2): </a:t>
            </a:r>
            <a:r>
              <a:rPr lang="en-US" sz="1200" u="sng" dirty="0" smtClean="0"/>
              <a:t>027402.</a:t>
            </a:r>
          </a:p>
          <a:p>
            <a:pPr algn="just"/>
            <a:r>
              <a:rPr lang="en-US" sz="1200" dirty="0" smtClean="0"/>
              <a:t>Stockman</a:t>
            </a:r>
            <a:r>
              <a:rPr lang="en-US" sz="1200" dirty="0"/>
              <a:t>, M. I. (2010). "The spaser as a </a:t>
            </a:r>
            <a:r>
              <a:rPr lang="en-US" sz="1200" dirty="0" err="1"/>
              <a:t>nanoscale</a:t>
            </a:r>
            <a:r>
              <a:rPr lang="en-US" sz="1200" dirty="0"/>
              <a:t> quantum generator and ultrafast amplifier." </a:t>
            </a:r>
            <a:r>
              <a:rPr lang="en-US" sz="1200" u="sng" dirty="0"/>
              <a:t>Journal of Optics </a:t>
            </a:r>
            <a:r>
              <a:rPr lang="en-US" sz="1200" b="1" u="sng" dirty="0"/>
              <a:t>12</a:t>
            </a:r>
            <a:r>
              <a:rPr lang="en-US" sz="1200" u="sng" dirty="0"/>
              <a:t>(2): </a:t>
            </a:r>
            <a:r>
              <a:rPr lang="en-US" sz="1200" u="sng" dirty="0" smtClean="0"/>
              <a:t>024004</a:t>
            </a:r>
            <a:endParaRPr lang="en-US" sz="1200" u="sng" dirty="0"/>
          </a:p>
        </p:txBody>
      </p:sp>
      <p:sp>
        <p:nvSpPr>
          <p:cNvPr id="21" name="TextBox 20"/>
          <p:cNvSpPr txBox="1"/>
          <p:nvPr/>
        </p:nvSpPr>
        <p:spPr>
          <a:xfrm>
            <a:off x="0" y="378"/>
            <a:ext cx="9144000" cy="461665"/>
          </a:xfrm>
          <a:prstGeom prst="rect">
            <a:avLst/>
          </a:prstGeom>
          <a:solidFill>
            <a:srgbClr val="00CCFF"/>
          </a:solidFill>
        </p:spPr>
        <p:txBody>
          <a:bodyPr wrap="square" rtlCol="0">
            <a:spAutoFit/>
          </a:bodyPr>
          <a:lstStyle/>
          <a:p>
            <a:pPr algn="just"/>
            <a:r>
              <a:rPr lang="en-US" b="1" dirty="0" smtClean="0">
                <a:solidFill>
                  <a:srgbClr val="FF33CC"/>
                </a:solidFill>
                <a:sym typeface="Symbol"/>
              </a:rPr>
              <a:t>Spaser: </a:t>
            </a:r>
            <a:r>
              <a:rPr lang="en-US" b="1" dirty="0" err="1">
                <a:solidFill>
                  <a:srgbClr val="FF33CC"/>
                </a:solidFill>
                <a:sym typeface="Symbol"/>
              </a:rPr>
              <a:t>n</a:t>
            </a:r>
            <a:r>
              <a:rPr lang="en-US" b="1" dirty="0" err="1" smtClean="0">
                <a:solidFill>
                  <a:srgbClr val="FF33CC"/>
                </a:solidFill>
                <a:sym typeface="Symbol"/>
              </a:rPr>
              <a:t>anoscale</a:t>
            </a:r>
            <a:r>
              <a:rPr lang="en-US" b="1" dirty="0" smtClean="0">
                <a:solidFill>
                  <a:srgbClr val="FF33CC"/>
                </a:solidFill>
                <a:sym typeface="Symbol"/>
              </a:rPr>
              <a:t> light generator</a:t>
            </a:r>
          </a:p>
        </p:txBody>
      </p:sp>
    </p:spTree>
    <p:extLst>
      <p:ext uri="{BB962C8B-B14F-4D97-AF65-F5344CB8AC3E}">
        <p14:creationId xmlns:p14="http://schemas.microsoft.com/office/powerpoint/2010/main" val="1542051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962574400"/>
              </p:ext>
            </p:extLst>
          </p:nvPr>
        </p:nvGraphicFramePr>
        <p:xfrm>
          <a:off x="3107479" y="-181458"/>
          <a:ext cx="6044400" cy="8553600"/>
        </p:xfrm>
        <a:graphic>
          <a:graphicData uri="http://schemas.openxmlformats.org/presentationml/2006/ole">
            <mc:AlternateContent xmlns:mc="http://schemas.openxmlformats.org/markup-compatibility/2006">
              <mc:Choice xmlns:v="urn:schemas-microsoft-com:vml" Requires="v">
                <p:oleObj spid="_x0000_s172710" name="Graph" r:id="rId4" imgW="3022200" imgH="4276800" progId="Origin50.Graph">
                  <p:embed/>
                </p:oleObj>
              </mc:Choice>
              <mc:Fallback>
                <p:oleObj name="Graph" r:id="rId4" imgW="3022200" imgH="4276800" progId="Origin50.Graph">
                  <p:embed/>
                  <p:pic>
                    <p:nvPicPr>
                      <p:cNvPr id="0" name=""/>
                      <p:cNvPicPr/>
                      <p:nvPr/>
                    </p:nvPicPr>
                    <p:blipFill>
                      <a:blip r:embed="rId5"/>
                      <a:stretch>
                        <a:fillRect/>
                      </a:stretch>
                    </p:blipFill>
                    <p:spPr>
                      <a:xfrm>
                        <a:off x="3107479" y="-181458"/>
                        <a:ext cx="6044400" cy="8553600"/>
                      </a:xfrm>
                      <a:prstGeom prst="rect">
                        <a:avLst/>
                      </a:prstGeom>
                    </p:spPr>
                  </p:pic>
                </p:oleObj>
              </mc:Fallback>
            </mc:AlternateContent>
          </a:graphicData>
        </a:graphic>
      </p:graphicFrame>
      <p:sp>
        <p:nvSpPr>
          <p:cNvPr id="2" name="TextBox 1"/>
          <p:cNvSpPr txBox="1"/>
          <p:nvPr/>
        </p:nvSpPr>
        <p:spPr>
          <a:xfrm>
            <a:off x="0" y="1"/>
            <a:ext cx="9144000" cy="461665"/>
          </a:xfrm>
          <a:prstGeom prst="rect">
            <a:avLst/>
          </a:prstGeom>
          <a:solidFill>
            <a:srgbClr val="00CCFF"/>
          </a:solidFill>
        </p:spPr>
        <p:txBody>
          <a:bodyPr wrap="square" rtlCol="0">
            <a:spAutoFit/>
          </a:bodyPr>
          <a:lstStyle/>
          <a:p>
            <a:pPr algn="just"/>
            <a:r>
              <a:rPr lang="en-US" b="1" dirty="0" smtClean="0"/>
              <a:t>Universal thresholds for Ag and Au</a:t>
            </a:r>
            <a:endParaRPr lang="en-US" b="1" dirty="0">
              <a:sym typeface="Symbol"/>
            </a:endParaRPr>
          </a:p>
        </p:txBody>
      </p:sp>
      <p:sp>
        <p:nvSpPr>
          <p:cNvPr id="8" name="Date Placeholder 7"/>
          <p:cNvSpPr>
            <a:spLocks noGrp="1"/>
          </p:cNvSpPr>
          <p:nvPr>
            <p:ph type="dt" sz="half" idx="10"/>
          </p:nvPr>
        </p:nvSpPr>
        <p:spPr/>
        <p:txBody>
          <a:bodyPr/>
          <a:lstStyle/>
          <a:p>
            <a:pPr>
              <a:defRPr/>
            </a:pPr>
            <a:fld id="{C8B42D0D-D08C-406D-8BD5-44A01843AE0B}"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20</a:t>
            </a:fld>
            <a:endParaRPr lang="en-US" dirty="0"/>
          </a:p>
        </p:txBody>
      </p:sp>
      <p:sp>
        <p:nvSpPr>
          <p:cNvPr id="11" name="TextBox 10"/>
          <p:cNvSpPr txBox="1"/>
          <p:nvPr/>
        </p:nvSpPr>
        <p:spPr>
          <a:xfrm>
            <a:off x="0" y="4257599"/>
            <a:ext cx="9133114" cy="2308324"/>
          </a:xfrm>
          <a:prstGeom prst="rect">
            <a:avLst/>
          </a:prstGeom>
          <a:noFill/>
        </p:spPr>
        <p:txBody>
          <a:bodyPr wrap="square" rtlCol="0">
            <a:spAutoFit/>
          </a:bodyPr>
          <a:lstStyle/>
          <a:p>
            <a:pPr algn="just"/>
            <a:r>
              <a:rPr lang="en-US" b="1" dirty="0" smtClean="0">
                <a:solidFill>
                  <a:srgbClr val="FF33CC"/>
                </a:solidFill>
                <a:sym typeface="Symbol"/>
              </a:rPr>
              <a:t>Recipe</a:t>
            </a:r>
          </a:p>
          <a:p>
            <a:pPr marL="342900" indent="-342900" algn="just">
              <a:buFont typeface="Arial" pitchFamily="34" charset="0"/>
              <a:buChar char="•"/>
            </a:pPr>
            <a:r>
              <a:rPr lang="en-US" dirty="0" smtClean="0">
                <a:sym typeface="Symbol"/>
              </a:rPr>
              <a:t>Choose </a:t>
            </a:r>
            <a:r>
              <a:rPr lang="en-US" i="1" dirty="0" smtClean="0">
                <a:solidFill>
                  <a:srgbClr val="0000FF"/>
                </a:solidFill>
                <a:sym typeface="Symbol"/>
              </a:rPr>
              <a:t></a:t>
            </a:r>
            <a:r>
              <a:rPr lang="en-US" dirty="0" smtClean="0">
                <a:solidFill>
                  <a:srgbClr val="0000FF"/>
                </a:solidFill>
                <a:sym typeface="Symbol"/>
              </a:rPr>
              <a:t> with low -</a:t>
            </a:r>
            <a:r>
              <a:rPr lang="en-US" i="1" dirty="0" smtClean="0">
                <a:solidFill>
                  <a:srgbClr val="0000FF"/>
                </a:solidFill>
                <a:sym typeface="Symbol"/>
              </a:rPr>
              <a:t></a:t>
            </a:r>
            <a:r>
              <a:rPr lang="en-US" dirty="0">
                <a:solidFill>
                  <a:srgbClr val="0000FF"/>
                </a:solidFill>
                <a:sym typeface="Symbol"/>
              </a:rPr>
              <a:t>”</a:t>
            </a:r>
            <a:r>
              <a:rPr lang="en-US" baseline="-25000" dirty="0">
                <a:solidFill>
                  <a:srgbClr val="0000FF"/>
                </a:solidFill>
                <a:sym typeface="Symbol"/>
              </a:rPr>
              <a:t>M</a:t>
            </a:r>
            <a:r>
              <a:rPr lang="en-US" dirty="0">
                <a:solidFill>
                  <a:srgbClr val="0000FF"/>
                </a:solidFill>
                <a:sym typeface="Symbol"/>
              </a:rPr>
              <a:t>/</a:t>
            </a:r>
            <a:r>
              <a:rPr lang="en-US" i="1" dirty="0">
                <a:solidFill>
                  <a:srgbClr val="0000FF"/>
                </a:solidFill>
                <a:sym typeface="Symbol"/>
              </a:rPr>
              <a:t></a:t>
            </a:r>
            <a:r>
              <a:rPr lang="en-US" dirty="0" smtClean="0">
                <a:solidFill>
                  <a:srgbClr val="0000FF"/>
                </a:solidFill>
                <a:sym typeface="Symbol"/>
              </a:rPr>
              <a:t>’</a:t>
            </a:r>
            <a:r>
              <a:rPr lang="en-US" baseline="-25000" dirty="0" smtClean="0">
                <a:solidFill>
                  <a:srgbClr val="0000FF"/>
                </a:solidFill>
                <a:sym typeface="Symbol"/>
              </a:rPr>
              <a:t>M</a:t>
            </a:r>
            <a:r>
              <a:rPr lang="en-US" baseline="-25000" dirty="0" smtClean="0">
                <a:sym typeface="Symbol"/>
              </a:rPr>
              <a:t> </a:t>
            </a:r>
            <a:r>
              <a:rPr lang="en-US" dirty="0" smtClean="0">
                <a:sym typeface="Symbol"/>
              </a:rPr>
              <a:t>(usually IR)</a:t>
            </a:r>
          </a:p>
          <a:p>
            <a:pPr marL="342900" indent="-342900" algn="just">
              <a:buFont typeface="Arial" pitchFamily="34" charset="0"/>
              <a:buChar char="•"/>
            </a:pPr>
            <a:r>
              <a:rPr lang="en-US" dirty="0" smtClean="0">
                <a:sym typeface="Symbol"/>
              </a:rPr>
              <a:t>Keep host </a:t>
            </a:r>
            <a:r>
              <a:rPr lang="en-US" i="1" dirty="0" smtClean="0">
                <a:sym typeface="Symbol"/>
              </a:rPr>
              <a:t></a:t>
            </a:r>
            <a:r>
              <a:rPr lang="en-US" dirty="0">
                <a:sym typeface="Symbol"/>
              </a:rPr>
              <a:t>’</a:t>
            </a:r>
            <a:r>
              <a:rPr lang="en-US" baseline="-25000" dirty="0">
                <a:sym typeface="Symbol"/>
              </a:rPr>
              <a:t>G</a:t>
            </a:r>
            <a:r>
              <a:rPr lang="en-US" dirty="0">
                <a:sym typeface="Symbol"/>
              </a:rPr>
              <a:t> </a:t>
            </a:r>
            <a:r>
              <a:rPr lang="en-US" dirty="0" smtClean="0">
                <a:sym typeface="Symbol"/>
              </a:rPr>
              <a:t>small</a:t>
            </a:r>
          </a:p>
          <a:p>
            <a:pPr marL="342900" indent="-342900" algn="l">
              <a:buFont typeface="Arial" pitchFamily="34" charset="0"/>
              <a:buChar char="•"/>
            </a:pPr>
            <a:r>
              <a:rPr lang="en-US" dirty="0">
                <a:sym typeface="Symbol"/>
              </a:rPr>
              <a:t>Choose </a:t>
            </a:r>
            <a:r>
              <a:rPr lang="en-US" dirty="0">
                <a:solidFill>
                  <a:srgbClr val="FF0000"/>
                </a:solidFill>
                <a:sym typeface="Symbol"/>
              </a:rPr>
              <a:t>geometry and mode according to </a:t>
            </a:r>
            <a:r>
              <a:rPr lang="en-US" i="1" dirty="0">
                <a:solidFill>
                  <a:srgbClr val="FF0000"/>
                </a:solidFill>
                <a:sym typeface="Symbol"/>
              </a:rPr>
              <a:t>N</a:t>
            </a:r>
            <a:r>
              <a:rPr lang="en-US" dirty="0">
                <a:solidFill>
                  <a:srgbClr val="FF0000"/>
                </a:solidFill>
                <a:sym typeface="Symbol"/>
              </a:rPr>
              <a:t> </a:t>
            </a:r>
            <a:r>
              <a:rPr lang="en-US" dirty="0">
                <a:sym typeface="Symbol"/>
              </a:rPr>
              <a:t>(usually &lt;0.1=“thin”) </a:t>
            </a:r>
          </a:p>
          <a:p>
            <a:pPr marL="342900" indent="-342900" algn="l">
              <a:buFont typeface="Arial" pitchFamily="34" charset="0"/>
              <a:buChar char="•"/>
            </a:pPr>
            <a:r>
              <a:rPr lang="en-US" dirty="0">
                <a:sym typeface="Symbol"/>
              </a:rPr>
              <a:t>Keep structure small to avoid retardation, </a:t>
            </a:r>
            <a:r>
              <a:rPr lang="en-US" dirty="0">
                <a:solidFill>
                  <a:srgbClr val="FF33CC"/>
                </a:solidFill>
                <a:sym typeface="Symbol"/>
              </a:rPr>
              <a:t>or use multipoles</a:t>
            </a:r>
          </a:p>
          <a:p>
            <a:pPr marL="342900" indent="-342900" algn="l">
              <a:buFont typeface="Arial" pitchFamily="34" charset="0"/>
              <a:buChar char="•"/>
            </a:pPr>
            <a:r>
              <a:rPr lang="en-US" dirty="0">
                <a:sym typeface="Symbol"/>
              </a:rPr>
              <a:t>Use Ag rather than </a:t>
            </a:r>
            <a:r>
              <a:rPr lang="en-US" dirty="0" smtClean="0">
                <a:sym typeface="Symbol"/>
              </a:rPr>
              <a:t>Au</a:t>
            </a:r>
            <a:endParaRPr lang="en-US" dirty="0">
              <a:sym typeface="Symbo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882861244"/>
              </p:ext>
            </p:extLst>
          </p:nvPr>
        </p:nvGraphicFramePr>
        <p:xfrm>
          <a:off x="149225" y="1809750"/>
          <a:ext cx="2997200" cy="1066800"/>
        </p:xfrm>
        <a:graphic>
          <a:graphicData uri="http://schemas.openxmlformats.org/presentationml/2006/ole">
            <mc:AlternateContent xmlns:mc="http://schemas.openxmlformats.org/markup-compatibility/2006">
              <mc:Choice xmlns:v="urn:schemas-microsoft-com:vml" Requires="v">
                <p:oleObj spid="_x0000_s172711" name="Equation" r:id="rId6" imgW="1498320" imgH="533160" progId="Equation.DSMT4">
                  <p:embed/>
                </p:oleObj>
              </mc:Choice>
              <mc:Fallback>
                <p:oleObj name="Equation" r:id="rId6" imgW="1498320" imgH="533160" progId="Equation.DSMT4">
                  <p:embed/>
                  <p:pic>
                    <p:nvPicPr>
                      <p:cNvPr id="0" name=""/>
                      <p:cNvPicPr>
                        <a:picLocks noChangeAspect="1" noChangeArrowheads="1"/>
                      </p:cNvPicPr>
                      <p:nvPr/>
                    </p:nvPicPr>
                    <p:blipFill>
                      <a:blip r:embed="rId7"/>
                      <a:srcRect/>
                      <a:stretch>
                        <a:fillRect/>
                      </a:stretch>
                    </p:blipFill>
                    <p:spPr bwMode="auto">
                      <a:xfrm>
                        <a:off x="149225" y="1809750"/>
                        <a:ext cx="2997200" cy="1066800"/>
                      </a:xfrm>
                      <a:prstGeom prst="rect">
                        <a:avLst/>
                      </a:prstGeom>
                      <a:solidFill>
                        <a:srgbClr val="66FF99"/>
                      </a:solidFill>
                      <a:ln w="38100">
                        <a:noFill/>
                      </a:ln>
                    </p:spPr>
                  </p:pic>
                </p:oleObj>
              </mc:Fallback>
            </mc:AlternateContent>
          </a:graphicData>
        </a:graphic>
      </p:graphicFrame>
    </p:spTree>
    <p:extLst>
      <p:ext uri="{BB962C8B-B14F-4D97-AF65-F5344CB8AC3E}">
        <p14:creationId xmlns:p14="http://schemas.microsoft.com/office/powerpoint/2010/main" val="1952760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975695948"/>
              </p:ext>
            </p:extLst>
          </p:nvPr>
        </p:nvGraphicFramePr>
        <p:xfrm>
          <a:off x="0" y="473689"/>
          <a:ext cx="2540000" cy="914400"/>
        </p:xfrm>
        <a:graphic>
          <a:graphicData uri="http://schemas.openxmlformats.org/presentationml/2006/ole">
            <mc:AlternateContent xmlns:mc="http://schemas.openxmlformats.org/markup-compatibility/2006">
              <mc:Choice xmlns:v="urn:schemas-microsoft-com:vml" Requires="v">
                <p:oleObj spid="_x0000_s243994" name="Equation" r:id="rId4" imgW="1269720" imgH="457200" progId="Equation.DSMT4">
                  <p:embed/>
                </p:oleObj>
              </mc:Choice>
              <mc:Fallback>
                <p:oleObj name="Equation" r:id="rId4" imgW="1269720" imgH="457200" progId="Equation.DSMT4">
                  <p:embed/>
                  <p:pic>
                    <p:nvPicPr>
                      <p:cNvPr id="0" name=""/>
                      <p:cNvPicPr>
                        <a:picLocks noChangeAspect="1" noChangeArrowheads="1"/>
                      </p:cNvPicPr>
                      <p:nvPr/>
                    </p:nvPicPr>
                    <p:blipFill>
                      <a:blip r:embed="rId5"/>
                      <a:srcRect/>
                      <a:stretch>
                        <a:fillRect/>
                      </a:stretch>
                    </p:blipFill>
                    <p:spPr bwMode="auto">
                      <a:xfrm>
                        <a:off x="0" y="473689"/>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0" y="0"/>
            <a:ext cx="9144000" cy="461665"/>
          </a:xfrm>
          <a:prstGeom prst="rect">
            <a:avLst/>
          </a:prstGeom>
          <a:solidFill>
            <a:srgbClr val="00CCFF"/>
          </a:solidFill>
        </p:spPr>
        <p:txBody>
          <a:bodyPr wrap="square" rtlCol="0">
            <a:spAutoFit/>
          </a:bodyPr>
          <a:lstStyle/>
          <a:p>
            <a:pPr algn="just"/>
            <a:r>
              <a:rPr lang="en-US" b="1" dirty="0" smtClean="0"/>
              <a:t>Best conditions for Drude metal</a:t>
            </a:r>
            <a:endParaRPr lang="en-US" dirty="0">
              <a:sym typeface="Symbol"/>
            </a:endParaRPr>
          </a:p>
        </p:txBody>
      </p:sp>
      <p:sp>
        <p:nvSpPr>
          <p:cNvPr id="8" name="Date Placeholder 7"/>
          <p:cNvSpPr>
            <a:spLocks noGrp="1"/>
          </p:cNvSpPr>
          <p:nvPr>
            <p:ph type="dt" sz="half" idx="10"/>
          </p:nvPr>
        </p:nvSpPr>
        <p:spPr/>
        <p:txBody>
          <a:bodyPr/>
          <a:lstStyle/>
          <a:p>
            <a:pPr>
              <a:defRPr/>
            </a:pPr>
            <a:fld id="{36888EB1-3EC2-4C16-ABAF-CCE09AFB8759}"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21</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45952354"/>
              </p:ext>
            </p:extLst>
          </p:nvPr>
        </p:nvGraphicFramePr>
        <p:xfrm>
          <a:off x="2997200" y="491043"/>
          <a:ext cx="6146800" cy="990600"/>
        </p:xfrm>
        <a:graphic>
          <a:graphicData uri="http://schemas.openxmlformats.org/presentationml/2006/ole">
            <mc:AlternateContent xmlns:mc="http://schemas.openxmlformats.org/markup-compatibility/2006">
              <mc:Choice xmlns:v="urn:schemas-microsoft-com:vml" Requires="v">
                <p:oleObj spid="_x0000_s243995" name="Equation" r:id="rId6" imgW="3073320" imgH="495000" progId="Equation.DSMT4">
                  <p:embed/>
                </p:oleObj>
              </mc:Choice>
              <mc:Fallback>
                <p:oleObj name="Equation" r:id="rId6" imgW="3073320" imgH="495000" progId="Equation.DSMT4">
                  <p:embed/>
                  <p:pic>
                    <p:nvPicPr>
                      <p:cNvPr id="0" name=""/>
                      <p:cNvPicPr>
                        <a:picLocks noChangeAspect="1" noChangeArrowheads="1"/>
                      </p:cNvPicPr>
                      <p:nvPr/>
                    </p:nvPicPr>
                    <p:blipFill>
                      <a:blip r:embed="rId7"/>
                      <a:srcRect/>
                      <a:stretch>
                        <a:fillRect/>
                      </a:stretch>
                    </p:blipFill>
                    <p:spPr bwMode="auto">
                      <a:xfrm>
                        <a:off x="2997200" y="491043"/>
                        <a:ext cx="6146800" cy="990600"/>
                      </a:xfrm>
                      <a:prstGeom prst="rect">
                        <a:avLst/>
                      </a:prstGeom>
                      <a:solidFill>
                        <a:srgbClr val="66FF99"/>
                      </a:solidFill>
                      <a:ln>
                        <a:noFill/>
                      </a:ln>
                      <a:extLst/>
                    </p:spPr>
                  </p:pic>
                </p:oleObj>
              </mc:Fallback>
            </mc:AlternateContent>
          </a:graphicData>
        </a:graphic>
      </p:graphicFrame>
      <p:sp>
        <p:nvSpPr>
          <p:cNvPr id="14" name="Rectangle 2"/>
          <p:cNvSpPr>
            <a:spLocks noChangeArrowheads="1"/>
          </p:cNvSpPr>
          <p:nvPr/>
        </p:nvSpPr>
        <p:spPr bwMode="auto">
          <a:xfrm>
            <a:off x="757382" y="36668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90934493"/>
              </p:ext>
            </p:extLst>
          </p:nvPr>
        </p:nvGraphicFramePr>
        <p:xfrm>
          <a:off x="20383" y="2490081"/>
          <a:ext cx="5857875" cy="1082675"/>
        </p:xfrm>
        <a:graphic>
          <a:graphicData uri="http://schemas.openxmlformats.org/presentationml/2006/ole">
            <mc:AlternateContent xmlns:mc="http://schemas.openxmlformats.org/markup-compatibility/2006">
              <mc:Choice xmlns:v="urn:schemas-microsoft-com:vml" Requires="v">
                <p:oleObj spid="_x0000_s243996" name="Equation" r:id="rId8" imgW="2920680" imgH="545760" progId="Equation.DSMT4">
                  <p:embed/>
                </p:oleObj>
              </mc:Choice>
              <mc:Fallback>
                <p:oleObj name="Equation" r:id="rId8" imgW="2920680" imgH="545760" progId="Equation.DSMT4">
                  <p:embed/>
                  <p:pic>
                    <p:nvPicPr>
                      <p:cNvPr id="0" name=""/>
                      <p:cNvPicPr>
                        <a:picLocks noChangeAspect="1" noChangeArrowheads="1"/>
                      </p:cNvPicPr>
                      <p:nvPr/>
                    </p:nvPicPr>
                    <p:blipFill>
                      <a:blip r:embed="rId9"/>
                      <a:srcRect/>
                      <a:stretch>
                        <a:fillRect/>
                      </a:stretch>
                    </p:blipFill>
                    <p:spPr bwMode="auto">
                      <a:xfrm>
                        <a:off x="20383" y="2490081"/>
                        <a:ext cx="5857875" cy="1082675"/>
                      </a:xfrm>
                      <a:prstGeom prst="rect">
                        <a:avLst/>
                      </a:prstGeom>
                      <a:noFill/>
                      <a:extLst/>
                    </p:spPr>
                  </p:pic>
                </p:oleObj>
              </mc:Fallback>
            </mc:AlternateContent>
          </a:graphicData>
        </a:graphic>
      </p:graphicFrame>
      <p:sp>
        <p:nvSpPr>
          <p:cNvPr id="16" name="Rectangle 4"/>
          <p:cNvSpPr>
            <a:spLocks noChangeArrowheads="1"/>
          </p:cNvSpPr>
          <p:nvPr/>
        </p:nvSpPr>
        <p:spPr bwMode="auto">
          <a:xfrm>
            <a:off x="304800" y="57634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p:cNvSpPr txBox="1"/>
          <p:nvPr/>
        </p:nvSpPr>
        <p:spPr>
          <a:xfrm>
            <a:off x="-3402" y="3566082"/>
            <a:ext cx="9144000" cy="830997"/>
          </a:xfrm>
          <a:prstGeom prst="rect">
            <a:avLst/>
          </a:prstGeom>
          <a:noFill/>
        </p:spPr>
        <p:txBody>
          <a:bodyPr wrap="square" rtlCol="0">
            <a:spAutoFit/>
          </a:bodyPr>
          <a:lstStyle/>
          <a:p>
            <a:pPr algn="just"/>
            <a:r>
              <a:rPr lang="en-US" i="1" dirty="0" smtClean="0">
                <a:solidFill>
                  <a:srgbClr val="FF0000"/>
                </a:solidFill>
              </a:rPr>
              <a:t>N</a:t>
            </a:r>
            <a:r>
              <a:rPr lang="en-US" dirty="0" smtClean="0">
                <a:solidFill>
                  <a:srgbClr val="FF0000"/>
                </a:solidFill>
              </a:rPr>
              <a:t>-condition</a:t>
            </a:r>
            <a:r>
              <a:rPr lang="en-US" dirty="0" smtClean="0"/>
              <a:t> = spaser frequency. </a:t>
            </a:r>
            <a:r>
              <a:rPr lang="en-US" dirty="0" smtClean="0">
                <a:sym typeface="Symbol" panose="05050102010706020507" pitchFamily="18" charset="2"/>
              </a:rPr>
              <a:t>Cold </a:t>
            </a:r>
            <a:r>
              <a:rPr lang="en-US" i="1" dirty="0">
                <a:sym typeface="Symbol" panose="05050102010706020507" pitchFamily="18" charset="2"/>
              </a:rPr>
              <a:t></a:t>
            </a:r>
            <a:r>
              <a:rPr lang="en-US" i="1" baseline="-25000" dirty="0">
                <a:sym typeface="Symbol" panose="05050102010706020507" pitchFamily="18" charset="2"/>
              </a:rPr>
              <a:t>res</a:t>
            </a:r>
            <a:r>
              <a:rPr lang="en-US" i="1" dirty="0">
                <a:sym typeface="Symbol" panose="05050102010706020507" pitchFamily="18" charset="2"/>
              </a:rPr>
              <a:t> </a:t>
            </a:r>
            <a:r>
              <a:rPr lang="en-US" dirty="0"/>
              <a:t>and </a:t>
            </a:r>
            <a:r>
              <a:rPr lang="en-US" dirty="0" smtClean="0"/>
              <a:t>threshold both depend on the </a:t>
            </a:r>
            <a:r>
              <a:rPr lang="en-US" dirty="0"/>
              <a:t>balance between </a:t>
            </a:r>
            <a:r>
              <a:rPr lang="en-US" dirty="0" smtClean="0"/>
              <a:t>the </a:t>
            </a:r>
            <a:r>
              <a:rPr lang="en-US" i="1" dirty="0" smtClean="0">
                <a:sym typeface="Symbol" panose="05050102010706020507" pitchFamily="18" charset="2"/>
              </a:rPr>
              <a:t>”</a:t>
            </a:r>
            <a:r>
              <a:rPr lang="en-US" i="1" baseline="-25000" dirty="0" smtClean="0">
                <a:sym typeface="Symbol" panose="05050102010706020507" pitchFamily="18" charset="2"/>
              </a:rPr>
              <a:t>M</a:t>
            </a:r>
            <a:r>
              <a:rPr lang="en-US" i="1" dirty="0" smtClean="0">
                <a:sym typeface="Symbol" panose="05050102010706020507" pitchFamily="18" charset="2"/>
              </a:rPr>
              <a:t> </a:t>
            </a:r>
            <a:r>
              <a:rPr lang="en-US" dirty="0" smtClean="0">
                <a:sym typeface="Symbol" panose="05050102010706020507" pitchFamily="18" charset="2"/>
              </a:rPr>
              <a:t>and (</a:t>
            </a:r>
            <a:r>
              <a:rPr lang="en-US" i="1" dirty="0" smtClean="0">
                <a:sym typeface="Symbol" panose="05050102010706020507" pitchFamily="18" charset="2"/>
              </a:rPr>
              <a:t>’</a:t>
            </a:r>
            <a:r>
              <a:rPr lang="en-US" i="1" baseline="-25000" dirty="0" smtClean="0">
                <a:sym typeface="Symbol" panose="05050102010706020507" pitchFamily="18" charset="2"/>
              </a:rPr>
              <a:t>M</a:t>
            </a:r>
            <a:r>
              <a:rPr lang="en-US" dirty="0" smtClean="0">
                <a:sym typeface="Symbol" panose="05050102010706020507" pitchFamily="18" charset="2"/>
              </a:rPr>
              <a:t>)</a:t>
            </a:r>
            <a:r>
              <a:rPr lang="en-US" i="1" baseline="-25000" dirty="0" smtClean="0">
                <a:sym typeface="Symbol" panose="05050102010706020507" pitchFamily="18" charset="2"/>
              </a:rPr>
              <a:t></a:t>
            </a:r>
            <a:r>
              <a:rPr lang="en-US" dirty="0">
                <a:sym typeface="Symbol" panose="05050102010706020507" pitchFamily="18" charset="2"/>
              </a:rPr>
              <a:t></a:t>
            </a:r>
            <a:endParaRPr lang="en-US" i="1" dirty="0"/>
          </a:p>
        </p:txBody>
      </p:sp>
      <p:sp>
        <p:nvSpPr>
          <p:cNvPr id="18" name="TextBox 17"/>
          <p:cNvSpPr txBox="1"/>
          <p:nvPr/>
        </p:nvSpPr>
        <p:spPr>
          <a:xfrm>
            <a:off x="-1273" y="5540755"/>
            <a:ext cx="9132631" cy="830997"/>
          </a:xfrm>
          <a:prstGeom prst="rect">
            <a:avLst/>
          </a:prstGeom>
          <a:noFill/>
        </p:spPr>
        <p:txBody>
          <a:bodyPr wrap="square" rtlCol="0">
            <a:spAutoFit/>
          </a:bodyPr>
          <a:lstStyle/>
          <a:p>
            <a:pPr algn="just"/>
            <a:r>
              <a:rPr lang="en-US" dirty="0" smtClean="0"/>
              <a:t>This </a:t>
            </a:r>
            <a:r>
              <a:rPr lang="en-US" dirty="0"/>
              <a:t>classically reproduces </a:t>
            </a:r>
            <a:r>
              <a:rPr lang="en-US" dirty="0" smtClean="0"/>
              <a:t>QM result:</a:t>
            </a:r>
          </a:p>
          <a:p>
            <a:pPr algn="just"/>
            <a:r>
              <a:rPr lang="en-US" dirty="0" smtClean="0"/>
              <a:t>Typically, gain </a:t>
            </a:r>
            <a:r>
              <a:rPr lang="en-US" i="1" dirty="0" smtClean="0">
                <a:sym typeface="Symbol" panose="05050102010706020507" pitchFamily="18" charset="2"/>
              </a:rPr>
              <a:t></a:t>
            </a:r>
            <a:r>
              <a:rPr lang="en-US" i="1" baseline="-25000" dirty="0" smtClean="0">
                <a:sym typeface="Symbol" panose="05050102010706020507" pitchFamily="18" charset="2"/>
              </a:rPr>
              <a:t>L</a:t>
            </a:r>
            <a:r>
              <a:rPr lang="en-US" dirty="0" smtClean="0">
                <a:sym typeface="Symbol" panose="05050102010706020507" pitchFamily="18" charset="2"/>
              </a:rPr>
              <a:t>(</a:t>
            </a:r>
            <a:r>
              <a:rPr lang="en-US" i="1" dirty="0" smtClean="0">
                <a:sym typeface="Symbol" panose="05050102010706020507" pitchFamily="18" charset="2"/>
              </a:rPr>
              <a:t></a:t>
            </a:r>
            <a:r>
              <a:rPr lang="en-US" dirty="0" smtClean="0">
                <a:sym typeface="Symbol" panose="05050102010706020507" pitchFamily="18" charset="2"/>
              </a:rPr>
              <a:t>1) is 30-50% higher, than </a:t>
            </a:r>
            <a:r>
              <a:rPr lang="en-US" i="1" dirty="0" smtClean="0">
                <a:sym typeface="Symbol" panose="05050102010706020507" pitchFamily="18" charset="2"/>
              </a:rPr>
              <a:t></a:t>
            </a:r>
            <a:r>
              <a:rPr lang="en-US" i="1" baseline="-25000" dirty="0">
                <a:sym typeface="Symbol" panose="05050102010706020507" pitchFamily="18" charset="2"/>
              </a:rPr>
              <a:t>L</a:t>
            </a:r>
            <a:r>
              <a:rPr lang="en-US" dirty="0">
                <a:sym typeface="Symbol" panose="05050102010706020507" pitchFamily="18" charset="2"/>
              </a:rPr>
              <a:t>(</a:t>
            </a:r>
            <a:r>
              <a:rPr lang="en-US" i="1" dirty="0" smtClean="0">
                <a:sym typeface="Symbol" panose="05050102010706020507" pitchFamily="18" charset="2"/>
              </a:rPr>
              <a:t></a:t>
            </a:r>
            <a:r>
              <a:rPr lang="en-US" dirty="0" smtClean="0">
                <a:sym typeface="Symbol" panose="05050102010706020507" pitchFamily="18" charset="2"/>
              </a:rPr>
              <a:t>=0)</a:t>
            </a:r>
            <a:endParaRPr lang="en-US" dirty="0">
              <a:solidFill>
                <a:srgbClr val="FF0000"/>
              </a:solidFill>
            </a:endParaRPr>
          </a:p>
        </p:txBody>
      </p:sp>
      <p:sp>
        <p:nvSpPr>
          <p:cNvPr id="19" name="TextBox 18"/>
          <p:cNvSpPr txBox="1"/>
          <p:nvPr/>
        </p:nvSpPr>
        <p:spPr>
          <a:xfrm>
            <a:off x="-3402" y="1901361"/>
            <a:ext cx="9144000" cy="461665"/>
          </a:xfrm>
          <a:prstGeom prst="rect">
            <a:avLst/>
          </a:prstGeom>
          <a:solidFill>
            <a:srgbClr val="00CCFF"/>
          </a:solidFill>
        </p:spPr>
        <p:txBody>
          <a:bodyPr wrap="square" rtlCol="0">
            <a:spAutoFit/>
          </a:bodyPr>
          <a:lstStyle/>
          <a:p>
            <a:pPr algn="just"/>
            <a:r>
              <a:rPr lang="en-US" b="1" dirty="0" smtClean="0"/>
              <a:t>Lorentzian gain </a:t>
            </a:r>
            <a:r>
              <a:rPr lang="en-US" b="1" i="1" dirty="0">
                <a:sym typeface="Symbol" panose="05050102010706020507" pitchFamily="18" charset="2"/>
              </a:rPr>
              <a:t></a:t>
            </a:r>
            <a:r>
              <a:rPr lang="en-US" b="1" i="1" baseline="-25000" dirty="0" smtClean="0">
                <a:sym typeface="Symbol" panose="05050102010706020507" pitchFamily="18" charset="2"/>
              </a:rPr>
              <a:t>L</a:t>
            </a:r>
            <a:r>
              <a:rPr lang="en-US" b="1" i="1" dirty="0" smtClean="0"/>
              <a:t>L</a:t>
            </a:r>
            <a:r>
              <a:rPr lang="en-US" b="1" dirty="0"/>
              <a:t>(</a:t>
            </a:r>
            <a:r>
              <a:rPr lang="en-US" b="1" i="1" dirty="0" smtClean="0">
                <a:sym typeface="Symbol" panose="05050102010706020507" pitchFamily="18" charset="2"/>
              </a:rPr>
              <a:t>-</a:t>
            </a:r>
            <a:r>
              <a:rPr lang="en-US" b="1" i="1" baseline="-25000" dirty="0" smtClean="0">
                <a:sym typeface="Symbol" panose="05050102010706020507" pitchFamily="18" charset="2"/>
              </a:rPr>
              <a:t>L</a:t>
            </a:r>
            <a:r>
              <a:rPr lang="en-US" b="1" dirty="0" smtClean="0"/>
              <a:t>) with detuning </a:t>
            </a:r>
            <a:r>
              <a:rPr lang="en-US" b="1" i="1" dirty="0" smtClean="0">
                <a:solidFill>
                  <a:srgbClr val="0000FF"/>
                </a:solidFill>
                <a:sym typeface="Symbol" panose="05050102010706020507" pitchFamily="18" charset="2"/>
              </a:rPr>
              <a:t></a:t>
            </a:r>
            <a:endParaRPr lang="en-US" b="1" i="1" dirty="0" smtClean="0">
              <a:solidFill>
                <a:srgbClr val="0000FF"/>
              </a:solidFill>
            </a:endParaRPr>
          </a:p>
        </p:txBody>
      </p:sp>
      <p:sp>
        <p:nvSpPr>
          <p:cNvPr id="20" name="Rectangle 19"/>
          <p:cNvSpPr/>
          <p:nvPr/>
        </p:nvSpPr>
        <p:spPr>
          <a:xfrm>
            <a:off x="4834201" y="5552046"/>
            <a:ext cx="4307341" cy="461665"/>
          </a:xfrm>
          <a:prstGeom prst="rect">
            <a:avLst/>
          </a:prstGeom>
        </p:spPr>
        <p:txBody>
          <a:bodyPr wrap="square">
            <a:spAutoFit/>
          </a:bodyPr>
          <a:lstStyle/>
          <a:p>
            <a:pPr lvl="0" algn="just"/>
            <a:r>
              <a:rPr lang="en-US" sz="1200" dirty="0">
                <a:solidFill>
                  <a:srgbClr val="000000"/>
                </a:solidFill>
              </a:rPr>
              <a:t>Stockman, M. I. (2010). "The spaser as a </a:t>
            </a:r>
            <a:r>
              <a:rPr lang="en-US" sz="1200" dirty="0" err="1">
                <a:solidFill>
                  <a:srgbClr val="000000"/>
                </a:solidFill>
              </a:rPr>
              <a:t>nanoscale</a:t>
            </a:r>
            <a:r>
              <a:rPr lang="en-US" sz="1200" dirty="0">
                <a:solidFill>
                  <a:srgbClr val="000000"/>
                </a:solidFill>
              </a:rPr>
              <a:t> quantum generator and ultrafast amplifier." </a:t>
            </a:r>
            <a:r>
              <a:rPr lang="en-US" sz="1200" u="sng" dirty="0">
                <a:solidFill>
                  <a:srgbClr val="000000"/>
                </a:solidFill>
              </a:rPr>
              <a:t>Journal of Optics </a:t>
            </a:r>
            <a:r>
              <a:rPr lang="en-US" sz="1200" b="1" u="sng" dirty="0">
                <a:solidFill>
                  <a:srgbClr val="000000"/>
                </a:solidFill>
              </a:rPr>
              <a:t>12</a:t>
            </a:r>
            <a:r>
              <a:rPr lang="en-US" sz="1200" u="sng" dirty="0">
                <a:solidFill>
                  <a:srgbClr val="000000"/>
                </a:solidFill>
              </a:rPr>
              <a:t>(2): 024004</a:t>
            </a:r>
          </a:p>
        </p:txBody>
      </p:sp>
      <p:graphicFrame>
        <p:nvGraphicFramePr>
          <p:cNvPr id="21" name="Object 20"/>
          <p:cNvGraphicFramePr>
            <a:graphicFrameLocks noChangeAspect="1"/>
          </p:cNvGraphicFramePr>
          <p:nvPr>
            <p:extLst>
              <p:ext uri="{D42A27DB-BD31-4B8C-83A1-F6EECF244321}">
                <p14:modId xmlns:p14="http://schemas.microsoft.com/office/powerpoint/2010/main" val="4159543688"/>
              </p:ext>
            </p:extLst>
          </p:nvPr>
        </p:nvGraphicFramePr>
        <p:xfrm>
          <a:off x="24306" y="4629493"/>
          <a:ext cx="3733800" cy="863600"/>
        </p:xfrm>
        <a:graphic>
          <a:graphicData uri="http://schemas.openxmlformats.org/presentationml/2006/ole">
            <mc:AlternateContent xmlns:mc="http://schemas.openxmlformats.org/markup-compatibility/2006">
              <mc:Choice xmlns:v="urn:schemas-microsoft-com:vml" Requires="v">
                <p:oleObj spid="_x0000_s243997" name="Equation" r:id="rId10" imgW="1866600" imgH="431640" progId="Equation.DSMT4">
                  <p:embed/>
                </p:oleObj>
              </mc:Choice>
              <mc:Fallback>
                <p:oleObj name="Equation" r:id="rId10" imgW="1866600" imgH="431640" progId="Equation.DSMT4">
                  <p:embed/>
                  <p:pic>
                    <p:nvPicPr>
                      <p:cNvPr id="0" name=""/>
                      <p:cNvPicPr>
                        <a:picLocks noChangeAspect="1" noChangeArrowheads="1"/>
                      </p:cNvPicPr>
                      <p:nvPr/>
                    </p:nvPicPr>
                    <p:blipFill>
                      <a:blip r:embed="rId11"/>
                      <a:srcRect/>
                      <a:stretch>
                        <a:fillRect/>
                      </a:stretch>
                    </p:blipFill>
                    <p:spPr bwMode="auto">
                      <a:xfrm>
                        <a:off x="24306" y="4629493"/>
                        <a:ext cx="3733800" cy="863600"/>
                      </a:xfrm>
                      <a:prstGeom prst="rect">
                        <a:avLst/>
                      </a:prstGeom>
                      <a:solidFill>
                        <a:srgbClr val="66FF99"/>
                      </a:solidFill>
                      <a:extLst/>
                    </p:spPr>
                  </p:pic>
                </p:oleObj>
              </mc:Fallback>
            </mc:AlternateContent>
          </a:graphicData>
        </a:graphic>
      </p:graphicFrame>
      <p:sp>
        <p:nvSpPr>
          <p:cNvPr id="22" name="TextBox 21"/>
          <p:cNvSpPr txBox="1"/>
          <p:nvPr/>
        </p:nvSpPr>
        <p:spPr>
          <a:xfrm>
            <a:off x="-12163" y="1432152"/>
            <a:ext cx="6916057" cy="461665"/>
          </a:xfrm>
          <a:prstGeom prst="rect">
            <a:avLst/>
          </a:prstGeom>
          <a:noFill/>
        </p:spPr>
        <p:txBody>
          <a:bodyPr wrap="square" rtlCol="0">
            <a:spAutoFit/>
          </a:bodyPr>
          <a:lstStyle/>
          <a:p>
            <a:pPr algn="just"/>
            <a:r>
              <a:rPr lang="en-US" dirty="0" smtClean="0">
                <a:solidFill>
                  <a:srgbClr val="FF0000"/>
                </a:solidFill>
              </a:rPr>
              <a:t>Have results for polar crystals as well</a:t>
            </a:r>
            <a:endParaRPr lang="en-US" dirty="0"/>
          </a:p>
        </p:txBody>
      </p:sp>
    </p:spTree>
    <p:extLst>
      <p:ext uri="{BB962C8B-B14F-4D97-AF65-F5344CB8AC3E}">
        <p14:creationId xmlns:p14="http://schemas.microsoft.com/office/powerpoint/2010/main" val="34614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p:cNvGraphicFramePr>
            <a:graphicFrameLocks noChangeAspect="1"/>
          </p:cNvGraphicFramePr>
          <p:nvPr>
            <p:extLst>
              <p:ext uri="{D42A27DB-BD31-4B8C-83A1-F6EECF244321}">
                <p14:modId xmlns:p14="http://schemas.microsoft.com/office/powerpoint/2010/main" val="4280927215"/>
              </p:ext>
            </p:extLst>
          </p:nvPr>
        </p:nvGraphicFramePr>
        <p:xfrm>
          <a:off x="5203335" y="4445277"/>
          <a:ext cx="3632200" cy="1219200"/>
        </p:xfrm>
        <a:graphic>
          <a:graphicData uri="http://schemas.openxmlformats.org/presentationml/2006/ole">
            <mc:AlternateContent xmlns:mc="http://schemas.openxmlformats.org/markup-compatibility/2006">
              <mc:Choice xmlns:v="urn:schemas-microsoft-com:vml" Requires="v">
                <p:oleObj spid="_x0000_s218856" name="Equation" r:id="rId4" imgW="1815840" imgH="609480" progId="Equation.DSMT4">
                  <p:embed/>
                </p:oleObj>
              </mc:Choice>
              <mc:Fallback>
                <p:oleObj name="Equation" r:id="rId4" imgW="1815840" imgH="609480" progId="Equation.DSMT4">
                  <p:embed/>
                  <p:pic>
                    <p:nvPicPr>
                      <p:cNvPr id="0" name=""/>
                      <p:cNvPicPr>
                        <a:picLocks noChangeAspect="1" noChangeArrowheads="1"/>
                      </p:cNvPicPr>
                      <p:nvPr/>
                    </p:nvPicPr>
                    <p:blipFill>
                      <a:blip r:embed="rId5"/>
                      <a:srcRect/>
                      <a:stretch>
                        <a:fillRect/>
                      </a:stretch>
                    </p:blipFill>
                    <p:spPr bwMode="auto">
                      <a:xfrm>
                        <a:off x="5203335" y="4445277"/>
                        <a:ext cx="3632200" cy="1219200"/>
                      </a:xfrm>
                      <a:prstGeom prst="rect">
                        <a:avLst/>
                      </a:prstGeom>
                      <a:solidFill>
                        <a:srgbClr val="66FF99"/>
                      </a:solidFill>
                      <a:ln w="38100">
                        <a:noFill/>
                      </a:ln>
                    </p:spPr>
                  </p:pic>
                </p:oleObj>
              </mc:Fallback>
            </mc:AlternateContent>
          </a:graphicData>
        </a:graphic>
      </p:graphicFrame>
      <p:sp>
        <p:nvSpPr>
          <p:cNvPr id="3" name="Text Box 2"/>
          <p:cNvSpPr txBox="1">
            <a:spLocks noChangeArrowheads="1"/>
          </p:cNvSpPr>
          <p:nvPr/>
        </p:nvSpPr>
        <p:spPr bwMode="auto">
          <a:xfrm>
            <a:off x="0" y="-1492"/>
            <a:ext cx="9144000" cy="461665"/>
          </a:xfrm>
          <a:prstGeom prst="rect">
            <a:avLst/>
          </a:prstGeom>
          <a:solidFill>
            <a:srgbClr val="00CCFF"/>
          </a:solidFill>
          <a:ln>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b="1" dirty="0" smtClean="0"/>
              <a:t>Can </a:t>
            </a:r>
            <a:r>
              <a:rPr lang="en-US" b="1" dirty="0" smtClean="0">
                <a:solidFill>
                  <a:srgbClr val="FF33CC"/>
                </a:solidFill>
              </a:rPr>
              <a:t>3 (or more) materials </a:t>
            </a:r>
            <a:r>
              <a:rPr lang="en-US" b="1" dirty="0" smtClean="0"/>
              <a:t>decrease threshold? </a:t>
            </a:r>
            <a:r>
              <a:rPr lang="en-US" b="1" dirty="0" smtClean="0">
                <a:solidFill>
                  <a:srgbClr val="FF33CC"/>
                </a:solidFill>
              </a:rPr>
              <a:t>No!</a:t>
            </a:r>
            <a:endParaRPr lang="en-US" b="1" dirty="0">
              <a:solidFill>
                <a:srgbClr val="FF33CC"/>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 Box 2"/>
          <p:cNvSpPr txBox="1">
            <a:spLocks noChangeArrowheads="1"/>
          </p:cNvSpPr>
          <p:nvPr/>
        </p:nvSpPr>
        <p:spPr bwMode="auto">
          <a:xfrm>
            <a:off x="3982159" y="953089"/>
            <a:ext cx="50676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i="1" dirty="0" smtClean="0">
                <a:sym typeface="Symbol"/>
              </a:rPr>
              <a:t></a:t>
            </a:r>
            <a:r>
              <a:rPr lang="en-US" baseline="-25000" dirty="0">
                <a:sym typeface="Symbol"/>
              </a:rPr>
              <a:t>1</a:t>
            </a:r>
            <a:r>
              <a:rPr lang="en-US" dirty="0">
                <a:sym typeface="Symbol"/>
              </a:rPr>
              <a:t>+</a:t>
            </a:r>
            <a:r>
              <a:rPr lang="en-US" dirty="0">
                <a:solidFill>
                  <a:srgbClr val="0000FF"/>
                </a:solidFill>
                <a:sym typeface="Symbol" panose="05050102010706020507" pitchFamily="18" charset="2"/>
              </a:rPr>
              <a:t></a:t>
            </a:r>
            <a:r>
              <a:rPr lang="en-US" i="1" dirty="0">
                <a:sym typeface="Symbol"/>
              </a:rPr>
              <a:t></a:t>
            </a:r>
            <a:r>
              <a:rPr lang="en-US" baseline="-25000" dirty="0">
                <a:sym typeface="Symbol"/>
              </a:rPr>
              <a:t>3</a:t>
            </a:r>
            <a:r>
              <a:rPr lang="en-US" dirty="0">
                <a:sym typeface="Symbol"/>
              </a:rPr>
              <a:t> </a:t>
            </a:r>
            <a:r>
              <a:rPr lang="en-US" dirty="0"/>
              <a:t>plays the role of compound </a:t>
            </a:r>
            <a:r>
              <a:rPr lang="en-US" dirty="0" smtClean="0"/>
              <a:t>gain</a:t>
            </a:r>
          </a:p>
          <a:p>
            <a:pPr algn="just" eaLnBrk="1" hangingPunct="1">
              <a:spcBef>
                <a:spcPts val="0"/>
              </a:spcBef>
            </a:pPr>
            <a:r>
              <a:rPr lang="en-US" dirty="0"/>
              <a:t>Best is: </a:t>
            </a:r>
            <a:r>
              <a:rPr lang="en-US" i="1" dirty="0">
                <a:solidFill>
                  <a:srgbClr val="FF0000"/>
                </a:solidFill>
                <a:sym typeface="Symbol"/>
              </a:rPr>
              <a:t></a:t>
            </a:r>
            <a:r>
              <a:rPr lang="en-US" dirty="0">
                <a:solidFill>
                  <a:srgbClr val="FF0000"/>
                </a:solidFill>
                <a:sym typeface="Symbol"/>
              </a:rPr>
              <a:t>”</a:t>
            </a:r>
            <a:r>
              <a:rPr lang="en-US" baseline="-25000" dirty="0">
                <a:solidFill>
                  <a:srgbClr val="FF0000"/>
                </a:solidFill>
                <a:sym typeface="Symbol"/>
              </a:rPr>
              <a:t>1,3</a:t>
            </a:r>
            <a:r>
              <a:rPr lang="en-US" dirty="0">
                <a:solidFill>
                  <a:srgbClr val="FF0000"/>
                </a:solidFill>
                <a:sym typeface="Symbol"/>
              </a:rPr>
              <a:t> </a:t>
            </a:r>
            <a:r>
              <a:rPr lang="en-US" dirty="0">
                <a:solidFill>
                  <a:srgbClr val="FF0000"/>
                </a:solidFill>
              </a:rPr>
              <a:t>larger, </a:t>
            </a:r>
            <a:r>
              <a:rPr lang="en-US" i="1" dirty="0">
                <a:solidFill>
                  <a:srgbClr val="FF0000"/>
                </a:solidFill>
                <a:sym typeface="Symbol"/>
              </a:rPr>
              <a:t></a:t>
            </a:r>
            <a:r>
              <a:rPr lang="en-US" dirty="0">
                <a:solidFill>
                  <a:srgbClr val="FF0000"/>
                </a:solidFill>
                <a:sym typeface="Symbol"/>
              </a:rPr>
              <a:t>’</a:t>
            </a:r>
            <a:r>
              <a:rPr lang="en-US" baseline="-25000" dirty="0">
                <a:solidFill>
                  <a:srgbClr val="FF0000"/>
                </a:solidFill>
                <a:sym typeface="Symbol"/>
              </a:rPr>
              <a:t>1,3</a:t>
            </a:r>
            <a:r>
              <a:rPr lang="en-US" dirty="0">
                <a:solidFill>
                  <a:srgbClr val="FF0000"/>
                </a:solidFill>
                <a:sym typeface="Symbol"/>
              </a:rPr>
              <a:t> </a:t>
            </a:r>
            <a:r>
              <a:rPr lang="en-US" dirty="0">
                <a:solidFill>
                  <a:srgbClr val="FF0000"/>
                </a:solidFill>
              </a:rPr>
              <a:t>smaller</a:t>
            </a:r>
          </a:p>
          <a:p>
            <a:pPr algn="just" eaLnBrk="1" hangingPunct="1">
              <a:spcBef>
                <a:spcPts val="0"/>
              </a:spcBef>
            </a:pPr>
            <a:r>
              <a:rPr lang="en-US" dirty="0">
                <a:sym typeface="Symbol" panose="05050102010706020507" pitchFamily="18" charset="2"/>
              </a:rPr>
              <a:t> </a:t>
            </a:r>
            <a:r>
              <a:rPr lang="en-US" dirty="0">
                <a:solidFill>
                  <a:srgbClr val="FF0000"/>
                </a:solidFill>
                <a:sym typeface="Symbol" panose="05050102010706020507" pitchFamily="18" charset="2"/>
              </a:rPr>
              <a:t>symmetric </a:t>
            </a:r>
            <a:r>
              <a:rPr lang="en-US" dirty="0" smtClean="0">
                <a:solidFill>
                  <a:srgbClr val="FF0000"/>
                </a:solidFill>
                <a:sym typeface="Symbol" panose="05050102010706020507" pitchFamily="18" charset="2"/>
              </a:rPr>
              <a:t>CS</a:t>
            </a:r>
            <a:endParaRPr lang="en-US" dirty="0">
              <a:solidFill>
                <a:srgbClr val="FF0000"/>
              </a:solidFill>
            </a:endParaRPr>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148617090"/>
              </p:ext>
            </p:extLst>
          </p:nvPr>
        </p:nvGraphicFramePr>
        <p:xfrm>
          <a:off x="49360" y="907090"/>
          <a:ext cx="3022601" cy="1778000"/>
        </p:xfrm>
        <a:graphic>
          <a:graphicData uri="http://schemas.openxmlformats.org/presentationml/2006/ole">
            <mc:AlternateContent xmlns:mc="http://schemas.openxmlformats.org/markup-compatibility/2006">
              <mc:Choice xmlns:v="urn:schemas-microsoft-com:vml" Requires="v">
                <p:oleObj spid="_x0000_s218857" name="Equation" r:id="rId6" imgW="1511280" imgH="888840" progId="Equation.DSMT4">
                  <p:embed/>
                </p:oleObj>
              </mc:Choice>
              <mc:Fallback>
                <p:oleObj name="Equation" r:id="rId6" imgW="1511280" imgH="888840" progId="Equation.DSMT4">
                  <p:embed/>
                  <p:pic>
                    <p:nvPicPr>
                      <p:cNvPr id="0" name=""/>
                      <p:cNvPicPr>
                        <a:picLocks noChangeAspect="1" noChangeArrowheads="1"/>
                      </p:cNvPicPr>
                      <p:nvPr/>
                    </p:nvPicPr>
                    <p:blipFill>
                      <a:blip r:embed="rId7"/>
                      <a:srcRect/>
                      <a:stretch>
                        <a:fillRect/>
                      </a:stretch>
                    </p:blipFill>
                    <p:spPr bwMode="auto">
                      <a:xfrm>
                        <a:off x="49360" y="907090"/>
                        <a:ext cx="3022601" cy="1778000"/>
                      </a:xfrm>
                      <a:prstGeom prst="rect">
                        <a:avLst/>
                      </a:prstGeom>
                      <a:solidFill>
                        <a:srgbClr val="66FF99"/>
                      </a:solidFill>
                      <a:ln w="38100">
                        <a:noFill/>
                      </a:ln>
                    </p:spPr>
                  </p:pic>
                </p:oleObj>
              </mc:Fallback>
            </mc:AlternateContent>
          </a:graphicData>
        </a:graphic>
      </p:graphicFrame>
      <p:sp>
        <p:nvSpPr>
          <p:cNvPr id="8" name="Date Placeholder 7"/>
          <p:cNvSpPr>
            <a:spLocks noGrp="1"/>
          </p:cNvSpPr>
          <p:nvPr>
            <p:ph type="dt" sz="half" idx="10"/>
          </p:nvPr>
        </p:nvSpPr>
        <p:spPr/>
        <p:txBody>
          <a:bodyPr/>
          <a:lstStyle/>
          <a:p>
            <a:pPr>
              <a:defRPr/>
            </a:pPr>
            <a:fld id="{7401F926-CC1F-428C-AA77-0158876D0F19}"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2" name="Slide Number Placeholder 11"/>
          <p:cNvSpPr>
            <a:spLocks noGrp="1"/>
          </p:cNvSpPr>
          <p:nvPr>
            <p:ph type="sldNum" sz="quarter" idx="12"/>
          </p:nvPr>
        </p:nvSpPr>
        <p:spPr/>
        <p:txBody>
          <a:bodyPr/>
          <a:lstStyle/>
          <a:p>
            <a:pPr>
              <a:defRPr/>
            </a:pPr>
            <a:fld id="{80C0329C-B544-45E3-BD2B-B3129D41D0FD}" type="slidenum">
              <a:rPr lang="en-US" smtClean="0"/>
              <a:pPr>
                <a:defRPr/>
              </a:pPr>
              <a:t>22</a:t>
            </a:fld>
            <a:endParaRPr lang="en-US" dirty="0"/>
          </a:p>
        </p:txBody>
      </p:sp>
      <p:sp>
        <p:nvSpPr>
          <p:cNvPr id="13" name="Text Box 2"/>
          <p:cNvSpPr txBox="1">
            <a:spLocks noChangeArrowheads="1"/>
          </p:cNvSpPr>
          <p:nvPr/>
        </p:nvSpPr>
        <p:spPr bwMode="auto">
          <a:xfrm>
            <a:off x="0" y="46389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dirty="0" smtClean="0"/>
              <a:t>General core-shell – non-trivial example with 3 materials.</a:t>
            </a:r>
            <a:endParaRPr lang="en-GB" dirty="0" smtClean="0"/>
          </a:p>
        </p:txBody>
      </p:sp>
      <p:sp>
        <p:nvSpPr>
          <p:cNvPr id="14" name="Text Box 2"/>
          <p:cNvSpPr txBox="1">
            <a:spLocks noChangeArrowheads="1"/>
          </p:cNvSpPr>
          <p:nvPr/>
        </p:nvSpPr>
        <p:spPr bwMode="auto">
          <a:xfrm>
            <a:off x="0" y="2733972"/>
            <a:ext cx="9144000" cy="461665"/>
          </a:xfrm>
          <a:prstGeom prst="rect">
            <a:avLst/>
          </a:prstGeom>
          <a:solidFill>
            <a:srgbClr val="00CCFF"/>
          </a:solidFill>
          <a:ln>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b="1" dirty="0" smtClean="0"/>
              <a:t>Can </a:t>
            </a:r>
            <a:r>
              <a:rPr lang="en-US" b="1" dirty="0" smtClean="0">
                <a:solidFill>
                  <a:srgbClr val="FF33CC"/>
                </a:solidFill>
              </a:rPr>
              <a:t>double-NP</a:t>
            </a:r>
            <a:r>
              <a:rPr lang="en-US" b="1" dirty="0" smtClean="0"/>
              <a:t> near field </a:t>
            </a:r>
            <a:r>
              <a:rPr lang="en-US" b="1" dirty="0"/>
              <a:t>antennas </a:t>
            </a:r>
            <a:r>
              <a:rPr lang="en-US" b="1" dirty="0" smtClean="0"/>
              <a:t>decrease threshold? </a:t>
            </a:r>
            <a:r>
              <a:rPr lang="en-US" b="1" dirty="0" smtClean="0">
                <a:solidFill>
                  <a:srgbClr val="FF33CC"/>
                </a:solidFill>
              </a:rPr>
              <a:t>No!</a:t>
            </a:r>
          </a:p>
        </p:txBody>
      </p:sp>
      <p:grpSp>
        <p:nvGrpSpPr>
          <p:cNvPr id="15" name="Group 14"/>
          <p:cNvGrpSpPr/>
          <p:nvPr/>
        </p:nvGrpSpPr>
        <p:grpSpPr>
          <a:xfrm>
            <a:off x="576808" y="3269351"/>
            <a:ext cx="7731016" cy="1029243"/>
            <a:chOff x="576808" y="624221"/>
            <a:chExt cx="7731016" cy="1029243"/>
          </a:xfrm>
        </p:grpSpPr>
        <p:grpSp>
          <p:nvGrpSpPr>
            <p:cNvPr id="16" name="Group 15"/>
            <p:cNvGrpSpPr/>
            <p:nvPr/>
          </p:nvGrpSpPr>
          <p:grpSpPr>
            <a:xfrm>
              <a:off x="576808" y="634939"/>
              <a:ext cx="7731016" cy="1018525"/>
              <a:chOff x="137345" y="1114925"/>
              <a:chExt cx="7731016" cy="1018525"/>
            </a:xfrm>
          </p:grpSpPr>
          <p:grpSp>
            <p:nvGrpSpPr>
              <p:cNvPr id="19" name="Group 18"/>
              <p:cNvGrpSpPr/>
              <p:nvPr/>
            </p:nvGrpSpPr>
            <p:grpSpPr>
              <a:xfrm>
                <a:off x="4463009" y="1264093"/>
                <a:ext cx="3405352" cy="577677"/>
                <a:chOff x="4958255" y="4569764"/>
                <a:chExt cx="3405352" cy="577677"/>
              </a:xfrm>
            </p:grpSpPr>
            <p:grpSp>
              <p:nvGrpSpPr>
                <p:cNvPr id="32" name="Group 31"/>
                <p:cNvGrpSpPr/>
                <p:nvPr/>
              </p:nvGrpSpPr>
              <p:grpSpPr>
                <a:xfrm>
                  <a:off x="4958255" y="4579883"/>
                  <a:ext cx="3405352" cy="567558"/>
                  <a:chOff x="4958255" y="4579883"/>
                  <a:chExt cx="3405352" cy="567558"/>
                </a:xfrm>
              </p:grpSpPr>
              <p:sp>
                <p:nvSpPr>
                  <p:cNvPr id="34" name="Oval 33"/>
                  <p:cNvSpPr/>
                  <p:nvPr/>
                </p:nvSpPr>
                <p:spPr>
                  <a:xfrm>
                    <a:off x="4958255" y="4579883"/>
                    <a:ext cx="3405352" cy="567558"/>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endParaRPr lang="en-US" dirty="0"/>
                  </a:p>
                </p:txBody>
              </p:sp>
              <p:cxnSp>
                <p:nvCxnSpPr>
                  <p:cNvPr id="35" name="Straight Arrow Connector 34"/>
                  <p:cNvCxnSpPr/>
                  <p:nvPr/>
                </p:nvCxnSpPr>
                <p:spPr>
                  <a:xfrm>
                    <a:off x="6706914" y="4871545"/>
                    <a:ext cx="165669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687207" y="4579883"/>
                    <a:ext cx="0" cy="3153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417879" y="4887311"/>
                    <a:ext cx="265386" cy="2338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259118" y="4569764"/>
                  <a:ext cx="551793" cy="461665"/>
                </a:xfrm>
                <a:prstGeom prst="rect">
                  <a:avLst/>
                </a:prstGeom>
                <a:noFill/>
              </p:spPr>
              <p:txBody>
                <a:bodyPr wrap="square" rtlCol="0">
                  <a:spAutoFit/>
                </a:bodyPr>
                <a:lstStyle/>
                <a:p>
                  <a:pPr algn="just"/>
                  <a:r>
                    <a:rPr lang="en-US" i="1" dirty="0" smtClean="0">
                      <a:sym typeface="Symbol"/>
                    </a:rPr>
                    <a:t></a:t>
                  </a:r>
                  <a:r>
                    <a:rPr lang="en-US" baseline="-25000" dirty="0" smtClean="0">
                      <a:sym typeface="Symbol"/>
                    </a:rPr>
                    <a:t>M</a:t>
                  </a:r>
                  <a:endParaRPr lang="en-US" baseline="-25000" dirty="0"/>
                </a:p>
              </p:txBody>
            </p:sp>
          </p:grpSp>
          <p:grpSp>
            <p:nvGrpSpPr>
              <p:cNvPr id="20" name="Group 19"/>
              <p:cNvGrpSpPr/>
              <p:nvPr/>
            </p:nvGrpSpPr>
            <p:grpSpPr>
              <a:xfrm>
                <a:off x="137345" y="1114925"/>
                <a:ext cx="3876338" cy="726845"/>
                <a:chOff x="4958255" y="4420596"/>
                <a:chExt cx="3876338" cy="726845"/>
              </a:xfrm>
            </p:grpSpPr>
            <p:grpSp>
              <p:nvGrpSpPr>
                <p:cNvPr id="23" name="Group 22"/>
                <p:cNvGrpSpPr/>
                <p:nvPr/>
              </p:nvGrpSpPr>
              <p:grpSpPr>
                <a:xfrm>
                  <a:off x="4958255" y="4470689"/>
                  <a:ext cx="3405352" cy="676752"/>
                  <a:chOff x="4958255" y="4470689"/>
                  <a:chExt cx="3405352" cy="676752"/>
                </a:xfrm>
              </p:grpSpPr>
              <p:sp>
                <p:nvSpPr>
                  <p:cNvPr id="26" name="Oval 25"/>
                  <p:cNvSpPr/>
                  <p:nvPr/>
                </p:nvSpPr>
                <p:spPr>
                  <a:xfrm>
                    <a:off x="4958255" y="4579883"/>
                    <a:ext cx="3405352" cy="567558"/>
                  </a:xfrm>
                  <a:prstGeom prst="ellipse">
                    <a:avLst/>
                  </a:prstGeom>
                  <a:solidFill>
                    <a:srgbClr val="00CCFF"/>
                  </a:solidFill>
                  <a:ln w="38100">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endParaRPr lang="en-US" dirty="0"/>
                  </a:p>
                </p:txBody>
              </p:sp>
              <p:sp>
                <p:nvSpPr>
                  <p:cNvPr id="27" name="TextBox 26"/>
                  <p:cNvSpPr txBox="1"/>
                  <p:nvPr/>
                </p:nvSpPr>
                <p:spPr>
                  <a:xfrm>
                    <a:off x="6923690" y="4470689"/>
                    <a:ext cx="725214" cy="461665"/>
                  </a:xfrm>
                  <a:prstGeom prst="rect">
                    <a:avLst/>
                  </a:prstGeom>
                  <a:noFill/>
                </p:spPr>
                <p:txBody>
                  <a:bodyPr wrap="square" rtlCol="0">
                    <a:spAutoFit/>
                  </a:bodyPr>
                  <a:lstStyle/>
                  <a:p>
                    <a:pPr algn="just"/>
                    <a:r>
                      <a:rPr lang="en-US" i="1" dirty="0" smtClean="0"/>
                      <a:t>c</a:t>
                    </a:r>
                    <a:endParaRPr lang="en-US" i="1" dirty="0"/>
                  </a:p>
                </p:txBody>
              </p:sp>
              <p:sp>
                <p:nvSpPr>
                  <p:cNvPr id="28" name="TextBox 27"/>
                  <p:cNvSpPr txBox="1"/>
                  <p:nvPr/>
                </p:nvSpPr>
                <p:spPr>
                  <a:xfrm>
                    <a:off x="5943603" y="4569765"/>
                    <a:ext cx="725214" cy="461665"/>
                  </a:xfrm>
                  <a:prstGeom prst="rect">
                    <a:avLst/>
                  </a:prstGeom>
                  <a:noFill/>
                </p:spPr>
                <p:txBody>
                  <a:bodyPr wrap="square" rtlCol="0">
                    <a:spAutoFit/>
                  </a:bodyPr>
                  <a:lstStyle/>
                  <a:p>
                    <a:pPr algn="just"/>
                    <a:r>
                      <a:rPr lang="en-US" i="1" dirty="0" smtClean="0"/>
                      <a:t>a=b</a:t>
                    </a:r>
                    <a:endParaRPr lang="en-US" i="1" dirty="0"/>
                  </a:p>
                </p:txBody>
              </p:sp>
              <p:cxnSp>
                <p:nvCxnSpPr>
                  <p:cNvPr id="29" name="Straight Arrow Connector 28"/>
                  <p:cNvCxnSpPr/>
                  <p:nvPr/>
                </p:nvCxnSpPr>
                <p:spPr>
                  <a:xfrm>
                    <a:off x="6706914" y="4871545"/>
                    <a:ext cx="165669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687207" y="4579883"/>
                    <a:ext cx="0" cy="3153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417879" y="4887311"/>
                    <a:ext cx="265386" cy="2338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259118" y="4569764"/>
                  <a:ext cx="551793" cy="461665"/>
                </a:xfrm>
                <a:prstGeom prst="rect">
                  <a:avLst/>
                </a:prstGeom>
                <a:noFill/>
              </p:spPr>
              <p:txBody>
                <a:bodyPr wrap="square" rtlCol="0">
                  <a:spAutoFit/>
                </a:bodyPr>
                <a:lstStyle/>
                <a:p>
                  <a:pPr algn="just"/>
                  <a:r>
                    <a:rPr lang="en-US" i="1" dirty="0" smtClean="0">
                      <a:sym typeface="Symbol"/>
                    </a:rPr>
                    <a:t></a:t>
                  </a:r>
                  <a:r>
                    <a:rPr lang="en-US" baseline="-25000" dirty="0" smtClean="0">
                      <a:sym typeface="Symbol"/>
                    </a:rPr>
                    <a:t>M</a:t>
                  </a:r>
                  <a:endParaRPr lang="en-US" baseline="-25000" dirty="0"/>
                </a:p>
              </p:txBody>
            </p:sp>
            <p:sp>
              <p:nvSpPr>
                <p:cNvPr id="25" name="TextBox 24"/>
                <p:cNvSpPr txBox="1"/>
                <p:nvPr/>
              </p:nvSpPr>
              <p:spPr>
                <a:xfrm>
                  <a:off x="8282800" y="4420596"/>
                  <a:ext cx="551793" cy="461665"/>
                </a:xfrm>
                <a:prstGeom prst="rect">
                  <a:avLst/>
                </a:prstGeom>
                <a:noFill/>
              </p:spPr>
              <p:txBody>
                <a:bodyPr wrap="square" rtlCol="0">
                  <a:spAutoFit/>
                </a:bodyPr>
                <a:lstStyle/>
                <a:p>
                  <a:pPr algn="just"/>
                  <a:r>
                    <a:rPr lang="en-US" i="1" dirty="0" smtClean="0">
                      <a:sym typeface="Symbol"/>
                    </a:rPr>
                    <a:t></a:t>
                  </a:r>
                  <a:r>
                    <a:rPr lang="en-US" baseline="-25000" dirty="0" smtClean="0">
                      <a:sym typeface="Symbol"/>
                    </a:rPr>
                    <a:t>G</a:t>
                  </a:r>
                  <a:endParaRPr lang="en-US" baseline="-25000" dirty="0"/>
                </a:p>
              </p:txBody>
            </p:sp>
          </p:grpSp>
          <p:cxnSp>
            <p:nvCxnSpPr>
              <p:cNvPr id="21" name="Straight Arrow Connector 20"/>
              <p:cNvCxnSpPr/>
              <p:nvPr/>
            </p:nvCxnSpPr>
            <p:spPr>
              <a:xfrm>
                <a:off x="1840021" y="2133450"/>
                <a:ext cx="4395296"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45681" y="1626683"/>
                <a:ext cx="725214" cy="461665"/>
              </a:xfrm>
              <a:prstGeom prst="rect">
                <a:avLst/>
              </a:prstGeom>
              <a:noFill/>
            </p:spPr>
            <p:txBody>
              <a:bodyPr wrap="square" rtlCol="0">
                <a:spAutoFit/>
              </a:bodyPr>
              <a:lstStyle/>
              <a:p>
                <a:pPr algn="just"/>
                <a:r>
                  <a:rPr lang="en-US" i="1" dirty="0" smtClean="0"/>
                  <a:t>R</a:t>
                </a:r>
                <a:endParaRPr lang="en-US" i="1" dirty="0"/>
              </a:p>
            </p:txBody>
          </p:sp>
        </p:grpSp>
        <p:cxnSp>
          <p:nvCxnSpPr>
            <p:cNvPr id="17" name="Straight Arrow Connector 16"/>
            <p:cNvCxnSpPr/>
            <p:nvPr/>
          </p:nvCxnSpPr>
          <p:spPr>
            <a:xfrm flipV="1">
              <a:off x="3453414" y="674583"/>
              <a:ext cx="2160000" cy="0"/>
            </a:xfrm>
            <a:prstGeom prst="straightConnector1">
              <a:avLst/>
            </a:prstGeom>
            <a:ln w="381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74480" y="624221"/>
              <a:ext cx="725214" cy="461665"/>
            </a:xfrm>
            <a:prstGeom prst="rect">
              <a:avLst/>
            </a:prstGeom>
            <a:noFill/>
          </p:spPr>
          <p:txBody>
            <a:bodyPr wrap="square" rtlCol="0">
              <a:spAutoFit/>
            </a:bodyPr>
            <a:lstStyle/>
            <a:p>
              <a:pPr algn="just"/>
              <a:r>
                <a:rPr lang="en-US" i="1" dirty="0" smtClean="0"/>
                <a:t>E</a:t>
              </a:r>
              <a:endParaRPr lang="en-US" i="1" dirty="0"/>
            </a:p>
          </p:txBody>
        </p:sp>
      </p:grpSp>
      <p:graphicFrame>
        <p:nvGraphicFramePr>
          <p:cNvPr id="38" name="Object 37"/>
          <p:cNvGraphicFramePr>
            <a:graphicFrameLocks noChangeAspect="1"/>
          </p:cNvGraphicFramePr>
          <p:nvPr>
            <p:extLst>
              <p:ext uri="{D42A27DB-BD31-4B8C-83A1-F6EECF244321}">
                <p14:modId xmlns:p14="http://schemas.microsoft.com/office/powerpoint/2010/main" val="790190038"/>
              </p:ext>
            </p:extLst>
          </p:nvPr>
        </p:nvGraphicFramePr>
        <p:xfrm>
          <a:off x="1850094" y="4662001"/>
          <a:ext cx="3149600" cy="482600"/>
        </p:xfrm>
        <a:graphic>
          <a:graphicData uri="http://schemas.openxmlformats.org/presentationml/2006/ole">
            <mc:AlternateContent xmlns:mc="http://schemas.openxmlformats.org/markup-compatibility/2006">
              <mc:Choice xmlns:v="urn:schemas-microsoft-com:vml" Requires="v">
                <p:oleObj spid="_x0000_s218858" name="Equation" r:id="rId8" imgW="1574640" imgH="241200" progId="Equation.DSMT4">
                  <p:embed/>
                </p:oleObj>
              </mc:Choice>
              <mc:Fallback>
                <p:oleObj name="Equation" r:id="rId8" imgW="1574640" imgH="241200" progId="Equation.DSMT4">
                  <p:embed/>
                  <p:pic>
                    <p:nvPicPr>
                      <p:cNvPr id="0" name=""/>
                      <p:cNvPicPr>
                        <a:picLocks noChangeAspect="1" noChangeArrowheads="1"/>
                      </p:cNvPicPr>
                      <p:nvPr/>
                    </p:nvPicPr>
                    <p:blipFill>
                      <a:blip r:embed="rId9"/>
                      <a:srcRect/>
                      <a:stretch>
                        <a:fillRect/>
                      </a:stretch>
                    </p:blipFill>
                    <p:spPr bwMode="auto">
                      <a:xfrm>
                        <a:off x="1850094" y="4662001"/>
                        <a:ext cx="3149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Text Box 2"/>
          <p:cNvSpPr txBox="1">
            <a:spLocks noChangeArrowheads="1"/>
          </p:cNvSpPr>
          <p:nvPr/>
        </p:nvSpPr>
        <p:spPr bwMode="auto">
          <a:xfrm>
            <a:off x="0" y="5349390"/>
            <a:ext cx="91439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dirty="0" smtClean="0"/>
              <a:t>The same </a:t>
            </a:r>
            <a:r>
              <a:rPr lang="en-US" i="1" dirty="0" smtClean="0">
                <a:sym typeface="Symbol"/>
              </a:rPr>
              <a:t></a:t>
            </a:r>
            <a:r>
              <a:rPr lang="en-US" baseline="-25000" dirty="0" smtClean="0">
                <a:sym typeface="Symbol"/>
              </a:rPr>
              <a:t>G</a:t>
            </a:r>
            <a:r>
              <a:rPr lang="en-US" dirty="0" smtClean="0">
                <a:sym typeface="Symbol" panose="05050102010706020507" pitchFamily="18" charset="2"/>
              </a:rPr>
              <a:t>~</a:t>
            </a:r>
            <a:r>
              <a:rPr lang="en-US" i="1" dirty="0" smtClean="0">
                <a:sym typeface="Symbol"/>
              </a:rPr>
              <a:t></a:t>
            </a:r>
            <a:r>
              <a:rPr lang="en-US" baseline="-25000" dirty="0" smtClean="0">
                <a:sym typeface="Symbol"/>
              </a:rPr>
              <a:t>M</a:t>
            </a:r>
            <a:r>
              <a:rPr lang="en-US" dirty="0" smtClean="0"/>
              <a:t> relation.</a:t>
            </a:r>
            <a:r>
              <a:rPr lang="en-US" dirty="0" smtClean="0">
                <a:sym typeface="Symbol"/>
              </a:rPr>
              <a:t> </a:t>
            </a:r>
          </a:p>
          <a:p>
            <a:pPr marL="342900" indent="-342900" algn="just" eaLnBrk="1" hangingPunct="1">
              <a:spcBef>
                <a:spcPts val="0"/>
              </a:spcBef>
              <a:buFont typeface="Arial" panose="020B0604020202020204" pitchFamily="34" charset="0"/>
              <a:buChar char="•"/>
            </a:pPr>
            <a:r>
              <a:rPr lang="en-US" dirty="0" smtClean="0">
                <a:sym typeface="Symbol"/>
              </a:rPr>
              <a:t>For a given shape </a:t>
            </a:r>
            <a:r>
              <a:rPr lang="en-US" i="1" dirty="0" smtClean="0">
                <a:sym typeface="Symbol"/>
              </a:rPr>
              <a:t>L,</a:t>
            </a:r>
            <a:r>
              <a:rPr lang="en-US" dirty="0" smtClean="0">
                <a:sym typeface="Symbol"/>
              </a:rPr>
              <a:t> </a:t>
            </a:r>
            <a:r>
              <a:rPr lang="en-US" i="1" dirty="0" smtClean="0">
                <a:sym typeface="Symbol"/>
              </a:rPr>
              <a:t>v</a:t>
            </a:r>
            <a:r>
              <a:rPr lang="en-US" dirty="0" smtClean="0">
                <a:sym typeface="Symbol"/>
              </a:rPr>
              <a:t> makes </a:t>
            </a:r>
            <a:r>
              <a:rPr lang="en-US" i="1" dirty="0" smtClean="0">
                <a:sym typeface="Symbol"/>
              </a:rPr>
              <a:t>N</a:t>
            </a:r>
            <a:r>
              <a:rPr lang="en-US" baseline="-25000" dirty="0" smtClean="0">
                <a:sym typeface="Symbol"/>
              </a:rPr>
              <a:t>eff</a:t>
            </a:r>
            <a:r>
              <a:rPr lang="en-US" dirty="0" smtClean="0">
                <a:sym typeface="Symbol"/>
              </a:rPr>
              <a:t>&lt;</a:t>
            </a:r>
            <a:r>
              <a:rPr lang="en-US" i="1" dirty="0" smtClean="0">
                <a:sym typeface="Symbol"/>
              </a:rPr>
              <a:t>N</a:t>
            </a:r>
            <a:r>
              <a:rPr lang="en-US" dirty="0" smtClean="0">
                <a:sym typeface="Symbol"/>
              </a:rPr>
              <a:t>, red shifts the resonance</a:t>
            </a:r>
          </a:p>
          <a:p>
            <a:pPr marL="342900" indent="-342900" algn="just" eaLnBrk="1" hangingPunct="1">
              <a:spcBef>
                <a:spcPts val="0"/>
              </a:spcBef>
              <a:buFont typeface="Arial" panose="020B0604020202020204" pitchFamily="34" charset="0"/>
              <a:buChar char="•"/>
            </a:pPr>
            <a:r>
              <a:rPr lang="en-US" dirty="0" smtClean="0">
                <a:sym typeface="Symbol"/>
              </a:rPr>
              <a:t>But as </a:t>
            </a:r>
            <a:r>
              <a:rPr lang="en-US" i="1" dirty="0" smtClean="0">
                <a:sym typeface="Symbol"/>
              </a:rPr>
              <a:t>N</a:t>
            </a:r>
            <a:r>
              <a:rPr lang="en-US" dirty="0" smtClean="0">
                <a:sym typeface="Symbol"/>
              </a:rPr>
              <a:t> sweeps all values, the </a:t>
            </a:r>
            <a:r>
              <a:rPr lang="en-US" dirty="0" smtClean="0">
                <a:solidFill>
                  <a:srgbClr val="FF0000"/>
                </a:solidFill>
                <a:sym typeface="Symbol"/>
              </a:rPr>
              <a:t>universal optimum remains the same</a:t>
            </a:r>
          </a:p>
        </p:txBody>
      </p:sp>
    </p:spTree>
    <p:extLst>
      <p:ext uri="{BB962C8B-B14F-4D97-AF65-F5344CB8AC3E}">
        <p14:creationId xmlns:p14="http://schemas.microsoft.com/office/powerpoint/2010/main" val="22661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44000" y="540000"/>
          <a:ext cx="9406584" cy="6648840"/>
        </p:xfrm>
        <a:graphic>
          <a:graphicData uri="http://schemas.openxmlformats.org/presentationml/2006/ole">
            <mc:AlternateContent xmlns:mc="http://schemas.openxmlformats.org/markup-compatibility/2006">
              <mc:Choice xmlns:v="urn:schemas-microsoft-com:vml" Requires="v">
                <p:oleObj spid="_x0000_s220408" name="Graph" r:id="rId4" imgW="4275720" imgH="3022200" progId="Origin50.Graph">
                  <p:embed/>
                </p:oleObj>
              </mc:Choice>
              <mc:Fallback>
                <p:oleObj name="Graph" r:id="rId4" imgW="4275720" imgH="3022200" progId="Origin50.Graph">
                  <p:embed/>
                  <p:pic>
                    <p:nvPicPr>
                      <p:cNvPr id="0" name=""/>
                      <p:cNvPicPr/>
                      <p:nvPr/>
                    </p:nvPicPr>
                    <p:blipFill>
                      <a:blip r:embed="rId5"/>
                      <a:stretch>
                        <a:fillRect/>
                      </a:stretch>
                    </p:blipFill>
                    <p:spPr>
                      <a:xfrm>
                        <a:off x="-144000" y="540000"/>
                        <a:ext cx="9406584" cy="6648840"/>
                      </a:xfrm>
                      <a:prstGeom prst="rect">
                        <a:avLst/>
                      </a:prstGeom>
                    </p:spPr>
                  </p:pic>
                </p:oleObj>
              </mc:Fallback>
            </mc:AlternateContent>
          </a:graphicData>
        </a:graphic>
      </p:graphicFrame>
      <p:sp>
        <p:nvSpPr>
          <p:cNvPr id="3" name="TextBox 2"/>
          <p:cNvSpPr txBox="1"/>
          <p:nvPr/>
        </p:nvSpPr>
        <p:spPr>
          <a:xfrm>
            <a:off x="0" y="-756"/>
            <a:ext cx="9144000" cy="461665"/>
          </a:xfrm>
          <a:prstGeom prst="rect">
            <a:avLst/>
          </a:prstGeom>
          <a:solidFill>
            <a:srgbClr val="00CCFF"/>
          </a:solidFill>
        </p:spPr>
        <p:txBody>
          <a:bodyPr wrap="square" rtlCol="0">
            <a:spAutoFit/>
          </a:bodyPr>
          <a:lstStyle/>
          <a:p>
            <a:pPr algn="just"/>
            <a:r>
              <a:rPr lang="en-US" b="1" dirty="0" smtClean="0"/>
              <a:t>2</a:t>
            </a:r>
            <a:r>
              <a:rPr lang="en-US" b="1" baseline="30000" dirty="0" smtClean="0"/>
              <a:t>nd</a:t>
            </a:r>
            <a:r>
              <a:rPr lang="en-US" b="1" dirty="0"/>
              <a:t> </a:t>
            </a:r>
            <a:r>
              <a:rPr lang="en-US" b="1" dirty="0" smtClean="0"/>
              <a:t>hybrid mode of core-shell, </a:t>
            </a:r>
            <a:r>
              <a:rPr lang="en-US" b="1" dirty="0"/>
              <a:t>with </a:t>
            </a:r>
            <a:r>
              <a:rPr lang="en-US" b="1" dirty="0" smtClean="0"/>
              <a:t>short </a:t>
            </a:r>
            <a:r>
              <a:rPr lang="en-US" b="1" i="1" dirty="0" smtClean="0">
                <a:sym typeface="Symbol" panose="05050102010706020507" pitchFamily="18" charset="2"/>
              </a:rPr>
              <a:t></a:t>
            </a:r>
            <a:r>
              <a:rPr lang="en-US" b="1" dirty="0" smtClean="0"/>
              <a:t> </a:t>
            </a:r>
          </a:p>
        </p:txBody>
      </p:sp>
      <p:sp>
        <p:nvSpPr>
          <p:cNvPr id="10" name="Date Placeholder 9"/>
          <p:cNvSpPr>
            <a:spLocks noGrp="1"/>
          </p:cNvSpPr>
          <p:nvPr>
            <p:ph type="dt" sz="half" idx="10"/>
          </p:nvPr>
        </p:nvSpPr>
        <p:spPr>
          <a:xfrm>
            <a:off x="0" y="6548581"/>
            <a:ext cx="951345" cy="309418"/>
          </a:xfrm>
        </p:spPr>
        <p:txBody>
          <a:bodyPr/>
          <a:lstStyle/>
          <a:p>
            <a:pPr>
              <a:defRPr/>
            </a:pPr>
            <a:fld id="{B0336B88-4982-44CB-99B5-4FAEAA85769A}" type="datetime1">
              <a:rPr lang="en-US" smtClean="0"/>
              <a:t>07/07/16</a:t>
            </a:fld>
            <a:endParaRPr lang="en-US" dirty="0"/>
          </a:p>
        </p:txBody>
      </p:sp>
      <p:sp>
        <p:nvSpPr>
          <p:cNvPr id="11" name="Footer Placeholder 10"/>
          <p:cNvSpPr>
            <a:spLocks noGrp="1"/>
          </p:cNvSpPr>
          <p:nvPr>
            <p:ph type="ftr" sz="quarter" idx="11"/>
          </p:nvPr>
        </p:nvSpPr>
        <p:spPr>
          <a:xfrm>
            <a:off x="1339461" y="6548581"/>
            <a:ext cx="6779491" cy="309416"/>
          </a:xfrm>
        </p:spPr>
        <p:txBody>
          <a:bodyPr/>
          <a:lstStyle/>
          <a:p>
            <a:pPr>
              <a:defRPr/>
            </a:pPr>
            <a:r>
              <a:rPr lang="en-GB" dirty="0" smtClean="0"/>
              <a:t>N. Arnold, Applied Physics, JKU Linz, @Singapore META 2014</a:t>
            </a:r>
            <a:endParaRPr lang="en-US" dirty="0"/>
          </a:p>
        </p:txBody>
      </p:sp>
      <p:sp>
        <p:nvSpPr>
          <p:cNvPr id="12" name="Slide Number Placeholder 11"/>
          <p:cNvSpPr>
            <a:spLocks noGrp="1"/>
          </p:cNvSpPr>
          <p:nvPr>
            <p:ph type="sldNum" sz="quarter" idx="12"/>
          </p:nvPr>
        </p:nvSpPr>
        <p:spPr>
          <a:xfrm>
            <a:off x="8469744" y="6548581"/>
            <a:ext cx="674255" cy="309417"/>
          </a:xfrm>
        </p:spPr>
        <p:txBody>
          <a:bodyPr/>
          <a:lstStyle/>
          <a:p>
            <a:pPr>
              <a:defRPr/>
            </a:pPr>
            <a:fld id="{02FE7FD3-C386-4C57-9DEF-8E3EBBAFF0F7}" type="slidenum">
              <a:rPr lang="en-US" smtClean="0"/>
              <a:pPr>
                <a:defRPr/>
              </a:pPr>
              <a:t>23</a:t>
            </a:fld>
            <a:endParaRPr lang="en-US" dirty="0"/>
          </a:p>
        </p:txBody>
      </p:sp>
      <p:cxnSp>
        <p:nvCxnSpPr>
          <p:cNvPr id="5" name="Straight Arrow Connector 4"/>
          <p:cNvCxnSpPr/>
          <p:nvPr/>
        </p:nvCxnSpPr>
        <p:spPr>
          <a:xfrm flipV="1">
            <a:off x="3629892" y="2015003"/>
            <a:ext cx="738908" cy="7143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12" y="459437"/>
            <a:ext cx="9144000" cy="830997"/>
          </a:xfrm>
          <a:prstGeom prst="rect">
            <a:avLst/>
          </a:prstGeom>
          <a:noFill/>
        </p:spPr>
        <p:txBody>
          <a:bodyPr wrap="square" rtlCol="0">
            <a:spAutoFit/>
          </a:bodyPr>
          <a:lstStyle/>
          <a:p>
            <a:pPr algn="just"/>
            <a:r>
              <a:rPr lang="en-US" i="1" dirty="0" smtClean="0">
                <a:sym typeface="Symbol"/>
              </a:rPr>
              <a:t></a:t>
            </a:r>
            <a:r>
              <a:rPr lang="en-US" baseline="-25000" dirty="0" smtClean="0">
                <a:sym typeface="Symbol"/>
              </a:rPr>
              <a:t>1=3</a:t>
            </a:r>
            <a:r>
              <a:rPr lang="en-US" dirty="0" smtClean="0">
                <a:sym typeface="Symbol"/>
              </a:rPr>
              <a:t>=2.6-</a:t>
            </a:r>
            <a:r>
              <a:rPr lang="en-US" i="1" dirty="0" smtClean="0">
                <a:sym typeface="Symbol"/>
              </a:rPr>
              <a:t>i</a:t>
            </a:r>
            <a:r>
              <a:rPr lang="en-US" i="1" dirty="0" smtClean="0">
                <a:solidFill>
                  <a:srgbClr val="FF0000"/>
                </a:solidFill>
                <a:sym typeface="Symbol"/>
              </a:rPr>
              <a:t></a:t>
            </a:r>
            <a:r>
              <a:rPr lang="en-US" i="1" dirty="0">
                <a:solidFill>
                  <a:srgbClr val="FF0000"/>
                </a:solidFill>
                <a:sym typeface="Symbol"/>
              </a:rPr>
              <a:t>”</a:t>
            </a:r>
            <a:r>
              <a:rPr lang="en-US" baseline="-25000" dirty="0">
                <a:solidFill>
                  <a:srgbClr val="FF0000"/>
                </a:solidFill>
                <a:sym typeface="Symbol"/>
              </a:rPr>
              <a:t>1=3</a:t>
            </a:r>
            <a:r>
              <a:rPr lang="en-US" dirty="0" smtClean="0">
                <a:sym typeface="Symbol"/>
              </a:rPr>
              <a:t>, </a:t>
            </a:r>
            <a:r>
              <a:rPr lang="en-US" i="1" dirty="0" smtClean="0">
                <a:sym typeface="Symbol"/>
              </a:rPr>
              <a:t></a:t>
            </a:r>
            <a:r>
              <a:rPr lang="en-US" baseline="-25000" dirty="0" smtClean="0">
                <a:sym typeface="Symbol"/>
              </a:rPr>
              <a:t>2</a:t>
            </a:r>
            <a:r>
              <a:rPr lang="en-US" dirty="0" smtClean="0">
                <a:sym typeface="Symbol"/>
              </a:rPr>
              <a:t>(shell)=</a:t>
            </a:r>
            <a:r>
              <a:rPr lang="en-US" dirty="0" err="1" smtClean="0">
                <a:sym typeface="Symbol"/>
              </a:rPr>
              <a:t>Ag</a:t>
            </a:r>
            <a:r>
              <a:rPr lang="en-US" baseline="-25000" dirty="0" err="1" smtClean="0">
                <a:sym typeface="Symbol"/>
              </a:rPr>
              <a:t>JC</a:t>
            </a:r>
            <a:r>
              <a:rPr lang="en-US" dirty="0">
                <a:sym typeface="Symbol"/>
              </a:rPr>
              <a:t>. </a:t>
            </a:r>
            <a:r>
              <a:rPr lang="en-US" dirty="0">
                <a:solidFill>
                  <a:srgbClr val="FF0000"/>
                </a:solidFill>
                <a:sym typeface="Symbol"/>
              </a:rPr>
              <a:t>Quadrupole </a:t>
            </a:r>
            <a:r>
              <a:rPr lang="en-US" i="1" dirty="0" smtClean="0">
                <a:solidFill>
                  <a:srgbClr val="FF0000"/>
                </a:solidFill>
                <a:sym typeface="Symbol"/>
              </a:rPr>
              <a:t>l</a:t>
            </a:r>
            <a:r>
              <a:rPr lang="en-US" dirty="0" smtClean="0">
                <a:solidFill>
                  <a:srgbClr val="FF0000"/>
                </a:solidFill>
                <a:sym typeface="Symbol"/>
              </a:rPr>
              <a:t>=2. Higher thresholds.</a:t>
            </a:r>
          </a:p>
          <a:p>
            <a:pPr algn="just"/>
            <a:r>
              <a:rPr lang="en-US" dirty="0"/>
              <a:t>Threshold </a:t>
            </a:r>
            <a:r>
              <a:rPr lang="en-US" dirty="0">
                <a:solidFill>
                  <a:srgbClr val="FF0000"/>
                </a:solidFill>
              </a:rPr>
              <a:t>decreases</a:t>
            </a:r>
            <a:r>
              <a:rPr lang="en-US" dirty="0"/>
              <a:t> for </a:t>
            </a:r>
            <a:r>
              <a:rPr lang="en-US" dirty="0">
                <a:solidFill>
                  <a:srgbClr val="FF0000"/>
                </a:solidFill>
              </a:rPr>
              <a:t>large</a:t>
            </a:r>
            <a:r>
              <a:rPr lang="en-US" dirty="0"/>
              <a:t> spheres and </a:t>
            </a:r>
            <a:r>
              <a:rPr lang="en-US" dirty="0">
                <a:solidFill>
                  <a:srgbClr val="FF0000"/>
                </a:solidFill>
              </a:rPr>
              <a:t>thick</a:t>
            </a:r>
            <a:r>
              <a:rPr lang="en-US" dirty="0"/>
              <a:t> shells</a:t>
            </a:r>
            <a:r>
              <a:rPr lang="en-US" dirty="0" smtClean="0"/>
              <a:t>!</a:t>
            </a:r>
            <a:endParaRPr lang="en-US" dirty="0">
              <a:solidFill>
                <a:srgbClr val="FF0000"/>
              </a:solidFill>
            </a:endParaRPr>
          </a:p>
        </p:txBody>
      </p:sp>
    </p:spTree>
    <p:extLst>
      <p:ext uri="{BB962C8B-B14F-4D97-AF65-F5344CB8AC3E}">
        <p14:creationId xmlns:p14="http://schemas.microsoft.com/office/powerpoint/2010/main" val="2666852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Date Placeholder 6"/>
          <p:cNvSpPr>
            <a:spLocks noGrp="1"/>
          </p:cNvSpPr>
          <p:nvPr>
            <p:ph type="dt" sz="half" idx="10"/>
          </p:nvPr>
        </p:nvSpPr>
        <p:spPr/>
        <p:txBody>
          <a:bodyPr/>
          <a:lstStyle/>
          <a:p>
            <a:pPr>
              <a:defRPr/>
            </a:pPr>
            <a:fld id="{AE32B9F5-7C60-439D-AA62-9E55D9FF73AC}"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dirty="0"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24</a:t>
            </a:fld>
            <a:endParaRPr lang="en-US" dirty="0"/>
          </a:p>
        </p:txBody>
      </p:sp>
      <p:sp>
        <p:nvSpPr>
          <p:cNvPr id="11" name="Text Box 2"/>
          <p:cNvSpPr txBox="1">
            <a:spLocks noChangeArrowheads="1"/>
          </p:cNvSpPr>
          <p:nvPr/>
        </p:nvSpPr>
        <p:spPr bwMode="auto">
          <a:xfrm>
            <a:off x="0" y="2625"/>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dirty="0" smtClean="0"/>
              <a:t>This is different dependence on </a:t>
            </a:r>
            <a:r>
              <a:rPr lang="en-US" i="1" dirty="0" smtClean="0"/>
              <a:t>a</a:t>
            </a:r>
            <a:r>
              <a:rPr lang="en-US" dirty="0" smtClean="0"/>
              <a:t>-</a:t>
            </a:r>
            <a:r>
              <a:rPr lang="en-US" i="1" dirty="0" smtClean="0"/>
              <a:t>h</a:t>
            </a:r>
            <a:r>
              <a:rPr lang="en-US" dirty="0" smtClean="0"/>
              <a:t>. </a:t>
            </a:r>
            <a:r>
              <a:rPr lang="en-US" dirty="0" smtClean="0">
                <a:solidFill>
                  <a:srgbClr val="FF0000"/>
                </a:solidFill>
              </a:rPr>
              <a:t>It violates</a:t>
            </a:r>
            <a:r>
              <a:rPr lang="en-US" i="1" dirty="0">
                <a:solidFill>
                  <a:srgbClr val="FF0000"/>
                </a:solidFill>
                <a:sym typeface="Symbol"/>
              </a:rPr>
              <a:t> </a:t>
            </a:r>
            <a:r>
              <a:rPr lang="en-US" i="1" dirty="0" smtClean="0">
                <a:solidFill>
                  <a:srgbClr val="FF0000"/>
                </a:solidFill>
                <a:sym typeface="Symbol"/>
              </a:rPr>
              <a:t></a:t>
            </a:r>
            <a:r>
              <a:rPr lang="en-US" baseline="-25000" dirty="0">
                <a:solidFill>
                  <a:srgbClr val="FF0000"/>
                </a:solidFill>
                <a:sym typeface="Symbol"/>
              </a:rPr>
              <a:t>G</a:t>
            </a:r>
            <a:r>
              <a:rPr lang="en-US" i="1" dirty="0" smtClean="0">
                <a:solidFill>
                  <a:srgbClr val="FF0000"/>
                </a:solidFill>
                <a:sym typeface="Symbol"/>
              </a:rPr>
              <a:t>”</a:t>
            </a:r>
            <a:r>
              <a:rPr lang="en-US" dirty="0" smtClean="0">
                <a:solidFill>
                  <a:srgbClr val="FF0000"/>
                </a:solidFill>
                <a:sym typeface="Symbol"/>
              </a:rPr>
              <a:t>(</a:t>
            </a:r>
            <a:r>
              <a:rPr lang="en-US" i="1" dirty="0">
                <a:solidFill>
                  <a:srgbClr val="FF0000"/>
                </a:solidFill>
                <a:sym typeface="Symbol"/>
              </a:rPr>
              <a:t></a:t>
            </a:r>
            <a:r>
              <a:rPr lang="en-US" baseline="-25000" dirty="0" err="1" smtClean="0">
                <a:solidFill>
                  <a:srgbClr val="FF0000"/>
                </a:solidFill>
                <a:sym typeface="Symbol"/>
              </a:rPr>
              <a:t>thr</a:t>
            </a:r>
            <a:r>
              <a:rPr lang="en-US" dirty="0" smtClean="0">
                <a:solidFill>
                  <a:srgbClr val="FF0000"/>
                </a:solidFill>
                <a:sym typeface="Symbol"/>
              </a:rPr>
              <a:t>)</a:t>
            </a:r>
            <a:r>
              <a:rPr lang="en-US" dirty="0" smtClean="0">
                <a:solidFill>
                  <a:srgbClr val="FF0000"/>
                </a:solidFill>
              </a:rPr>
              <a:t> relation and universal </a:t>
            </a:r>
            <a:r>
              <a:rPr lang="en-US" dirty="0">
                <a:solidFill>
                  <a:srgbClr val="FF0000"/>
                </a:solidFill>
              </a:rPr>
              <a:t>minimal threshold </a:t>
            </a:r>
            <a:r>
              <a:rPr lang="en-US" dirty="0" smtClean="0">
                <a:solidFill>
                  <a:srgbClr val="FF0000"/>
                </a:solidFill>
              </a:rPr>
              <a:t>condition</a:t>
            </a:r>
            <a:r>
              <a:rPr lang="en-US" dirty="0"/>
              <a:t>.</a:t>
            </a:r>
            <a:r>
              <a:rPr lang="en-US" dirty="0" smtClean="0"/>
              <a:t> </a:t>
            </a:r>
            <a:r>
              <a:rPr lang="en-US" dirty="0">
                <a:solidFill>
                  <a:srgbClr val="FF0000"/>
                </a:solidFill>
              </a:rPr>
              <a:t>What is </a:t>
            </a:r>
            <a:r>
              <a:rPr lang="en-US" dirty="0" smtClean="0">
                <a:solidFill>
                  <a:srgbClr val="FF0000"/>
                </a:solidFill>
              </a:rPr>
              <a:t>this? </a:t>
            </a:r>
            <a:endParaRPr lang="en-US" dirty="0">
              <a:solidFill>
                <a:srgbClr val="FF0000"/>
              </a:solidFill>
            </a:endParaRPr>
          </a:p>
        </p:txBody>
      </p:sp>
      <p:grpSp>
        <p:nvGrpSpPr>
          <p:cNvPr id="12" name="Group 11"/>
          <p:cNvGrpSpPr/>
          <p:nvPr/>
        </p:nvGrpSpPr>
        <p:grpSpPr>
          <a:xfrm>
            <a:off x="3041311" y="1232998"/>
            <a:ext cx="3050628" cy="3050627"/>
            <a:chOff x="3499944" y="2493573"/>
            <a:chExt cx="3050628" cy="3050627"/>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87" t="3736" r="30687" b="4275"/>
            <a:stretch/>
          </p:blipFill>
          <p:spPr bwMode="auto">
            <a:xfrm>
              <a:off x="3499944" y="2493573"/>
              <a:ext cx="3050628" cy="305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2"/>
            <p:cNvSpPr txBox="1">
              <a:spLocks noChangeArrowheads="1"/>
            </p:cNvSpPr>
            <p:nvPr/>
          </p:nvSpPr>
          <p:spPr bwMode="auto">
            <a:xfrm>
              <a:off x="4122683" y="2617067"/>
              <a:ext cx="1587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dirty="0" smtClean="0">
                  <a:solidFill>
                    <a:srgbClr val="FF0000"/>
                  </a:solidFill>
                  <a:sym typeface="Symbol"/>
                </a:rPr>
                <a:t>=898 nm</a:t>
              </a:r>
              <a:endParaRPr lang="en-US" dirty="0">
                <a:solidFill>
                  <a:srgbClr val="FF0000"/>
                </a:solidFill>
              </a:endParaRPr>
            </a:p>
          </p:txBody>
        </p:sp>
      </p:grpSp>
      <p:grpSp>
        <p:nvGrpSpPr>
          <p:cNvPr id="15" name="Group 14"/>
          <p:cNvGrpSpPr/>
          <p:nvPr/>
        </p:nvGrpSpPr>
        <p:grpSpPr>
          <a:xfrm>
            <a:off x="3098" y="1232998"/>
            <a:ext cx="3050628" cy="3050628"/>
            <a:chOff x="323192" y="2501456"/>
            <a:chExt cx="3050628" cy="3050628"/>
          </a:xfrm>
        </p:grpSpPr>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760" t="4005" r="30714" b="4005"/>
            <a:stretch/>
          </p:blipFill>
          <p:spPr bwMode="auto">
            <a:xfrm>
              <a:off x="323192" y="2501456"/>
              <a:ext cx="3050628" cy="305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p:cNvSpPr txBox="1">
              <a:spLocks noChangeArrowheads="1"/>
            </p:cNvSpPr>
            <p:nvPr/>
          </p:nvSpPr>
          <p:spPr bwMode="auto">
            <a:xfrm>
              <a:off x="872357" y="2617067"/>
              <a:ext cx="18629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dirty="0" smtClean="0">
                  <a:solidFill>
                    <a:srgbClr val="FF0000"/>
                  </a:solidFill>
                  <a:sym typeface="Symbol"/>
                </a:rPr>
                <a:t>=1230 nm</a:t>
              </a:r>
              <a:endParaRPr lang="en-US" dirty="0">
                <a:solidFill>
                  <a:srgbClr val="FF0000"/>
                </a:solidFill>
              </a:endParaRPr>
            </a:p>
          </p:txBody>
        </p:sp>
      </p:grpSp>
      <p:sp>
        <p:nvSpPr>
          <p:cNvPr id="19" name="Rectangle 18"/>
          <p:cNvSpPr/>
          <p:nvPr/>
        </p:nvSpPr>
        <p:spPr>
          <a:xfrm>
            <a:off x="6091939" y="4537526"/>
            <a:ext cx="3038213" cy="1015663"/>
          </a:xfrm>
          <a:prstGeom prst="rect">
            <a:avLst/>
          </a:prstGeom>
        </p:spPr>
        <p:txBody>
          <a:bodyPr wrap="square">
            <a:spAutoFit/>
          </a:bodyPr>
          <a:lstStyle/>
          <a:p>
            <a:pPr algn="just"/>
            <a:r>
              <a:rPr lang="en-US" dirty="0" smtClean="0"/>
              <a:t>Similar in:</a:t>
            </a:r>
          </a:p>
          <a:p>
            <a:pPr algn="just"/>
            <a:r>
              <a:rPr lang="en-US" sz="1200" dirty="0" smtClean="0"/>
              <a:t>Pan</a:t>
            </a:r>
            <a:r>
              <a:rPr lang="en-US" sz="1200" dirty="0"/>
              <a:t>, J.; Chen, Z.; Chen, J.; Zhan, P.; Tang, C. J.; Wang, Z. L., </a:t>
            </a:r>
            <a:r>
              <a:rPr lang="en-US" sz="1200" i="1" dirty="0"/>
              <a:t>Optics Letters </a:t>
            </a:r>
            <a:r>
              <a:rPr lang="en-US" sz="1200" dirty="0"/>
              <a:t>2012, </a:t>
            </a:r>
            <a:r>
              <a:rPr lang="en-US" sz="1200" i="1" dirty="0"/>
              <a:t>37</a:t>
            </a:r>
            <a:r>
              <a:rPr lang="en-US" sz="1200" dirty="0"/>
              <a:t>, 1181-1183</a:t>
            </a:r>
          </a:p>
        </p:txBody>
      </p:sp>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44" t="1426" r="49571" b="22531"/>
          <a:stretch/>
        </p:blipFill>
        <p:spPr bwMode="auto">
          <a:xfrm>
            <a:off x="6287383" y="1232998"/>
            <a:ext cx="2681216" cy="32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2"/>
          <p:cNvSpPr txBox="1">
            <a:spLocks noChangeArrowheads="1"/>
          </p:cNvSpPr>
          <p:nvPr/>
        </p:nvSpPr>
        <p:spPr bwMode="auto">
          <a:xfrm>
            <a:off x="1139252" y="4445192"/>
            <a:ext cx="41770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i="1" dirty="0" smtClean="0"/>
              <a:t>a</a:t>
            </a:r>
            <a:r>
              <a:rPr lang="en-US" dirty="0" smtClean="0"/>
              <a:t>=300 nm, </a:t>
            </a:r>
            <a:r>
              <a:rPr lang="en-US" i="1" dirty="0" smtClean="0"/>
              <a:t>h</a:t>
            </a:r>
            <a:r>
              <a:rPr lang="en-US" dirty="0" smtClean="0"/>
              <a:t>=30 nm</a:t>
            </a:r>
            <a:endParaRPr lang="en-US" dirty="0"/>
          </a:p>
          <a:p>
            <a:pPr algn="just" eaLnBrk="1" hangingPunct="1">
              <a:spcBef>
                <a:spcPts val="0"/>
              </a:spcBef>
            </a:pPr>
            <a:r>
              <a:rPr lang="en-US" i="1" dirty="0" smtClean="0">
                <a:sym typeface="Symbol"/>
              </a:rPr>
              <a:t>”</a:t>
            </a:r>
            <a:r>
              <a:rPr lang="en-US" baseline="-25000" dirty="0" smtClean="0">
                <a:sym typeface="Symbol"/>
              </a:rPr>
              <a:t>G</a:t>
            </a:r>
            <a:r>
              <a:rPr lang="en-US" dirty="0" smtClean="0">
                <a:sym typeface="Symbol"/>
              </a:rPr>
              <a:t>=0.06 (~ </a:t>
            </a:r>
            <a:r>
              <a:rPr lang="en-US" i="1" dirty="0" smtClean="0">
                <a:sym typeface="Symbol"/>
              </a:rPr>
              <a:t>l</a:t>
            </a:r>
            <a:r>
              <a:rPr lang="en-US" dirty="0" smtClean="0">
                <a:sym typeface="Symbol"/>
              </a:rPr>
              <a:t>=1,2 thresholds)</a:t>
            </a:r>
          </a:p>
          <a:p>
            <a:pPr algn="just" eaLnBrk="1" hangingPunct="1">
              <a:spcBef>
                <a:spcPts val="0"/>
              </a:spcBef>
            </a:pPr>
            <a:r>
              <a:rPr lang="en-US" b="1" u="sng" dirty="0" smtClean="0">
                <a:solidFill>
                  <a:srgbClr val="0000FF"/>
                </a:solidFill>
                <a:sym typeface="Symbol"/>
              </a:rPr>
              <a:t>It is not near field</a:t>
            </a:r>
            <a:endParaRPr lang="en-US" b="1" u="sng" dirty="0">
              <a:solidFill>
                <a:srgbClr val="0000FF"/>
              </a:solidFill>
            </a:endParaRPr>
          </a:p>
        </p:txBody>
      </p:sp>
    </p:spTree>
    <p:extLst>
      <p:ext uri="{BB962C8B-B14F-4D97-AF65-F5344CB8AC3E}">
        <p14:creationId xmlns:p14="http://schemas.microsoft.com/office/powerpoint/2010/main" val="160888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Date Placeholder 6"/>
          <p:cNvSpPr>
            <a:spLocks noGrp="1"/>
          </p:cNvSpPr>
          <p:nvPr>
            <p:ph type="dt" sz="half" idx="10"/>
          </p:nvPr>
        </p:nvSpPr>
        <p:spPr/>
        <p:txBody>
          <a:bodyPr/>
          <a:lstStyle/>
          <a:p>
            <a:pPr>
              <a:defRPr/>
            </a:pPr>
            <a:fld id="{AE32B9F5-7C60-439D-AA62-9E55D9FF73AC}"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dirty="0"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25</a:t>
            </a:fld>
            <a:endParaRPr lang="en-US" dirty="0"/>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6"/>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517052251"/>
              </p:ext>
            </p:extLst>
          </p:nvPr>
        </p:nvGraphicFramePr>
        <p:xfrm>
          <a:off x="-245318" y="445760"/>
          <a:ext cx="6415200" cy="4533300"/>
        </p:xfrm>
        <a:graphic>
          <a:graphicData uri="http://schemas.openxmlformats.org/presentationml/2006/ole">
            <mc:AlternateContent xmlns:mc="http://schemas.openxmlformats.org/markup-compatibility/2006">
              <mc:Choice xmlns:v="urn:schemas-microsoft-com:vml" Requires="v">
                <p:oleObj spid="_x0000_s230598" name="Graph" r:id="rId4" imgW="4276800" imgH="3022200" progId="Origin50.Graph">
                  <p:embed/>
                </p:oleObj>
              </mc:Choice>
              <mc:Fallback>
                <p:oleObj name="Graph" r:id="rId4" imgW="4276800" imgH="3022200" progId="Origin50.Graph">
                  <p:embed/>
                  <p:pic>
                    <p:nvPicPr>
                      <p:cNvPr id="0" name=""/>
                      <p:cNvPicPr/>
                      <p:nvPr/>
                    </p:nvPicPr>
                    <p:blipFill>
                      <a:blip r:embed="rId5"/>
                      <a:stretch>
                        <a:fillRect/>
                      </a:stretch>
                    </p:blipFill>
                    <p:spPr>
                      <a:xfrm>
                        <a:off x="-245318" y="445760"/>
                        <a:ext cx="6415200" cy="4533300"/>
                      </a:xfrm>
                      <a:prstGeom prst="rect">
                        <a:avLst/>
                      </a:prstGeom>
                    </p:spPr>
                  </p:pic>
                </p:oleObj>
              </mc:Fallback>
            </mc:AlternateContent>
          </a:graphicData>
        </a:graphic>
      </p:graphicFrame>
      <p:sp>
        <p:nvSpPr>
          <p:cNvPr id="19" name="Text Box 2"/>
          <p:cNvSpPr txBox="1">
            <a:spLocks noChangeArrowheads="1"/>
          </p:cNvSpPr>
          <p:nvPr/>
        </p:nvSpPr>
        <p:spPr bwMode="auto">
          <a:xfrm>
            <a:off x="0" y="0"/>
            <a:ext cx="9144000" cy="461665"/>
          </a:xfrm>
          <a:prstGeom prst="rect">
            <a:avLst/>
          </a:prstGeom>
          <a:solidFill>
            <a:srgbClr val="00CCFF"/>
          </a:solidFill>
          <a:ln>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b="1" dirty="0" smtClean="0"/>
              <a:t>Mie modes of </a:t>
            </a:r>
            <a:r>
              <a:rPr lang="en-US" b="1" dirty="0" smtClean="0">
                <a:solidFill>
                  <a:srgbClr val="FF0000"/>
                </a:solidFill>
              </a:rPr>
              <a:t>large</a:t>
            </a:r>
            <a:r>
              <a:rPr lang="en-US" b="1" dirty="0">
                <a:solidFill>
                  <a:srgbClr val="FF0000"/>
                </a:solidFill>
              </a:rPr>
              <a:t> void </a:t>
            </a:r>
            <a:r>
              <a:rPr lang="en-US" b="1" dirty="0" smtClean="0">
                <a:solidFill>
                  <a:srgbClr val="FF0000"/>
                </a:solidFill>
              </a:rPr>
              <a:t>with gain </a:t>
            </a:r>
            <a:r>
              <a:rPr lang="en-US" b="1" dirty="0"/>
              <a:t>in </a:t>
            </a:r>
            <a:r>
              <a:rPr lang="en-US" b="1" dirty="0" smtClean="0"/>
              <a:t>metal have low thresholds</a:t>
            </a:r>
            <a:endParaRPr lang="en-US" b="1" dirty="0">
              <a:sym typeface="Symbol"/>
            </a:endParaRPr>
          </a:p>
        </p:txBody>
      </p:sp>
      <p:sp>
        <p:nvSpPr>
          <p:cNvPr id="20" name="Text Box 2"/>
          <p:cNvSpPr txBox="1">
            <a:spLocks noChangeArrowheads="1"/>
          </p:cNvSpPr>
          <p:nvPr/>
        </p:nvSpPr>
        <p:spPr bwMode="auto">
          <a:xfrm>
            <a:off x="0" y="4912593"/>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342900" indent="-342900" algn="just" eaLnBrk="1" hangingPunct="1">
              <a:spcBef>
                <a:spcPts val="0"/>
              </a:spcBef>
              <a:buFont typeface="Arial" panose="020B0604020202020204" pitchFamily="34" charset="0"/>
              <a:buChar char="•"/>
            </a:pPr>
            <a:r>
              <a:rPr lang="en-US" dirty="0" smtClean="0">
                <a:solidFill>
                  <a:srgbClr val="0000FF"/>
                </a:solidFill>
              </a:rPr>
              <a:t>Metal background </a:t>
            </a:r>
            <a:r>
              <a:rPr lang="en-US" dirty="0" smtClean="0"/>
              <a:t>replaces scattering by absorption</a:t>
            </a:r>
          </a:p>
          <a:p>
            <a:pPr algn="just" eaLnBrk="1" hangingPunct="1">
              <a:spcBef>
                <a:spcPts val="0"/>
              </a:spcBef>
            </a:pPr>
            <a:r>
              <a:rPr lang="en-US" b="1" dirty="0">
                <a:solidFill>
                  <a:srgbClr val="FF0000"/>
                </a:solidFill>
              </a:rPr>
              <a:t> </a:t>
            </a:r>
            <a:r>
              <a:rPr lang="en-US" b="1" dirty="0" smtClean="0">
                <a:solidFill>
                  <a:srgbClr val="FF0000"/>
                </a:solidFill>
              </a:rPr>
              <a:t>    -</a:t>
            </a:r>
            <a:r>
              <a:rPr lang="en-US" b="1" i="1" dirty="0" smtClean="0">
                <a:solidFill>
                  <a:srgbClr val="FF0000"/>
                </a:solidFill>
                <a:sym typeface="Symbol"/>
              </a:rPr>
              <a:t></a:t>
            </a:r>
            <a:r>
              <a:rPr lang="en-US" b="1" baseline="-25000" dirty="0" smtClean="0">
                <a:solidFill>
                  <a:srgbClr val="FF0000"/>
                </a:solidFill>
                <a:sym typeface="Symbol"/>
              </a:rPr>
              <a:t>G</a:t>
            </a:r>
            <a:r>
              <a:rPr lang="en-US" b="1" dirty="0" smtClean="0">
                <a:solidFill>
                  <a:srgbClr val="FF0000"/>
                </a:solidFill>
                <a:sym typeface="Symbol"/>
              </a:rPr>
              <a:t>”~</a:t>
            </a:r>
            <a:r>
              <a:rPr lang="en-US" b="1" i="1" dirty="0" smtClean="0">
                <a:solidFill>
                  <a:srgbClr val="FF0000"/>
                </a:solidFill>
              </a:rPr>
              <a:t>n</a:t>
            </a:r>
            <a:r>
              <a:rPr lang="en-US" b="1" baseline="-25000" dirty="0">
                <a:solidFill>
                  <a:srgbClr val="FF0000"/>
                </a:solidFill>
              </a:rPr>
              <a:t>G</a:t>
            </a:r>
            <a:r>
              <a:rPr lang="en-US" b="1" i="1" baseline="30000" dirty="0" smtClean="0">
                <a:solidFill>
                  <a:srgbClr val="FF0000"/>
                </a:solidFill>
              </a:rPr>
              <a:t>’</a:t>
            </a:r>
            <a:r>
              <a:rPr lang="en-US" b="1" baseline="30000" dirty="0" smtClean="0">
                <a:solidFill>
                  <a:srgbClr val="FF0000"/>
                </a:solidFill>
              </a:rPr>
              <a:t>-1</a:t>
            </a:r>
            <a:r>
              <a:rPr lang="en-US" b="1" dirty="0" smtClean="0">
                <a:solidFill>
                  <a:srgbClr val="FF0000"/>
                </a:solidFill>
              </a:rPr>
              <a:t>(vacuum)</a:t>
            </a:r>
            <a:r>
              <a:rPr lang="en-US" b="1" dirty="0" smtClean="0">
                <a:solidFill>
                  <a:srgbClr val="FF0000"/>
                </a:solidFill>
                <a:sym typeface="Symbol" panose="05050102010706020507" pitchFamily="18" charset="2"/>
              </a:rPr>
              <a:t></a:t>
            </a:r>
            <a:r>
              <a:rPr lang="en-US" b="1" dirty="0" smtClean="0">
                <a:solidFill>
                  <a:srgbClr val="FF0000"/>
                </a:solidFill>
              </a:rPr>
              <a:t>10</a:t>
            </a:r>
            <a:r>
              <a:rPr lang="en-US" b="1" baseline="30000" dirty="0" smtClean="0">
                <a:solidFill>
                  <a:srgbClr val="FF0000"/>
                </a:solidFill>
              </a:rPr>
              <a:t>-3</a:t>
            </a:r>
            <a:r>
              <a:rPr lang="en-US" b="1" dirty="0" smtClean="0">
                <a:solidFill>
                  <a:srgbClr val="FF0000"/>
                </a:solidFill>
              </a:rPr>
              <a:t>(metal)</a:t>
            </a:r>
            <a:r>
              <a:rPr lang="en-US" dirty="0" smtClean="0"/>
              <a:t>,</a:t>
            </a:r>
            <a:r>
              <a:rPr lang="en-US" b="1" dirty="0" smtClean="0">
                <a:solidFill>
                  <a:srgbClr val="FF0000"/>
                </a:solidFill>
              </a:rPr>
              <a:t> </a:t>
            </a:r>
            <a:r>
              <a:rPr lang="en-US" i="1" dirty="0" smtClean="0"/>
              <a:t>a</a:t>
            </a:r>
            <a:r>
              <a:rPr lang="en-US" dirty="0" smtClean="0"/>
              <a:t>~0.3-0.5 </a:t>
            </a:r>
            <a:r>
              <a:rPr lang="en-US" dirty="0">
                <a:sym typeface="Symbol"/>
              </a:rPr>
              <a:t></a:t>
            </a:r>
            <a:r>
              <a:rPr lang="en-US" dirty="0" smtClean="0">
                <a:sym typeface="Symbol"/>
              </a:rPr>
              <a:t>m (but not smaller!)</a:t>
            </a:r>
          </a:p>
          <a:p>
            <a:pPr marL="342900" indent="-342900" algn="just" eaLnBrk="1" hangingPunct="1">
              <a:spcBef>
                <a:spcPts val="0"/>
              </a:spcBef>
              <a:buFont typeface="Arial" panose="020B0604020202020204" pitchFamily="34" charset="0"/>
              <a:buChar char="•"/>
            </a:pPr>
            <a:r>
              <a:rPr lang="en-US" dirty="0"/>
              <a:t>-</a:t>
            </a:r>
            <a:r>
              <a:rPr lang="en-US" i="1" dirty="0">
                <a:sym typeface="Symbol"/>
              </a:rPr>
              <a:t></a:t>
            </a:r>
            <a:r>
              <a:rPr lang="en-US" baseline="-25000" dirty="0">
                <a:sym typeface="Symbol"/>
              </a:rPr>
              <a:t>G</a:t>
            </a:r>
            <a:r>
              <a:rPr lang="en-US" dirty="0" smtClean="0">
                <a:sym typeface="Symbol"/>
              </a:rPr>
              <a:t>”</a:t>
            </a:r>
            <a:r>
              <a:rPr lang="en-US" dirty="0" smtClean="0"/>
              <a:t>~(</a:t>
            </a:r>
            <a:r>
              <a:rPr lang="en-US" i="1" dirty="0" err="1" smtClean="0"/>
              <a:t>ka</a:t>
            </a:r>
            <a:r>
              <a:rPr lang="en-US" dirty="0" smtClean="0"/>
              <a:t>)</a:t>
            </a:r>
            <a:r>
              <a:rPr lang="en-US" baseline="30000" dirty="0" smtClean="0"/>
              <a:t>-1</a:t>
            </a:r>
            <a:r>
              <a:rPr lang="en-US" dirty="0" smtClean="0"/>
              <a:t> </a:t>
            </a:r>
            <a:r>
              <a:rPr lang="en-US" dirty="0"/>
              <a:t>(loss/gain ~ </a:t>
            </a:r>
            <a:r>
              <a:rPr lang="en-US" dirty="0" smtClean="0"/>
              <a:t>area/volume). It is </a:t>
            </a:r>
            <a:r>
              <a:rPr lang="en-US" dirty="0" smtClean="0">
                <a:solidFill>
                  <a:srgbClr val="FF0000"/>
                </a:solidFill>
              </a:rPr>
              <a:t>arbitrarily low</a:t>
            </a:r>
            <a:r>
              <a:rPr lang="en-US" dirty="0" smtClean="0"/>
              <a:t> for </a:t>
            </a:r>
            <a:r>
              <a:rPr lang="en-US" dirty="0" smtClean="0">
                <a:solidFill>
                  <a:srgbClr val="FF0000"/>
                </a:solidFill>
              </a:rPr>
              <a:t>higher </a:t>
            </a:r>
            <a:r>
              <a:rPr lang="en-US" i="1" dirty="0" smtClean="0">
                <a:solidFill>
                  <a:srgbClr val="FF0000"/>
                </a:solidFill>
              </a:rPr>
              <a:t>radial</a:t>
            </a:r>
            <a:r>
              <a:rPr lang="en-US" dirty="0" smtClean="0">
                <a:solidFill>
                  <a:srgbClr val="FF0000"/>
                </a:solidFill>
              </a:rPr>
              <a:t> modes </a:t>
            </a:r>
            <a:r>
              <a:rPr lang="en-US" dirty="0" smtClean="0"/>
              <a:t>near “good” </a:t>
            </a:r>
            <a:r>
              <a:rPr lang="en-US" i="1" dirty="0" smtClean="0">
                <a:sym typeface="Symbol" panose="05050102010706020507" pitchFamily="18" charset="2"/>
              </a:rPr>
              <a:t></a:t>
            </a:r>
            <a:r>
              <a:rPr lang="en-US" dirty="0" smtClean="0">
                <a:sym typeface="Symbol" panose="05050102010706020507" pitchFamily="18" charset="2"/>
              </a:rPr>
              <a:t>.</a:t>
            </a:r>
            <a:endParaRPr lang="en-US" dirty="0"/>
          </a:p>
        </p:txBody>
      </p:sp>
      <p:sp>
        <p:nvSpPr>
          <p:cNvPr id="21" name="Text Box 2"/>
          <p:cNvSpPr txBox="1">
            <a:spLocks noChangeArrowheads="1"/>
          </p:cNvSpPr>
          <p:nvPr/>
        </p:nvSpPr>
        <p:spPr bwMode="auto">
          <a:xfrm>
            <a:off x="6077527" y="957943"/>
            <a:ext cx="30664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ts val="0"/>
              </a:spcBef>
            </a:pPr>
            <a:r>
              <a:rPr lang="en-US" b="1" u="sng" dirty="0" smtClean="0">
                <a:solidFill>
                  <a:srgbClr val="0000FF"/>
                </a:solidFill>
                <a:sym typeface="Symbol"/>
              </a:rPr>
              <a:t>It </a:t>
            </a:r>
            <a:r>
              <a:rPr lang="en-US" b="1" u="sng" dirty="0">
                <a:solidFill>
                  <a:srgbClr val="0000FF"/>
                </a:solidFill>
                <a:sym typeface="Symbol"/>
              </a:rPr>
              <a:t>is </a:t>
            </a:r>
            <a:r>
              <a:rPr lang="en-US" b="1" u="sng" dirty="0" smtClean="0">
                <a:solidFill>
                  <a:srgbClr val="0000FF"/>
                </a:solidFill>
                <a:sym typeface="Symbol"/>
              </a:rPr>
              <a:t>metal + gain,</a:t>
            </a:r>
          </a:p>
          <a:p>
            <a:pPr algn="just" eaLnBrk="1" hangingPunct="1">
              <a:spcBef>
                <a:spcPts val="0"/>
              </a:spcBef>
            </a:pPr>
            <a:r>
              <a:rPr lang="en-US" b="1" u="sng" dirty="0" smtClean="0">
                <a:solidFill>
                  <a:srgbClr val="0000FF"/>
                </a:solidFill>
                <a:sym typeface="Symbol"/>
              </a:rPr>
              <a:t>It has very low</a:t>
            </a:r>
            <a:r>
              <a:rPr lang="en-US" b="1" dirty="0" smtClean="0">
                <a:solidFill>
                  <a:srgbClr val="0000FF"/>
                </a:solidFill>
                <a:sym typeface="Symbol"/>
              </a:rPr>
              <a:t> </a:t>
            </a:r>
            <a:r>
              <a:rPr lang="en-US" b="1" dirty="0" smtClean="0">
                <a:solidFill>
                  <a:srgbClr val="FF0000"/>
                </a:solidFill>
                <a:sym typeface="Symbol"/>
              </a:rPr>
              <a:t>-</a:t>
            </a:r>
            <a:r>
              <a:rPr lang="en-US" b="1" i="1" dirty="0" smtClean="0">
                <a:solidFill>
                  <a:srgbClr val="FF0000"/>
                </a:solidFill>
                <a:sym typeface="Symbol"/>
              </a:rPr>
              <a:t></a:t>
            </a:r>
            <a:r>
              <a:rPr lang="en-US" b="1" baseline="-25000" dirty="0">
                <a:solidFill>
                  <a:srgbClr val="FF0000"/>
                </a:solidFill>
                <a:sym typeface="Symbol"/>
              </a:rPr>
              <a:t>G</a:t>
            </a:r>
            <a:r>
              <a:rPr lang="en-US" b="1" dirty="0">
                <a:solidFill>
                  <a:srgbClr val="FF0000"/>
                </a:solidFill>
                <a:sym typeface="Symbol"/>
              </a:rPr>
              <a:t>”</a:t>
            </a:r>
            <a:endParaRPr lang="en-US" b="1" u="sng" dirty="0" smtClean="0">
              <a:solidFill>
                <a:srgbClr val="0000FF"/>
              </a:solidFill>
              <a:sym typeface="Symbol"/>
            </a:endParaRPr>
          </a:p>
          <a:p>
            <a:pPr algn="just" eaLnBrk="1" hangingPunct="1">
              <a:spcBef>
                <a:spcPts val="0"/>
              </a:spcBef>
            </a:pPr>
            <a:r>
              <a:rPr lang="en-US" b="1" u="sng" dirty="0" smtClean="0">
                <a:solidFill>
                  <a:srgbClr val="0000FF"/>
                </a:solidFill>
                <a:sym typeface="Symbol"/>
              </a:rPr>
              <a:t>but it is NOT a spaser</a:t>
            </a:r>
            <a:endParaRPr lang="en-US" b="1" dirty="0" smtClean="0">
              <a:sym typeface="Symbol"/>
            </a:endParaRPr>
          </a:p>
          <a:p>
            <a:pPr algn="just" eaLnBrk="1" hangingPunct="1">
              <a:spcBef>
                <a:spcPts val="0"/>
              </a:spcBef>
            </a:pPr>
            <a:r>
              <a:rPr lang="en-US" dirty="0" smtClean="0">
                <a:sym typeface="Symbol"/>
              </a:rPr>
              <a:t>It is small</a:t>
            </a:r>
            <a:r>
              <a:rPr lang="en-US" dirty="0">
                <a:sym typeface="Symbol"/>
              </a:rPr>
              <a:t>, </a:t>
            </a:r>
            <a:r>
              <a:rPr lang="en-US" dirty="0" smtClean="0">
                <a:sym typeface="Symbol"/>
              </a:rPr>
              <a:t>spherical, </a:t>
            </a:r>
          </a:p>
          <a:p>
            <a:pPr algn="just" eaLnBrk="1" hangingPunct="1">
              <a:spcBef>
                <a:spcPts val="0"/>
              </a:spcBef>
            </a:pPr>
            <a:r>
              <a:rPr lang="en-US" dirty="0" smtClean="0">
                <a:sym typeface="Symbol"/>
              </a:rPr>
              <a:t>“far-field</a:t>
            </a:r>
            <a:r>
              <a:rPr lang="en-US" dirty="0">
                <a:sym typeface="Symbol"/>
              </a:rPr>
              <a:t>” laser</a:t>
            </a:r>
          </a:p>
        </p:txBody>
      </p:sp>
    </p:spTree>
    <p:extLst>
      <p:ext uri="{BB962C8B-B14F-4D97-AF65-F5344CB8AC3E}">
        <p14:creationId xmlns:p14="http://schemas.microsoft.com/office/powerpoint/2010/main" val="1381496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rgbClr val="00CCFF"/>
          </a:solidFill>
        </p:spPr>
        <p:txBody>
          <a:bodyPr wrap="square" rtlCol="0">
            <a:spAutoFit/>
          </a:bodyPr>
          <a:lstStyle/>
          <a:p>
            <a:pPr algn="just"/>
            <a:r>
              <a:rPr lang="en-US" b="1" dirty="0">
                <a:solidFill>
                  <a:srgbClr val="FF0000"/>
                </a:solidFill>
              </a:rPr>
              <a:t>S</a:t>
            </a:r>
            <a:r>
              <a:rPr lang="en-US" b="1" dirty="0" smtClean="0">
                <a:solidFill>
                  <a:srgbClr val="FF0000"/>
                </a:solidFill>
              </a:rPr>
              <a:t>aturation broadening</a:t>
            </a:r>
            <a:r>
              <a:rPr lang="en-US" b="1" dirty="0" smtClean="0"/>
              <a:t> in gain medium</a:t>
            </a:r>
            <a:endParaRPr lang="en-US" b="1" dirty="0"/>
          </a:p>
        </p:txBody>
      </p:sp>
      <p:sp>
        <p:nvSpPr>
          <p:cNvPr id="4"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0" y="463045"/>
            <a:ext cx="9144000" cy="830997"/>
          </a:xfrm>
          <a:prstGeom prst="rect">
            <a:avLst/>
          </a:prstGeom>
          <a:noFill/>
        </p:spPr>
        <p:txBody>
          <a:bodyPr wrap="square" rtlCol="0">
            <a:spAutoFit/>
          </a:bodyPr>
          <a:lstStyle/>
          <a:p>
            <a:pPr algn="just"/>
            <a:r>
              <a:rPr lang="en-US" dirty="0" smtClean="0">
                <a:solidFill>
                  <a:srgbClr val="0000FF"/>
                </a:solidFill>
              </a:rPr>
              <a:t>Metal</a:t>
            </a:r>
            <a:r>
              <a:rPr lang="en-US" dirty="0" smtClean="0"/>
              <a:t>-</a:t>
            </a:r>
            <a:r>
              <a:rPr lang="en-US" dirty="0" smtClean="0">
                <a:solidFill>
                  <a:srgbClr val="FF0000"/>
                </a:solidFill>
              </a:rPr>
              <a:t>gain</a:t>
            </a:r>
            <a:r>
              <a:rPr lang="en-US" dirty="0" smtClean="0"/>
              <a:t> coupled dipoles. </a:t>
            </a:r>
          </a:p>
          <a:p>
            <a:pPr algn="just"/>
            <a:r>
              <a:rPr lang="en-US" dirty="0" smtClean="0"/>
              <a:t>Nonlinear equation </a:t>
            </a:r>
            <a:r>
              <a:rPr lang="en-US" dirty="0"/>
              <a:t>have </a:t>
            </a:r>
            <a:r>
              <a:rPr lang="en-US" dirty="0" smtClean="0"/>
              <a:t>solutions for </a:t>
            </a:r>
            <a:r>
              <a:rPr lang="en-US" b="1" dirty="0" smtClean="0">
                <a:solidFill>
                  <a:srgbClr val="FF0000"/>
                </a:solidFill>
              </a:rPr>
              <a:t>E</a:t>
            </a:r>
            <a:r>
              <a:rPr lang="en-US" i="1" baseline="-25000" dirty="0" smtClean="0">
                <a:solidFill>
                  <a:srgbClr val="FF0000"/>
                </a:solidFill>
              </a:rPr>
              <a:t>G</a:t>
            </a:r>
            <a:r>
              <a:rPr lang="en-US" dirty="0" smtClean="0">
                <a:solidFill>
                  <a:srgbClr val="0000FF"/>
                </a:solidFill>
              </a:rPr>
              <a:t> </a:t>
            </a:r>
            <a:r>
              <a:rPr lang="en-US" dirty="0" smtClean="0"/>
              <a:t>without external field, </a:t>
            </a:r>
            <a:r>
              <a:rPr lang="en-US" b="1" dirty="0" err="1" smtClean="0"/>
              <a:t>E</a:t>
            </a:r>
            <a:r>
              <a:rPr lang="en-US" baseline="30000" dirty="0" err="1" smtClean="0"/>
              <a:t>i</a:t>
            </a:r>
            <a:r>
              <a:rPr lang="en-US" dirty="0" smtClean="0"/>
              <a:t>=0</a:t>
            </a:r>
            <a:endParaRPr lang="en-US" dirty="0">
              <a:solidFill>
                <a:srgbClr val="0000F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86915929"/>
              </p:ext>
            </p:extLst>
          </p:nvPr>
        </p:nvGraphicFramePr>
        <p:xfrm>
          <a:off x="86421" y="1247869"/>
          <a:ext cx="5864225" cy="708025"/>
        </p:xfrm>
        <a:graphic>
          <a:graphicData uri="http://schemas.openxmlformats.org/presentationml/2006/ole">
            <mc:AlternateContent xmlns:mc="http://schemas.openxmlformats.org/markup-compatibility/2006">
              <mc:Choice xmlns:v="urn:schemas-microsoft-com:vml" Requires="v">
                <p:oleObj spid="_x0000_s256031" name="Equation" r:id="rId4" imgW="2933640" imgH="355320" progId="Equation.DSMT4">
                  <p:embed/>
                </p:oleObj>
              </mc:Choice>
              <mc:Fallback>
                <p:oleObj name="Equation" r:id="rId4" imgW="2933640" imgH="355320" progId="Equation.DSMT4">
                  <p:embed/>
                  <p:pic>
                    <p:nvPicPr>
                      <p:cNvPr id="0" name=""/>
                      <p:cNvPicPr>
                        <a:picLocks noChangeAspect="1" noChangeArrowheads="1"/>
                      </p:cNvPicPr>
                      <p:nvPr/>
                    </p:nvPicPr>
                    <p:blipFill>
                      <a:blip r:embed="rId5"/>
                      <a:srcRect/>
                      <a:stretch>
                        <a:fillRect/>
                      </a:stretch>
                    </p:blipFill>
                    <p:spPr bwMode="auto">
                      <a:xfrm>
                        <a:off x="86421" y="1247869"/>
                        <a:ext cx="5864225" cy="708025"/>
                      </a:xfrm>
                      <a:prstGeom prst="rect">
                        <a:avLst/>
                      </a:prstGeom>
                      <a:noFill/>
                    </p:spPr>
                  </p:pic>
                </p:oleObj>
              </mc:Fallback>
            </mc:AlternateContent>
          </a:graphicData>
        </a:graphic>
      </p:graphicFrame>
      <p:sp>
        <p:nvSpPr>
          <p:cNvPr id="2" name="Rectangle 28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Date Placeholder 11"/>
          <p:cNvSpPr>
            <a:spLocks noGrp="1"/>
          </p:cNvSpPr>
          <p:nvPr>
            <p:ph type="dt" sz="half" idx="10"/>
          </p:nvPr>
        </p:nvSpPr>
        <p:spPr/>
        <p:txBody>
          <a:bodyPr/>
          <a:lstStyle/>
          <a:p>
            <a:pPr>
              <a:defRPr/>
            </a:pPr>
            <a:fld id="{478DA047-43F5-433E-99BE-9A7C3C27C812}" type="datetime1">
              <a:rPr lang="en-US" smtClean="0"/>
              <a:t>07/07/16</a:t>
            </a:fld>
            <a:endParaRPr lang="en-US" dirty="0"/>
          </a:p>
        </p:txBody>
      </p:sp>
      <p:sp>
        <p:nvSpPr>
          <p:cNvPr id="13" name="Footer Placeholder 12"/>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4" name="Slide Number Placeholder 13"/>
          <p:cNvSpPr>
            <a:spLocks noGrp="1"/>
          </p:cNvSpPr>
          <p:nvPr>
            <p:ph type="sldNum" sz="quarter" idx="12"/>
          </p:nvPr>
        </p:nvSpPr>
        <p:spPr/>
        <p:txBody>
          <a:bodyPr/>
          <a:lstStyle/>
          <a:p>
            <a:pPr>
              <a:defRPr/>
            </a:pPr>
            <a:fld id="{80C0329C-B544-45E3-BD2B-B3129D41D0FD}" type="slidenum">
              <a:rPr lang="en-US" smtClean="0"/>
              <a:pPr>
                <a:defRPr/>
              </a:pPr>
              <a:t>26</a:t>
            </a:fld>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1408390772"/>
              </p:ext>
            </p:extLst>
          </p:nvPr>
        </p:nvGraphicFramePr>
        <p:xfrm>
          <a:off x="1593421" y="2268078"/>
          <a:ext cx="6200776" cy="1016000"/>
        </p:xfrm>
        <a:graphic>
          <a:graphicData uri="http://schemas.openxmlformats.org/presentationml/2006/ole">
            <mc:AlternateContent xmlns:mc="http://schemas.openxmlformats.org/markup-compatibility/2006">
              <mc:Choice xmlns:v="urn:schemas-microsoft-com:vml" Requires="v">
                <p:oleObj spid="_x0000_s256032" name="Equation" r:id="rId6" imgW="3263760" imgH="533160" progId="Equation.DSMT4">
                  <p:embed/>
                </p:oleObj>
              </mc:Choice>
              <mc:Fallback>
                <p:oleObj name="Equation" r:id="rId6" imgW="3263760" imgH="533160" progId="Equation.DSMT4">
                  <p:embed/>
                  <p:pic>
                    <p:nvPicPr>
                      <p:cNvPr id="0" name=""/>
                      <p:cNvPicPr>
                        <a:picLocks noChangeAspect="1" noChangeArrowheads="1"/>
                      </p:cNvPicPr>
                      <p:nvPr/>
                    </p:nvPicPr>
                    <p:blipFill>
                      <a:blip r:embed="rId7"/>
                      <a:srcRect/>
                      <a:stretch>
                        <a:fillRect/>
                      </a:stretch>
                    </p:blipFill>
                    <p:spPr bwMode="auto">
                      <a:xfrm>
                        <a:off x="1593421" y="2268078"/>
                        <a:ext cx="6200776"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26597" y="1873960"/>
            <a:ext cx="9144000" cy="461665"/>
          </a:xfrm>
          <a:prstGeom prst="rect">
            <a:avLst/>
          </a:prstGeom>
          <a:noFill/>
        </p:spPr>
        <p:txBody>
          <a:bodyPr wrap="square" rtlCol="0">
            <a:spAutoFit/>
          </a:bodyPr>
          <a:lstStyle/>
          <a:p>
            <a:pPr algn="just"/>
            <a:r>
              <a:rPr lang="en-US" dirty="0" smtClean="0"/>
              <a:t>Near-field spheres</a:t>
            </a:r>
            <a:endParaRPr lang="en-US" dirty="0"/>
          </a:p>
        </p:txBody>
      </p:sp>
      <p:grpSp>
        <p:nvGrpSpPr>
          <p:cNvPr id="18" name="Group 17"/>
          <p:cNvGrpSpPr/>
          <p:nvPr/>
        </p:nvGrpSpPr>
        <p:grpSpPr>
          <a:xfrm>
            <a:off x="6146664" y="1293968"/>
            <a:ext cx="2913290" cy="1209479"/>
            <a:chOff x="6183598" y="-15763"/>
            <a:chExt cx="2913290" cy="1209479"/>
          </a:xfrm>
        </p:grpSpPr>
        <p:grpSp>
          <p:nvGrpSpPr>
            <p:cNvPr id="20" name="Group 19"/>
            <p:cNvGrpSpPr/>
            <p:nvPr/>
          </p:nvGrpSpPr>
          <p:grpSpPr>
            <a:xfrm>
              <a:off x="6322005" y="-15763"/>
              <a:ext cx="2765013" cy="1209479"/>
              <a:chOff x="1505633" y="3340833"/>
              <a:chExt cx="2765013" cy="1209479"/>
            </a:xfrm>
          </p:grpSpPr>
          <p:cxnSp>
            <p:nvCxnSpPr>
              <p:cNvPr id="24" name="Straight Arrow Connector 23"/>
              <p:cNvCxnSpPr/>
              <p:nvPr/>
            </p:nvCxnSpPr>
            <p:spPr>
              <a:xfrm flipV="1">
                <a:off x="1767750" y="3802498"/>
                <a:ext cx="2160000" cy="0"/>
              </a:xfrm>
              <a:prstGeom prst="straightConnector1">
                <a:avLst/>
              </a:prstGeom>
              <a:ln w="38100">
                <a:solidFill>
                  <a:schemeClr val="tx1"/>
                </a:solidFill>
                <a:headEnd type="stealth" w="lg" len="lg"/>
                <a:tailEnd type="stealth" w="lg" len="lg"/>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sp>
            <p:nvSpPr>
              <p:cNvPr id="25" name="Oval 24"/>
              <p:cNvSpPr>
                <a:spLocks noChangeAspect="1"/>
              </p:cNvSpPr>
              <p:nvPr/>
            </p:nvSpPr>
            <p:spPr>
              <a:xfrm>
                <a:off x="1505633" y="3531954"/>
                <a:ext cx="540000" cy="540000"/>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3601746" y="3519676"/>
                <a:ext cx="540000" cy="54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4111" y="3340833"/>
                <a:ext cx="407277" cy="461665"/>
              </a:xfrm>
              <a:prstGeom prst="rect">
                <a:avLst/>
              </a:prstGeom>
              <a:noFill/>
            </p:spPr>
            <p:txBody>
              <a:bodyPr wrap="square" rtlCol="0">
                <a:spAutoFit/>
              </a:bodyPr>
              <a:lstStyle/>
              <a:p>
                <a:pPr algn="just"/>
                <a:r>
                  <a:rPr lang="en-US" i="1" dirty="0" smtClean="0"/>
                  <a:t>R</a:t>
                </a:r>
                <a:endParaRPr lang="en-US" i="1" dirty="0"/>
              </a:p>
            </p:txBody>
          </p:sp>
          <p:cxnSp>
            <p:nvCxnSpPr>
              <p:cNvPr id="28" name="Straight Arrow Connector 27"/>
              <p:cNvCxnSpPr/>
              <p:nvPr/>
            </p:nvCxnSpPr>
            <p:spPr>
              <a:xfrm>
                <a:off x="2610202" y="4532909"/>
                <a:ext cx="845328" cy="0"/>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V="1">
                <a:off x="2610202" y="3936309"/>
                <a:ext cx="0" cy="596600"/>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V="1">
                <a:off x="2637233" y="4069267"/>
                <a:ext cx="383626" cy="463642"/>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2245722" y="3800008"/>
                <a:ext cx="407277" cy="461665"/>
              </a:xfrm>
              <a:prstGeom prst="rect">
                <a:avLst/>
              </a:prstGeom>
              <a:noFill/>
            </p:spPr>
            <p:txBody>
              <a:bodyPr wrap="square" rtlCol="0">
                <a:spAutoFit/>
              </a:bodyPr>
              <a:lstStyle/>
              <a:p>
                <a:pPr algn="just"/>
                <a:r>
                  <a:rPr lang="en-US" i="1" dirty="0" smtClean="0"/>
                  <a:t>y</a:t>
                </a:r>
                <a:endParaRPr lang="en-US" i="1" dirty="0"/>
              </a:p>
            </p:txBody>
          </p:sp>
          <p:sp>
            <p:nvSpPr>
              <p:cNvPr id="32" name="TextBox 31"/>
              <p:cNvSpPr txBox="1"/>
              <p:nvPr/>
            </p:nvSpPr>
            <p:spPr>
              <a:xfrm>
                <a:off x="2969621" y="3836340"/>
                <a:ext cx="407277" cy="461665"/>
              </a:xfrm>
              <a:prstGeom prst="rect">
                <a:avLst/>
              </a:prstGeom>
              <a:noFill/>
            </p:spPr>
            <p:txBody>
              <a:bodyPr wrap="square" rtlCol="0">
                <a:spAutoFit/>
              </a:bodyPr>
              <a:lstStyle/>
              <a:p>
                <a:pPr algn="just"/>
                <a:r>
                  <a:rPr lang="en-US" i="1" dirty="0" smtClean="0"/>
                  <a:t>x</a:t>
                </a:r>
                <a:endParaRPr lang="en-US" i="1" dirty="0"/>
              </a:p>
            </p:txBody>
          </p:sp>
          <p:sp>
            <p:nvSpPr>
              <p:cNvPr id="33" name="TextBox 32"/>
              <p:cNvSpPr txBox="1"/>
              <p:nvPr/>
            </p:nvSpPr>
            <p:spPr>
              <a:xfrm>
                <a:off x="3283622" y="4088647"/>
                <a:ext cx="407277" cy="461665"/>
              </a:xfrm>
              <a:prstGeom prst="rect">
                <a:avLst/>
              </a:prstGeom>
              <a:noFill/>
            </p:spPr>
            <p:txBody>
              <a:bodyPr wrap="square" rtlCol="0">
                <a:spAutoFit/>
              </a:bodyPr>
              <a:lstStyle/>
              <a:p>
                <a:pPr algn="just"/>
                <a:r>
                  <a:rPr lang="en-US" i="1" dirty="0" smtClean="0"/>
                  <a:t>z</a:t>
                </a:r>
                <a:endParaRPr lang="en-US" i="1" dirty="0"/>
              </a:p>
            </p:txBody>
          </p:sp>
          <p:sp>
            <p:nvSpPr>
              <p:cNvPr id="34" name="TextBox 33"/>
              <p:cNvSpPr txBox="1"/>
              <p:nvPr/>
            </p:nvSpPr>
            <p:spPr>
              <a:xfrm>
                <a:off x="1534138" y="3635607"/>
                <a:ext cx="537285" cy="461665"/>
              </a:xfrm>
              <a:prstGeom prst="rect">
                <a:avLst/>
              </a:prstGeom>
              <a:noFill/>
            </p:spPr>
            <p:txBody>
              <a:bodyPr wrap="square" rtlCol="0">
                <a:spAutoFit/>
              </a:bodyPr>
              <a:lstStyle/>
              <a:p>
                <a:pPr algn="just"/>
                <a:r>
                  <a:rPr lang="en-US" i="1" dirty="0" err="1" smtClean="0"/>
                  <a:t>a</a:t>
                </a:r>
                <a:r>
                  <a:rPr lang="en-US" i="1" baseline="-25000" dirty="0" err="1" smtClean="0"/>
                  <a:t>M</a:t>
                </a:r>
                <a:endParaRPr lang="en-US" i="1" baseline="-25000" dirty="0"/>
              </a:p>
            </p:txBody>
          </p:sp>
          <p:sp>
            <p:nvSpPr>
              <p:cNvPr id="35" name="TextBox 34"/>
              <p:cNvSpPr txBox="1"/>
              <p:nvPr/>
            </p:nvSpPr>
            <p:spPr>
              <a:xfrm>
                <a:off x="3733361" y="3374674"/>
                <a:ext cx="537285" cy="461665"/>
              </a:xfrm>
              <a:prstGeom prst="rect">
                <a:avLst/>
              </a:prstGeom>
              <a:noFill/>
            </p:spPr>
            <p:txBody>
              <a:bodyPr wrap="square" rtlCol="0">
                <a:spAutoFit/>
              </a:bodyPr>
              <a:lstStyle/>
              <a:p>
                <a:pPr algn="just"/>
                <a:r>
                  <a:rPr lang="en-US" i="1" dirty="0" err="1" smtClean="0"/>
                  <a:t>a</a:t>
                </a:r>
                <a:r>
                  <a:rPr lang="en-US" i="1" baseline="-25000" dirty="0" err="1" smtClean="0"/>
                  <a:t>G</a:t>
                </a:r>
                <a:endParaRPr lang="en-US" i="1" baseline="-25000" dirty="0"/>
              </a:p>
            </p:txBody>
          </p:sp>
        </p:grpSp>
        <p:sp>
          <p:nvSpPr>
            <p:cNvPr id="21" name="TextBox 20"/>
            <p:cNvSpPr txBox="1"/>
            <p:nvPr/>
          </p:nvSpPr>
          <p:spPr>
            <a:xfrm>
              <a:off x="6183598" y="627760"/>
              <a:ext cx="911082" cy="461665"/>
            </a:xfrm>
            <a:prstGeom prst="rect">
              <a:avLst/>
            </a:prstGeom>
            <a:noFill/>
          </p:spPr>
          <p:txBody>
            <a:bodyPr wrap="square" rtlCol="0">
              <a:spAutoFit/>
            </a:bodyPr>
            <a:lstStyle/>
            <a:p>
              <a:pPr algn="just"/>
              <a:r>
                <a:rPr lang="en-US" dirty="0" smtClean="0"/>
                <a:t>metal</a:t>
              </a:r>
              <a:endParaRPr lang="en-US" baseline="-25000" dirty="0"/>
            </a:p>
          </p:txBody>
        </p:sp>
        <p:sp>
          <p:nvSpPr>
            <p:cNvPr id="23" name="TextBox 22"/>
            <p:cNvSpPr txBox="1"/>
            <p:nvPr/>
          </p:nvSpPr>
          <p:spPr>
            <a:xfrm>
              <a:off x="8365399" y="594647"/>
              <a:ext cx="731489" cy="461665"/>
            </a:xfrm>
            <a:prstGeom prst="rect">
              <a:avLst/>
            </a:prstGeom>
            <a:noFill/>
          </p:spPr>
          <p:txBody>
            <a:bodyPr wrap="square" rtlCol="0">
              <a:spAutoFit/>
            </a:bodyPr>
            <a:lstStyle/>
            <a:p>
              <a:pPr algn="just"/>
              <a:r>
                <a:rPr lang="en-US" dirty="0" smtClean="0"/>
                <a:t>gain</a:t>
              </a:r>
              <a:endParaRPr lang="en-US" baseline="-25000" dirty="0"/>
            </a:p>
          </p:txBody>
        </p:sp>
      </p:grpSp>
      <p:sp>
        <p:nvSpPr>
          <p:cNvPr id="5" name="Rectangle 4"/>
          <p:cNvSpPr/>
          <p:nvPr/>
        </p:nvSpPr>
        <p:spPr>
          <a:xfrm>
            <a:off x="5680362" y="5727199"/>
            <a:ext cx="3451417" cy="830997"/>
          </a:xfrm>
          <a:prstGeom prst="rect">
            <a:avLst/>
          </a:prstGeom>
        </p:spPr>
        <p:txBody>
          <a:bodyPr wrap="square">
            <a:spAutoFit/>
          </a:bodyPr>
          <a:lstStyle/>
          <a:p>
            <a:pPr algn="just"/>
            <a:r>
              <a:rPr lang="en-US" sz="1200" dirty="0"/>
              <a:t>Boyd, R. W. (2008). </a:t>
            </a:r>
            <a:r>
              <a:rPr lang="en-US" sz="1200" u="sng" dirty="0"/>
              <a:t>Nonlinear optics. Amsterdam ; Boston, Academic Press.</a:t>
            </a:r>
          </a:p>
          <a:p>
            <a:pPr algn="just"/>
            <a:r>
              <a:rPr lang="en-US" sz="1200" dirty="0" smtClean="0"/>
              <a:t>Novotny</a:t>
            </a:r>
            <a:r>
              <a:rPr lang="en-US" sz="1200" dirty="0"/>
              <a:t>, L. and B. Hecht (2012). </a:t>
            </a:r>
            <a:r>
              <a:rPr lang="en-US" sz="1200" u="sng" dirty="0"/>
              <a:t>Principles of nano-optics. Cambridge, Cambridge University Press</a:t>
            </a:r>
            <a:r>
              <a:rPr lang="en-US" sz="1200" u="sng" dirty="0" smtClean="0"/>
              <a:t>.</a:t>
            </a:r>
          </a:p>
        </p:txBody>
      </p:sp>
      <p:graphicFrame>
        <p:nvGraphicFramePr>
          <p:cNvPr id="36" name="Object 35"/>
          <p:cNvGraphicFramePr>
            <a:graphicFrameLocks noChangeAspect="1"/>
          </p:cNvGraphicFramePr>
          <p:nvPr>
            <p:extLst>
              <p:ext uri="{D42A27DB-BD31-4B8C-83A1-F6EECF244321}">
                <p14:modId xmlns:p14="http://schemas.microsoft.com/office/powerpoint/2010/main" val="1055857707"/>
              </p:ext>
            </p:extLst>
          </p:nvPr>
        </p:nvGraphicFramePr>
        <p:xfrm>
          <a:off x="26597" y="3488609"/>
          <a:ext cx="3860800" cy="1878013"/>
        </p:xfrm>
        <a:graphic>
          <a:graphicData uri="http://schemas.openxmlformats.org/presentationml/2006/ole">
            <mc:AlternateContent xmlns:mc="http://schemas.openxmlformats.org/markup-compatibility/2006">
              <mc:Choice xmlns:v="urn:schemas-microsoft-com:vml" Requires="v">
                <p:oleObj spid="_x0000_s256033" name="Equation" r:id="rId8" imgW="1930320" imgH="939600" progId="Equation.DSMT4">
                  <p:embed/>
                </p:oleObj>
              </mc:Choice>
              <mc:Fallback>
                <p:oleObj name="Equation" r:id="rId8" imgW="1930320" imgH="939600" progId="Equation.DSMT4">
                  <p:embed/>
                  <p:pic>
                    <p:nvPicPr>
                      <p:cNvPr id="0" name=""/>
                      <p:cNvPicPr>
                        <a:picLocks noChangeAspect="1" noChangeArrowheads="1"/>
                      </p:cNvPicPr>
                      <p:nvPr/>
                    </p:nvPicPr>
                    <p:blipFill>
                      <a:blip r:embed="rId9"/>
                      <a:srcRect/>
                      <a:stretch>
                        <a:fillRect/>
                      </a:stretch>
                    </p:blipFill>
                    <p:spPr bwMode="auto">
                      <a:xfrm>
                        <a:off x="26597" y="3488609"/>
                        <a:ext cx="3860800" cy="1878013"/>
                      </a:xfrm>
                      <a:prstGeom prst="rect">
                        <a:avLst/>
                      </a:prstGeom>
                      <a:solidFill>
                        <a:srgbClr val="66FF99"/>
                      </a:solidFill>
                      <a:ln>
                        <a:noFill/>
                      </a:ln>
                      <a:extLst/>
                    </p:spPr>
                  </p:pic>
                </p:oleObj>
              </mc:Fallback>
            </mc:AlternateContent>
          </a:graphicData>
        </a:graphic>
      </p:graphicFrame>
      <p:sp>
        <p:nvSpPr>
          <p:cNvPr id="37" name="TextBox 36"/>
          <p:cNvSpPr txBox="1"/>
          <p:nvPr/>
        </p:nvSpPr>
        <p:spPr>
          <a:xfrm>
            <a:off x="3982672" y="3574291"/>
            <a:ext cx="3246126" cy="461665"/>
          </a:xfrm>
          <a:prstGeom prst="rect">
            <a:avLst/>
          </a:prstGeom>
          <a:noFill/>
        </p:spPr>
        <p:txBody>
          <a:bodyPr wrap="square" rtlCol="0">
            <a:spAutoFit/>
          </a:bodyPr>
          <a:lstStyle/>
          <a:p>
            <a:pPr algn="just"/>
            <a:r>
              <a:rPr lang="en-US" dirty="0" smtClean="0">
                <a:sym typeface="Symbol" panose="05050102010706020507" pitchFamily="18" charset="2"/>
              </a:rPr>
              <a:t></a:t>
            </a:r>
            <a:r>
              <a:rPr lang="en-US" dirty="0" smtClean="0"/>
              <a:t>Find </a:t>
            </a:r>
            <a:r>
              <a:rPr lang="en-US" i="1" dirty="0">
                <a:solidFill>
                  <a:srgbClr val="00B050"/>
                </a:solidFill>
                <a:sym typeface="Symbol"/>
              </a:rPr>
              <a:t></a:t>
            </a:r>
            <a:r>
              <a:rPr lang="en-US" dirty="0">
                <a:sym typeface="Symbol"/>
              </a:rPr>
              <a:t>(</a:t>
            </a:r>
            <a:r>
              <a:rPr lang="en-US" i="1" dirty="0">
                <a:solidFill>
                  <a:srgbClr val="FF33CC"/>
                </a:solidFill>
                <a:sym typeface="Symbol"/>
              </a:rPr>
              <a:t></a:t>
            </a:r>
            <a:r>
              <a:rPr lang="en-US" i="1" baseline="-25000" dirty="0">
                <a:solidFill>
                  <a:srgbClr val="FF33CC"/>
                </a:solidFill>
                <a:sym typeface="Symbol"/>
              </a:rPr>
              <a:t>L</a:t>
            </a:r>
            <a:r>
              <a:rPr lang="en-US" dirty="0">
                <a:sym typeface="Symbol"/>
              </a:rPr>
              <a:t>) and </a:t>
            </a:r>
            <a:r>
              <a:rPr lang="en-US" i="1" dirty="0">
                <a:solidFill>
                  <a:srgbClr val="FF0000"/>
                </a:solidFill>
                <a:sym typeface="Symbol"/>
              </a:rPr>
              <a:t>s</a:t>
            </a:r>
            <a:r>
              <a:rPr lang="en-US" dirty="0">
                <a:sym typeface="Symbol"/>
              </a:rPr>
              <a:t>(</a:t>
            </a:r>
            <a:r>
              <a:rPr lang="en-US" i="1" dirty="0">
                <a:solidFill>
                  <a:srgbClr val="FF33CC"/>
                </a:solidFill>
                <a:sym typeface="Symbol"/>
              </a:rPr>
              <a:t></a:t>
            </a:r>
            <a:r>
              <a:rPr lang="en-US" i="1" baseline="-25000" dirty="0">
                <a:solidFill>
                  <a:srgbClr val="FF33CC"/>
                </a:solidFill>
                <a:sym typeface="Symbol"/>
              </a:rPr>
              <a:t>L</a:t>
            </a:r>
            <a:r>
              <a:rPr lang="en-US" dirty="0" smtClean="0">
                <a:sym typeface="Symbol"/>
              </a:rPr>
              <a:t>)</a:t>
            </a:r>
            <a:endParaRPr lang="en-US" dirty="0"/>
          </a:p>
        </p:txBody>
      </p:sp>
      <p:cxnSp>
        <p:nvCxnSpPr>
          <p:cNvPr id="38" name="Straight Arrow Connector 37"/>
          <p:cNvCxnSpPr/>
          <p:nvPr/>
        </p:nvCxnSpPr>
        <p:spPr>
          <a:xfrm>
            <a:off x="1754155" y="3090216"/>
            <a:ext cx="9331" cy="484075"/>
          </a:xfrm>
          <a:prstGeom prst="straightConnector1">
            <a:avLst/>
          </a:prstGeom>
          <a:ln w="19050">
            <a:solidFill>
              <a:srgbClr val="0000FF"/>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6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3777694071"/>
              </p:ext>
            </p:extLst>
          </p:nvPr>
        </p:nvGraphicFramePr>
        <p:xfrm>
          <a:off x="889377" y="213480"/>
          <a:ext cx="6415200" cy="4533300"/>
        </p:xfrm>
        <a:graphic>
          <a:graphicData uri="http://schemas.openxmlformats.org/presentationml/2006/ole">
            <mc:AlternateContent xmlns:mc="http://schemas.openxmlformats.org/markup-compatibility/2006">
              <mc:Choice xmlns:v="urn:schemas-microsoft-com:vml" Requires="v">
                <p:oleObj spid="_x0000_s221717" name="Graph" r:id="rId4" imgW="4276800" imgH="3022200" progId="Origin50.Graph">
                  <p:embed/>
                </p:oleObj>
              </mc:Choice>
              <mc:Fallback>
                <p:oleObj name="Graph" r:id="rId4" imgW="4276800" imgH="3022200" progId="Origin50.Graph">
                  <p:embed/>
                  <p:pic>
                    <p:nvPicPr>
                      <p:cNvPr id="0" name=""/>
                      <p:cNvPicPr/>
                      <p:nvPr/>
                    </p:nvPicPr>
                    <p:blipFill>
                      <a:blip r:embed="rId5"/>
                      <a:stretch>
                        <a:fillRect/>
                      </a:stretch>
                    </p:blipFill>
                    <p:spPr>
                      <a:xfrm>
                        <a:off x="889377" y="213480"/>
                        <a:ext cx="6415200" cy="4533300"/>
                      </a:xfrm>
                      <a:prstGeom prst="rect">
                        <a:avLst/>
                      </a:prstGeom>
                    </p:spPr>
                  </p:pic>
                </p:oleObj>
              </mc:Fallback>
            </mc:AlternateContent>
          </a:graphicData>
        </a:graphic>
      </p:graphicFrame>
      <p:sp>
        <p:nvSpPr>
          <p:cNvPr id="4"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0" y="-1955"/>
            <a:ext cx="9144000" cy="461665"/>
          </a:xfrm>
          <a:prstGeom prst="rect">
            <a:avLst/>
          </a:prstGeom>
          <a:solidFill>
            <a:srgbClr val="00CCFF"/>
          </a:solidFill>
        </p:spPr>
        <p:txBody>
          <a:bodyPr wrap="square" rtlCol="0">
            <a:spAutoFit/>
          </a:bodyPr>
          <a:lstStyle/>
          <a:p>
            <a:pPr algn="just"/>
            <a:r>
              <a:rPr lang="en-US" b="1" dirty="0" smtClean="0"/>
              <a:t>2-dipoles spaser above threshold  </a:t>
            </a:r>
            <a:endParaRPr lang="en-US" b="1" dirty="0"/>
          </a:p>
        </p:txBody>
      </p:sp>
      <p:sp>
        <p:nvSpPr>
          <p:cNvPr id="2" name="Rectangle 28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Date Placeholder 10"/>
          <p:cNvSpPr>
            <a:spLocks noGrp="1"/>
          </p:cNvSpPr>
          <p:nvPr>
            <p:ph type="dt" sz="half" idx="10"/>
          </p:nvPr>
        </p:nvSpPr>
        <p:spPr/>
        <p:txBody>
          <a:bodyPr/>
          <a:lstStyle/>
          <a:p>
            <a:pPr>
              <a:defRPr/>
            </a:pPr>
            <a:fld id="{F3E0150B-90AD-4BCC-9927-828E96936A2E}" type="datetime1">
              <a:rPr lang="en-US" smtClean="0"/>
              <a:t>07/07/16</a:t>
            </a:fld>
            <a:endParaRPr lang="en-US" dirty="0"/>
          </a:p>
        </p:txBody>
      </p:sp>
      <p:sp>
        <p:nvSpPr>
          <p:cNvPr id="12" name="Footer Placeholder 11"/>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3" name="Slide Number Placeholder 12"/>
          <p:cNvSpPr>
            <a:spLocks noGrp="1"/>
          </p:cNvSpPr>
          <p:nvPr>
            <p:ph type="sldNum" sz="quarter" idx="12"/>
          </p:nvPr>
        </p:nvSpPr>
        <p:spPr/>
        <p:txBody>
          <a:bodyPr/>
          <a:lstStyle/>
          <a:p>
            <a:pPr>
              <a:defRPr/>
            </a:pPr>
            <a:fld id="{80C0329C-B544-45E3-BD2B-B3129D41D0FD}" type="slidenum">
              <a:rPr lang="en-US" smtClean="0"/>
              <a:pPr>
                <a:defRPr/>
              </a:pPr>
              <a:t>27</a:t>
            </a:fld>
            <a:endParaRPr lang="en-US" dirty="0"/>
          </a:p>
        </p:txBody>
      </p:sp>
      <p:sp>
        <p:nvSpPr>
          <p:cNvPr id="29" name="TextBox 28"/>
          <p:cNvSpPr txBox="1"/>
          <p:nvPr/>
        </p:nvSpPr>
        <p:spPr>
          <a:xfrm>
            <a:off x="1336079" y="4654419"/>
            <a:ext cx="658753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i="1" dirty="0" smtClean="0">
                <a:solidFill>
                  <a:srgbClr val="FF33CC"/>
                </a:solidFill>
                <a:sym typeface="Symbol"/>
              </a:rPr>
              <a:t></a:t>
            </a:r>
            <a:r>
              <a:rPr lang="en-US" i="1" baseline="-25000" dirty="0" err="1" smtClean="0">
                <a:solidFill>
                  <a:srgbClr val="FF33CC"/>
                </a:solidFill>
                <a:sym typeface="Symbol"/>
              </a:rPr>
              <a:t>thr</a:t>
            </a:r>
            <a:r>
              <a:rPr lang="en-US" b="1" dirty="0">
                <a:solidFill>
                  <a:srgbClr val="FF33CC"/>
                </a:solidFill>
                <a:sym typeface="Symbol" panose="05050102010706020507" pitchFamily="18" charset="2"/>
              </a:rPr>
              <a:t> </a:t>
            </a:r>
            <a:r>
              <a:rPr lang="en-US" dirty="0" smtClean="0">
                <a:sym typeface="Symbol"/>
              </a:rPr>
              <a:t>, slope </a:t>
            </a:r>
            <a:r>
              <a:rPr lang="en-US" b="1" dirty="0" smtClean="0">
                <a:sym typeface="Symbol" panose="05050102010706020507" pitchFamily="18" charset="2"/>
              </a:rPr>
              <a:t></a:t>
            </a:r>
            <a:r>
              <a:rPr lang="en-US" dirty="0" smtClean="0">
                <a:sym typeface="Symbol" panose="05050102010706020507" pitchFamily="18" charset="2"/>
              </a:rPr>
              <a:t> </a:t>
            </a:r>
            <a:r>
              <a:rPr lang="en-US" dirty="0" smtClean="0">
                <a:sym typeface="Symbol"/>
              </a:rPr>
              <a:t>with </a:t>
            </a:r>
            <a:r>
              <a:rPr lang="en-US" i="1" dirty="0" smtClean="0">
                <a:solidFill>
                  <a:srgbClr val="0000FF"/>
                </a:solidFill>
                <a:sym typeface="Symbol"/>
              </a:rPr>
              <a:t></a:t>
            </a:r>
            <a:r>
              <a:rPr lang="en-US" b="1" dirty="0">
                <a:sym typeface="Symbol" panose="05050102010706020507" pitchFamily="18" charset="2"/>
              </a:rPr>
              <a:t> </a:t>
            </a:r>
            <a:r>
              <a:rPr lang="en-US" b="1" dirty="0">
                <a:solidFill>
                  <a:srgbClr val="0000FF"/>
                </a:solidFill>
                <a:sym typeface="Symbol" panose="05050102010706020507" pitchFamily="18" charset="2"/>
              </a:rPr>
              <a:t></a:t>
            </a:r>
            <a:endParaRPr lang="en-US" i="1" dirty="0">
              <a:solidFill>
                <a:srgbClr val="0000FF"/>
              </a:solidFill>
              <a:sym typeface="Symbol"/>
            </a:endParaRPr>
          </a:p>
          <a:p>
            <a:pPr marL="342900" indent="-342900" algn="just">
              <a:buFont typeface="Arial" panose="020B0604020202020204" pitchFamily="34" charset="0"/>
              <a:buChar char="•"/>
            </a:pPr>
            <a:r>
              <a:rPr lang="en-US" i="1" dirty="0" smtClean="0">
                <a:sym typeface="Symbol"/>
              </a:rPr>
              <a:t></a:t>
            </a:r>
            <a:r>
              <a:rPr lang="en-US" baseline="-25000" dirty="0">
                <a:sym typeface="Symbol"/>
              </a:rPr>
              <a:t>1</a:t>
            </a:r>
            <a:r>
              <a:rPr lang="en-US" dirty="0" smtClean="0">
                <a:sym typeface="Symbol"/>
              </a:rPr>
              <a:t>’(</a:t>
            </a:r>
            <a:r>
              <a:rPr lang="en-US" i="1" dirty="0">
                <a:solidFill>
                  <a:srgbClr val="00B050"/>
                </a:solidFill>
                <a:sym typeface="Symbol"/>
              </a:rPr>
              <a:t></a:t>
            </a:r>
            <a:r>
              <a:rPr lang="en-US" dirty="0" smtClean="0">
                <a:sym typeface="Symbol"/>
              </a:rPr>
              <a:t>)</a:t>
            </a:r>
            <a:r>
              <a:rPr lang="en-US" dirty="0" smtClean="0">
                <a:sym typeface="Symbol" panose="05050102010706020507" pitchFamily="18" charset="2"/>
              </a:rPr>
              <a:t></a:t>
            </a:r>
            <a:r>
              <a:rPr lang="en-US" dirty="0" smtClean="0">
                <a:sym typeface="Symbol"/>
              </a:rPr>
              <a:t>-2 (dimer </a:t>
            </a:r>
            <a:r>
              <a:rPr lang="en-US" dirty="0" smtClean="0">
                <a:sym typeface="Symbol" panose="05050102010706020507" pitchFamily="18" charset="2"/>
              </a:rPr>
              <a:t> </a:t>
            </a:r>
            <a:r>
              <a:rPr lang="en-US" dirty="0" smtClean="0">
                <a:sym typeface="Symbol"/>
              </a:rPr>
              <a:t>MNP resonance)</a:t>
            </a:r>
          </a:p>
          <a:p>
            <a:pPr marL="342900" indent="-342900" algn="just">
              <a:buFont typeface="Arial" panose="020B0604020202020204" pitchFamily="34" charset="0"/>
              <a:buChar char="•"/>
            </a:pPr>
            <a:r>
              <a:rPr lang="en-US" i="1" dirty="0" smtClean="0">
                <a:solidFill>
                  <a:srgbClr val="00B050"/>
                </a:solidFill>
                <a:sym typeface="Symbol"/>
              </a:rPr>
              <a:t></a:t>
            </a:r>
            <a:r>
              <a:rPr lang="en-US" dirty="0" smtClean="0">
                <a:sym typeface="Symbol"/>
              </a:rPr>
              <a:t>, </a:t>
            </a:r>
            <a:r>
              <a:rPr lang="en-US" i="1" dirty="0" smtClean="0">
                <a:solidFill>
                  <a:srgbClr val="FF33CC"/>
                </a:solidFill>
                <a:sym typeface="Symbol"/>
              </a:rPr>
              <a:t></a:t>
            </a:r>
            <a:r>
              <a:rPr lang="en-US" i="1" baseline="-25000" dirty="0" err="1" smtClean="0">
                <a:solidFill>
                  <a:srgbClr val="FF33CC"/>
                </a:solidFill>
                <a:sym typeface="Symbol"/>
              </a:rPr>
              <a:t>thr</a:t>
            </a:r>
            <a:r>
              <a:rPr lang="en-US" dirty="0" smtClean="0">
                <a:solidFill>
                  <a:srgbClr val="FF33CC"/>
                </a:solidFill>
                <a:sym typeface="Symbol"/>
              </a:rPr>
              <a:t>, </a:t>
            </a:r>
            <a:r>
              <a:rPr lang="en-US" dirty="0" smtClean="0">
                <a:sym typeface="Symbol"/>
              </a:rPr>
              <a:t>slope - all</a:t>
            </a:r>
            <a:r>
              <a:rPr lang="en-US" dirty="0" smtClean="0">
                <a:solidFill>
                  <a:srgbClr val="FF33CC"/>
                </a:solidFill>
                <a:sym typeface="Symbol"/>
              </a:rPr>
              <a:t> </a:t>
            </a:r>
            <a:r>
              <a:rPr lang="en-US" dirty="0" smtClean="0">
                <a:sym typeface="Symbol"/>
              </a:rPr>
              <a:t>depend on </a:t>
            </a:r>
            <a:r>
              <a:rPr lang="en-US" i="1" dirty="0" smtClean="0">
                <a:solidFill>
                  <a:srgbClr val="0000FF"/>
                </a:solidFill>
                <a:sym typeface="Symbol"/>
              </a:rPr>
              <a:t></a:t>
            </a:r>
            <a:r>
              <a:rPr lang="en-US" dirty="0" smtClean="0">
                <a:sym typeface="Symbol"/>
              </a:rPr>
              <a:t>,</a:t>
            </a:r>
            <a:r>
              <a:rPr lang="en-US" i="1" dirty="0" smtClean="0">
                <a:solidFill>
                  <a:srgbClr val="0000FF"/>
                </a:solidFill>
                <a:sym typeface="Symbol"/>
              </a:rPr>
              <a:t> </a:t>
            </a:r>
            <a:r>
              <a:rPr lang="en-US" i="1" dirty="0" smtClean="0">
                <a:sym typeface="Symbol"/>
              </a:rPr>
              <a:t></a:t>
            </a:r>
            <a:r>
              <a:rPr lang="en-US" i="1" baseline="-25000" dirty="0" smtClean="0">
                <a:sym typeface="Symbol"/>
              </a:rPr>
              <a:t>L</a:t>
            </a:r>
            <a:r>
              <a:rPr lang="en-US" dirty="0" smtClean="0">
                <a:sym typeface="Symbol"/>
              </a:rPr>
              <a:t> </a:t>
            </a:r>
            <a:r>
              <a:rPr lang="en-US" dirty="0">
                <a:sym typeface="Symbol"/>
              </a:rPr>
              <a:t>,</a:t>
            </a:r>
            <a:r>
              <a:rPr lang="en-US" i="1" dirty="0">
                <a:solidFill>
                  <a:srgbClr val="0000FF"/>
                </a:solidFill>
                <a:sym typeface="Symbol"/>
              </a:rPr>
              <a:t> </a:t>
            </a:r>
            <a:r>
              <a:rPr lang="en-US" i="1" dirty="0" smtClean="0">
                <a:sym typeface="Symbol" panose="05050102010706020507" pitchFamily="18" charset="2"/>
              </a:rPr>
              <a:t></a:t>
            </a:r>
            <a:r>
              <a:rPr lang="en-US" i="1" baseline="-25000" dirty="0" smtClean="0">
                <a:sym typeface="Symbol"/>
              </a:rPr>
              <a:t>L</a:t>
            </a:r>
            <a:endParaRPr lang="en-US" dirty="0" smtClean="0">
              <a:sym typeface="Symbol"/>
            </a:endParaRPr>
          </a:p>
        </p:txBody>
      </p:sp>
      <p:sp>
        <p:nvSpPr>
          <p:cNvPr id="36" name="TextBox 35"/>
          <p:cNvSpPr txBox="1"/>
          <p:nvPr/>
        </p:nvSpPr>
        <p:spPr>
          <a:xfrm>
            <a:off x="1334279" y="6001497"/>
            <a:ext cx="6587534" cy="461665"/>
          </a:xfrm>
          <a:prstGeom prst="rect">
            <a:avLst/>
          </a:prstGeom>
          <a:solidFill>
            <a:srgbClr val="66FF99"/>
          </a:solidFill>
        </p:spPr>
        <p:txBody>
          <a:bodyPr wrap="square" rtlCol="0">
            <a:spAutoFit/>
          </a:bodyPr>
          <a:lstStyle/>
          <a:p>
            <a:pPr marL="342900" indent="-342900" algn="just">
              <a:buFont typeface="Arial" panose="020B0604020202020204" pitchFamily="34" charset="0"/>
              <a:buChar char="•"/>
            </a:pPr>
            <a:r>
              <a:rPr lang="en-US" dirty="0" smtClean="0">
                <a:sym typeface="Symbol"/>
              </a:rPr>
              <a:t>but </a:t>
            </a:r>
            <a:r>
              <a:rPr lang="en-US" b="1" i="1" dirty="0" smtClean="0">
                <a:solidFill>
                  <a:srgbClr val="00B050"/>
                </a:solidFill>
                <a:sym typeface="Symbol"/>
              </a:rPr>
              <a:t></a:t>
            </a:r>
            <a:r>
              <a:rPr lang="en-US" b="1" dirty="0" smtClean="0">
                <a:solidFill>
                  <a:srgbClr val="00B050"/>
                </a:solidFill>
                <a:sym typeface="Symbol"/>
              </a:rPr>
              <a:t> =</a:t>
            </a:r>
            <a:r>
              <a:rPr lang="en-US" b="1" i="1" dirty="0" err="1" smtClean="0">
                <a:solidFill>
                  <a:srgbClr val="00B050"/>
                </a:solidFill>
                <a:sym typeface="Symbol"/>
              </a:rPr>
              <a:t>const</a:t>
            </a:r>
            <a:r>
              <a:rPr lang="en-US" b="1" dirty="0" smtClean="0">
                <a:sym typeface="Symbol"/>
              </a:rPr>
              <a:t>(</a:t>
            </a:r>
            <a:r>
              <a:rPr lang="en-US" b="1" i="1" dirty="0">
                <a:solidFill>
                  <a:srgbClr val="FF33CC"/>
                </a:solidFill>
                <a:sym typeface="Symbol"/>
              </a:rPr>
              <a:t></a:t>
            </a:r>
            <a:r>
              <a:rPr lang="en-US" b="1" i="1" baseline="-25000" dirty="0" smtClean="0">
                <a:solidFill>
                  <a:srgbClr val="FF33CC"/>
                </a:solidFill>
                <a:sym typeface="Symbol"/>
              </a:rPr>
              <a:t>L</a:t>
            </a:r>
            <a:r>
              <a:rPr lang="en-US" b="1" dirty="0" smtClean="0">
                <a:sym typeface="Symbol"/>
              </a:rPr>
              <a:t>),</a:t>
            </a:r>
            <a:r>
              <a:rPr lang="en-US" b="1" dirty="0" smtClean="0">
                <a:solidFill>
                  <a:srgbClr val="0000FF"/>
                </a:solidFill>
                <a:sym typeface="Symbol"/>
              </a:rPr>
              <a:t> </a:t>
            </a:r>
            <a:r>
              <a:rPr lang="en-US" b="1" dirty="0" smtClean="0">
                <a:solidFill>
                  <a:srgbClr val="FF0000"/>
                </a:solidFill>
                <a:sym typeface="Symbol"/>
              </a:rPr>
              <a:t>saturation </a:t>
            </a:r>
            <a:r>
              <a:rPr lang="en-US" b="1" i="1" dirty="0" smtClean="0">
                <a:solidFill>
                  <a:srgbClr val="FF0000"/>
                </a:solidFill>
                <a:sym typeface="Symbol"/>
              </a:rPr>
              <a:t>s</a:t>
            </a:r>
            <a:r>
              <a:rPr lang="en-US" b="1" dirty="0" smtClean="0">
                <a:sym typeface="Symbol"/>
              </a:rPr>
              <a:t></a:t>
            </a:r>
            <a:r>
              <a:rPr lang="en-US" b="1" i="1" dirty="0" smtClean="0">
                <a:solidFill>
                  <a:srgbClr val="FF33CC"/>
                </a:solidFill>
                <a:sym typeface="Symbol"/>
              </a:rPr>
              <a:t></a:t>
            </a:r>
            <a:r>
              <a:rPr lang="en-US" b="1" i="1" baseline="-25000" dirty="0" smtClean="0">
                <a:solidFill>
                  <a:srgbClr val="FF33CC"/>
                </a:solidFill>
                <a:sym typeface="Symbol"/>
              </a:rPr>
              <a:t>L</a:t>
            </a:r>
            <a:r>
              <a:rPr lang="en-US" b="1" dirty="0">
                <a:solidFill>
                  <a:srgbClr val="FF33CC"/>
                </a:solidFill>
                <a:sym typeface="Symbol"/>
              </a:rPr>
              <a:t>-</a:t>
            </a:r>
            <a:r>
              <a:rPr lang="en-US" b="1" i="1" dirty="0" smtClean="0">
                <a:solidFill>
                  <a:srgbClr val="FF33CC"/>
                </a:solidFill>
                <a:sym typeface="Symbol"/>
              </a:rPr>
              <a:t></a:t>
            </a:r>
            <a:r>
              <a:rPr lang="en-US" b="1" i="1" baseline="-25000" dirty="0" err="1" smtClean="0">
                <a:solidFill>
                  <a:srgbClr val="FF33CC"/>
                </a:solidFill>
                <a:sym typeface="Symbol"/>
              </a:rPr>
              <a:t>thr</a:t>
            </a:r>
            <a:r>
              <a:rPr lang="en-US" b="1" dirty="0" smtClean="0">
                <a:solidFill>
                  <a:srgbClr val="0000FF"/>
                </a:solidFill>
              </a:rPr>
              <a:t>    Why?</a:t>
            </a:r>
            <a:endParaRPr lang="en-US" dirty="0">
              <a:solidFill>
                <a:srgbClr val="0000FF"/>
              </a:solidFill>
              <a:sym typeface="Symbol"/>
            </a:endParaRPr>
          </a:p>
        </p:txBody>
      </p:sp>
      <p:sp>
        <p:nvSpPr>
          <p:cNvPr id="37" name="Right Arrow 36"/>
          <p:cNvSpPr/>
          <p:nvPr/>
        </p:nvSpPr>
        <p:spPr>
          <a:xfrm rot="2826207" flipH="1">
            <a:off x="3502611" y="2182678"/>
            <a:ext cx="1878365" cy="620330"/>
          </a:xfrm>
          <a:prstGeom prst="rightArrow">
            <a:avLst/>
          </a:prstGeom>
          <a:solidFill>
            <a:srgbClr val="0000FF">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coupling </a:t>
            </a:r>
            <a:r>
              <a:rPr lang="en-US" i="1" dirty="0" smtClean="0">
                <a:solidFill>
                  <a:srgbClr val="0000FF"/>
                </a:solidFill>
                <a:sym typeface="Symbol" panose="05050102010706020507" pitchFamily="18" charset="2"/>
              </a:rPr>
              <a:t></a:t>
            </a:r>
            <a:endParaRPr lang="en-US" i="1" dirty="0">
              <a:solidFill>
                <a:srgbClr val="0000FF"/>
              </a:solidFill>
            </a:endParaRPr>
          </a:p>
        </p:txBody>
      </p:sp>
    </p:spTree>
    <p:extLst>
      <p:ext uri="{BB962C8B-B14F-4D97-AF65-F5344CB8AC3E}">
        <p14:creationId xmlns:p14="http://schemas.microsoft.com/office/powerpoint/2010/main" val="9040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3054" y="1531691"/>
            <a:ext cx="9144000" cy="830997"/>
          </a:xfrm>
          <a:prstGeom prst="rect">
            <a:avLst/>
          </a:prstGeom>
          <a:noFill/>
        </p:spPr>
        <p:txBody>
          <a:bodyPr wrap="square" rtlCol="0">
            <a:spAutoFit/>
          </a:bodyPr>
          <a:lstStyle/>
          <a:p>
            <a:pPr algn="just"/>
            <a:r>
              <a:rPr lang="en-US" b="1" dirty="0" smtClean="0">
                <a:sym typeface="Symbol"/>
              </a:rPr>
              <a:t>                                                                     </a:t>
            </a:r>
            <a:r>
              <a:rPr lang="en-US" dirty="0" smtClean="0">
                <a:sym typeface="Symbol"/>
              </a:rPr>
              <a:t>Which </a:t>
            </a:r>
            <a:r>
              <a:rPr lang="en-US" dirty="0">
                <a:sym typeface="Symbol"/>
              </a:rPr>
              <a:t>(</a:t>
            </a:r>
            <a:r>
              <a:rPr lang="en-US" i="1" dirty="0">
                <a:solidFill>
                  <a:srgbClr val="00B050"/>
                </a:solidFill>
                <a:sym typeface="Symbol" panose="05050102010706020507" pitchFamily="18" charset="2"/>
              </a:rPr>
              <a:t></a:t>
            </a:r>
            <a:r>
              <a:rPr lang="en-US" dirty="0">
                <a:sym typeface="Symbol" panose="05050102010706020507" pitchFamily="18" charset="2"/>
              </a:rPr>
              <a:t>, </a:t>
            </a:r>
            <a:r>
              <a:rPr lang="en-US" i="1" dirty="0">
                <a:solidFill>
                  <a:srgbClr val="FF0000"/>
                </a:solidFill>
                <a:sym typeface="Symbol" panose="05050102010706020507" pitchFamily="18" charset="2"/>
              </a:rPr>
              <a:t>s</a:t>
            </a:r>
            <a:r>
              <a:rPr lang="en-US" dirty="0">
                <a:sym typeface="Symbol"/>
              </a:rPr>
              <a:t>) can keep </a:t>
            </a:r>
            <a:r>
              <a:rPr lang="en-US" i="1" dirty="0">
                <a:sym typeface="Symbol"/>
              </a:rPr>
              <a:t>D</a:t>
            </a:r>
            <a:r>
              <a:rPr lang="en-US" dirty="0">
                <a:sym typeface="Symbol"/>
              </a:rPr>
              <a:t>=0? </a:t>
            </a:r>
            <a:endParaRPr lang="en-US" b="1" dirty="0" smtClean="0">
              <a:sym typeface="Symbol"/>
            </a:endParaRPr>
          </a:p>
          <a:p>
            <a:pPr algn="just"/>
            <a:r>
              <a:rPr lang="en-US" b="1" dirty="0" smtClean="0">
                <a:sym typeface="Symbol"/>
              </a:rPr>
              <a:t>Above threshold </a:t>
            </a:r>
            <a:r>
              <a:rPr lang="en-US" i="1" dirty="0">
                <a:solidFill>
                  <a:srgbClr val="FF33CC"/>
                </a:solidFill>
                <a:sym typeface="Symbol"/>
              </a:rPr>
              <a:t></a:t>
            </a:r>
            <a:r>
              <a:rPr lang="en-US" i="1" baseline="-25000" dirty="0">
                <a:solidFill>
                  <a:srgbClr val="FF33CC"/>
                </a:solidFill>
                <a:sym typeface="Symbol"/>
              </a:rPr>
              <a:t>L</a:t>
            </a:r>
            <a:r>
              <a:rPr lang="en-US" dirty="0">
                <a:solidFill>
                  <a:srgbClr val="FF33CC"/>
                </a:solidFill>
                <a:sym typeface="Symbol"/>
              </a:rPr>
              <a:t>&gt;</a:t>
            </a:r>
            <a:r>
              <a:rPr lang="en-US" i="1" dirty="0">
                <a:solidFill>
                  <a:srgbClr val="FF33CC"/>
                </a:solidFill>
                <a:sym typeface="Symbol"/>
              </a:rPr>
              <a:t></a:t>
            </a:r>
            <a:r>
              <a:rPr lang="en-US" i="1" baseline="-25000" dirty="0" err="1" smtClean="0">
                <a:solidFill>
                  <a:srgbClr val="FF33CC"/>
                </a:solidFill>
                <a:sym typeface="Symbol"/>
              </a:rPr>
              <a:t>thr</a:t>
            </a:r>
            <a:r>
              <a:rPr lang="en-US" dirty="0">
                <a:sym typeface="Symbol"/>
              </a:rPr>
              <a:t>. </a:t>
            </a:r>
            <a:r>
              <a:rPr lang="en-US" dirty="0" smtClean="0">
                <a:sym typeface="Symbol"/>
              </a:rPr>
              <a:t>                            This allows </a:t>
            </a:r>
            <a:r>
              <a:rPr lang="en-US" b="1" dirty="0" smtClean="0">
                <a:sym typeface="Symbol"/>
              </a:rPr>
              <a:t>p</a:t>
            </a:r>
            <a:r>
              <a:rPr lang="en-US" dirty="0">
                <a:sym typeface="Symbol" panose="05050102010706020507" pitchFamily="18" charset="2"/>
              </a:rPr>
              <a:t>0 with </a:t>
            </a:r>
            <a:r>
              <a:rPr lang="en-US" b="1" dirty="0" err="1">
                <a:sym typeface="Symbol"/>
              </a:rPr>
              <a:t>E</a:t>
            </a:r>
            <a:r>
              <a:rPr lang="en-US" baseline="30000" dirty="0" err="1">
                <a:sym typeface="Symbol"/>
              </a:rPr>
              <a:t>i</a:t>
            </a:r>
            <a:r>
              <a:rPr lang="en-US" dirty="0">
                <a:sym typeface="Symbol"/>
              </a:rPr>
              <a:t>=0 </a:t>
            </a:r>
          </a:p>
        </p:txBody>
      </p:sp>
      <p:sp>
        <p:nvSpPr>
          <p:cNvPr id="2" name="Rectangle 28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66599935"/>
              </p:ext>
            </p:extLst>
          </p:nvPr>
        </p:nvGraphicFramePr>
        <p:xfrm>
          <a:off x="76200" y="1554163"/>
          <a:ext cx="4826000" cy="457200"/>
        </p:xfrm>
        <a:graphic>
          <a:graphicData uri="http://schemas.openxmlformats.org/presentationml/2006/ole">
            <mc:AlternateContent xmlns:mc="http://schemas.openxmlformats.org/markup-compatibility/2006">
              <mc:Choice xmlns:v="urn:schemas-microsoft-com:vml" Requires="v">
                <p:oleObj spid="_x0000_s237099" name="Equation" r:id="rId4" imgW="2412720" imgH="228600" progId="Equation.DSMT4">
                  <p:embed/>
                </p:oleObj>
              </mc:Choice>
              <mc:Fallback>
                <p:oleObj name="Equation" r:id="rId4" imgW="2412720" imgH="228600" progId="Equation.DSMT4">
                  <p:embed/>
                  <p:pic>
                    <p:nvPicPr>
                      <p:cNvPr id="0" name=""/>
                      <p:cNvPicPr>
                        <a:picLocks noChangeAspect="1" noChangeArrowheads="1"/>
                      </p:cNvPicPr>
                      <p:nvPr/>
                    </p:nvPicPr>
                    <p:blipFill>
                      <a:blip r:embed="rId5"/>
                      <a:srcRect/>
                      <a:stretch>
                        <a:fillRect/>
                      </a:stretch>
                    </p:blipFill>
                    <p:spPr bwMode="auto">
                      <a:xfrm>
                        <a:off x="76200" y="1554163"/>
                        <a:ext cx="4826000" cy="457200"/>
                      </a:xfrm>
                      <a:prstGeom prst="rect">
                        <a:avLst/>
                      </a:prstGeom>
                      <a:noFill/>
                      <a:ln w="38100">
                        <a:noFill/>
                        <a:miter lim="800000"/>
                        <a:headEnd/>
                        <a:tailEnd/>
                      </a:ln>
                    </p:spPr>
                  </p:pic>
                </p:oleObj>
              </mc:Fallback>
            </mc:AlternateContent>
          </a:graphicData>
        </a:graphic>
      </p:graphicFrame>
      <p:sp>
        <p:nvSpPr>
          <p:cNvPr id="8" name="TextBox 7"/>
          <p:cNvSpPr txBox="1"/>
          <p:nvPr/>
        </p:nvSpPr>
        <p:spPr>
          <a:xfrm>
            <a:off x="0" y="2957"/>
            <a:ext cx="9144000" cy="461665"/>
          </a:xfrm>
          <a:prstGeom prst="rect">
            <a:avLst/>
          </a:prstGeom>
          <a:noFill/>
        </p:spPr>
        <p:txBody>
          <a:bodyPr wrap="square" rtlCol="0">
            <a:spAutoFit/>
          </a:bodyPr>
          <a:lstStyle/>
          <a:p>
            <a:pPr algn="just"/>
            <a:r>
              <a:rPr lang="en-US" b="1" dirty="0" smtClean="0">
                <a:sym typeface="Symbol"/>
              </a:rPr>
              <a:t>At threshold </a:t>
            </a:r>
            <a:r>
              <a:rPr lang="en-US" dirty="0" smtClean="0">
                <a:solidFill>
                  <a:srgbClr val="FF33CC"/>
                </a:solidFill>
                <a:sym typeface="Symbol"/>
              </a:rPr>
              <a:t>pumping </a:t>
            </a:r>
            <a:r>
              <a:rPr lang="en-US" i="1" dirty="0" smtClean="0">
                <a:solidFill>
                  <a:srgbClr val="FF33CC"/>
                </a:solidFill>
                <a:sym typeface="Symbol"/>
              </a:rPr>
              <a:t></a:t>
            </a:r>
            <a:r>
              <a:rPr lang="en-US" i="1" baseline="-25000" dirty="0" err="1" smtClean="0">
                <a:solidFill>
                  <a:srgbClr val="FF33CC"/>
                </a:solidFill>
                <a:sym typeface="Symbol"/>
              </a:rPr>
              <a:t>thr</a:t>
            </a:r>
            <a:r>
              <a:rPr lang="en-US" dirty="0" smtClean="0">
                <a:sym typeface="Symbol"/>
              </a:rPr>
              <a:t>, the solution is </a:t>
            </a:r>
            <a:r>
              <a:rPr lang="en-US" i="1" dirty="0" smtClean="0">
                <a:solidFill>
                  <a:srgbClr val="00B050"/>
                </a:solidFill>
                <a:sym typeface="Symbol"/>
              </a:rPr>
              <a:t></a:t>
            </a:r>
            <a:r>
              <a:rPr lang="en-US" i="1" baseline="-25000" dirty="0" err="1" smtClean="0">
                <a:solidFill>
                  <a:srgbClr val="00B050"/>
                </a:solidFill>
                <a:sym typeface="Symbol"/>
              </a:rPr>
              <a:t>thr</a:t>
            </a:r>
            <a:r>
              <a:rPr lang="en-US" dirty="0" smtClean="0">
                <a:sym typeface="Symbol"/>
              </a:rPr>
              <a:t>,</a:t>
            </a:r>
            <a:r>
              <a:rPr lang="en-US" dirty="0" smtClean="0">
                <a:solidFill>
                  <a:srgbClr val="FF0000"/>
                </a:solidFill>
                <a:sym typeface="Symbol"/>
              </a:rPr>
              <a:t> </a:t>
            </a:r>
            <a:r>
              <a:rPr lang="en-US" i="1" dirty="0" smtClean="0">
                <a:solidFill>
                  <a:srgbClr val="FF0000"/>
                </a:solidFill>
                <a:sym typeface="Symbol"/>
              </a:rPr>
              <a:t>s</a:t>
            </a:r>
            <a:r>
              <a:rPr lang="en-US" dirty="0" smtClean="0">
                <a:solidFill>
                  <a:srgbClr val="FF0000"/>
                </a:solidFill>
                <a:sym typeface="Symbol"/>
              </a:rPr>
              <a:t>=0</a:t>
            </a:r>
          </a:p>
        </p:txBody>
      </p:sp>
      <p:graphicFrame>
        <p:nvGraphicFramePr>
          <p:cNvPr id="5" name="Object 4"/>
          <p:cNvGraphicFramePr>
            <a:graphicFrameLocks noChangeAspect="1"/>
          </p:cNvGraphicFramePr>
          <p:nvPr>
            <p:extLst>
              <p:ext uri="{D42A27DB-BD31-4B8C-83A1-F6EECF244321}">
                <p14:modId xmlns:p14="http://schemas.microsoft.com/office/powerpoint/2010/main" val="3451465610"/>
              </p:ext>
            </p:extLst>
          </p:nvPr>
        </p:nvGraphicFramePr>
        <p:xfrm>
          <a:off x="49213" y="539750"/>
          <a:ext cx="5105400" cy="457200"/>
        </p:xfrm>
        <a:graphic>
          <a:graphicData uri="http://schemas.openxmlformats.org/presentationml/2006/ole">
            <mc:AlternateContent xmlns:mc="http://schemas.openxmlformats.org/markup-compatibility/2006">
              <mc:Choice xmlns:v="urn:schemas-microsoft-com:vml" Requires="v">
                <p:oleObj spid="_x0000_s237100" name="Equation" r:id="rId6" imgW="2552400" imgH="228600" progId="Equation.DSMT4">
                  <p:embed/>
                </p:oleObj>
              </mc:Choice>
              <mc:Fallback>
                <p:oleObj name="Equation" r:id="rId6" imgW="2552400" imgH="228600" progId="Equation.DSMT4">
                  <p:embed/>
                  <p:pic>
                    <p:nvPicPr>
                      <p:cNvPr id="0" name=""/>
                      <p:cNvPicPr>
                        <a:picLocks noChangeAspect="1" noChangeArrowheads="1"/>
                      </p:cNvPicPr>
                      <p:nvPr/>
                    </p:nvPicPr>
                    <p:blipFill>
                      <a:blip r:embed="rId7"/>
                      <a:srcRect/>
                      <a:stretch>
                        <a:fillRect/>
                      </a:stretch>
                    </p:blipFill>
                    <p:spPr bwMode="auto">
                      <a:xfrm>
                        <a:off x="49213" y="53975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93544315"/>
              </p:ext>
            </p:extLst>
          </p:nvPr>
        </p:nvGraphicFramePr>
        <p:xfrm>
          <a:off x="68263" y="4859338"/>
          <a:ext cx="3690937" cy="1063625"/>
        </p:xfrm>
        <a:graphic>
          <a:graphicData uri="http://schemas.openxmlformats.org/presentationml/2006/ole">
            <mc:AlternateContent xmlns:mc="http://schemas.openxmlformats.org/markup-compatibility/2006">
              <mc:Choice xmlns:v="urn:schemas-microsoft-com:vml" Requires="v">
                <p:oleObj spid="_x0000_s237101" name="Equation" r:id="rId8" imgW="1942920" imgH="558720" progId="Equation.DSMT4">
                  <p:embed/>
                </p:oleObj>
              </mc:Choice>
              <mc:Fallback>
                <p:oleObj name="Equation" r:id="rId8" imgW="1942920" imgH="558720" progId="Equation.DSMT4">
                  <p:embed/>
                  <p:pic>
                    <p:nvPicPr>
                      <p:cNvPr id="0" name=""/>
                      <p:cNvPicPr>
                        <a:picLocks noChangeAspect="1" noChangeArrowheads="1"/>
                      </p:cNvPicPr>
                      <p:nvPr/>
                    </p:nvPicPr>
                    <p:blipFill>
                      <a:blip r:embed="rId9"/>
                      <a:srcRect/>
                      <a:stretch>
                        <a:fillRect/>
                      </a:stretch>
                    </p:blipFill>
                    <p:spPr bwMode="auto">
                      <a:xfrm>
                        <a:off x="68263" y="4859338"/>
                        <a:ext cx="3690937" cy="1063625"/>
                      </a:xfrm>
                      <a:prstGeom prst="rect">
                        <a:avLst/>
                      </a:prstGeom>
                      <a:solidFill>
                        <a:srgbClr val="66FF99"/>
                      </a:solidFill>
                      <a:ln w="38100">
                        <a:noFill/>
                      </a:ln>
                    </p:spPr>
                  </p:pic>
                </p:oleObj>
              </mc:Fallback>
            </mc:AlternateContent>
          </a:graphicData>
        </a:graphic>
      </p:graphicFrame>
      <p:sp>
        <p:nvSpPr>
          <p:cNvPr id="14" name="TextBox 13"/>
          <p:cNvSpPr txBox="1"/>
          <p:nvPr/>
        </p:nvSpPr>
        <p:spPr>
          <a:xfrm>
            <a:off x="3980679" y="4684991"/>
            <a:ext cx="5104681" cy="1200329"/>
          </a:xfrm>
          <a:prstGeom prst="rect">
            <a:avLst/>
          </a:prstGeom>
          <a:noFill/>
        </p:spPr>
        <p:txBody>
          <a:bodyPr wrap="square" rtlCol="0">
            <a:spAutoFit/>
          </a:bodyPr>
          <a:lstStyle/>
          <a:p>
            <a:pPr algn="just"/>
            <a:r>
              <a:rPr lang="en-US" dirty="0" smtClean="0">
                <a:sym typeface="Symbol"/>
              </a:rPr>
              <a:t>This works if </a:t>
            </a:r>
            <a:r>
              <a:rPr lang="en-US" i="1" dirty="0" smtClean="0">
                <a:solidFill>
                  <a:srgbClr val="FF0000"/>
                </a:solidFill>
                <a:sym typeface="Symbol"/>
              </a:rPr>
              <a:t>s</a:t>
            </a:r>
            <a:r>
              <a:rPr lang="en-US" dirty="0" smtClean="0">
                <a:solidFill>
                  <a:srgbClr val="FF0000"/>
                </a:solidFill>
                <a:sym typeface="Symbol"/>
              </a:rPr>
              <a:t>=</a:t>
            </a:r>
            <a:r>
              <a:rPr lang="en-US" i="1" dirty="0" err="1" smtClean="0">
                <a:solidFill>
                  <a:srgbClr val="FF0000"/>
                </a:solidFill>
                <a:sym typeface="Symbol"/>
              </a:rPr>
              <a:t>const</a:t>
            </a:r>
            <a:r>
              <a:rPr lang="en-US" dirty="0" smtClean="0">
                <a:solidFill>
                  <a:srgbClr val="FF0000"/>
                </a:solidFill>
                <a:sym typeface="Symbol"/>
              </a:rPr>
              <a:t>(</a:t>
            </a:r>
            <a:r>
              <a:rPr lang="en-US" b="1" dirty="0" smtClean="0">
                <a:solidFill>
                  <a:srgbClr val="FF0000"/>
                </a:solidFill>
                <a:sym typeface="Symbol"/>
              </a:rPr>
              <a:t>r</a:t>
            </a:r>
            <a:r>
              <a:rPr lang="en-US" dirty="0" smtClean="0">
                <a:solidFill>
                  <a:srgbClr val="FF0000"/>
                </a:solidFill>
                <a:sym typeface="Symbol"/>
              </a:rPr>
              <a:t>).</a:t>
            </a:r>
            <a:endParaRPr lang="en-US" dirty="0">
              <a:sym typeface="Symbol"/>
            </a:endParaRPr>
          </a:p>
          <a:p>
            <a:pPr algn="just"/>
            <a:r>
              <a:rPr lang="en-US" dirty="0" smtClean="0">
                <a:sym typeface="Symbol"/>
              </a:rPr>
              <a:t>E.g., </a:t>
            </a:r>
            <a:r>
              <a:rPr lang="en-US" b="1" dirty="0" smtClean="0">
                <a:sym typeface="Symbol"/>
              </a:rPr>
              <a:t>cores </a:t>
            </a:r>
            <a:r>
              <a:rPr lang="en-US" dirty="0" smtClean="0">
                <a:sym typeface="Symbol"/>
              </a:rPr>
              <a:t>of CS ellipsoids</a:t>
            </a:r>
            <a:r>
              <a:rPr lang="en-US" dirty="0">
                <a:sym typeface="Symbol"/>
              </a:rPr>
              <a:t> </a:t>
            </a:r>
            <a:endParaRPr lang="en-US" dirty="0" smtClean="0">
              <a:sym typeface="Symbol"/>
            </a:endParaRPr>
          </a:p>
          <a:p>
            <a:pPr algn="just"/>
            <a:r>
              <a:rPr lang="en-US" dirty="0" smtClean="0">
                <a:sym typeface="Symbol"/>
              </a:rPr>
              <a:t>in </a:t>
            </a:r>
            <a:r>
              <a:rPr lang="en-US" b="1" dirty="0" smtClean="0">
                <a:sym typeface="Symbol"/>
              </a:rPr>
              <a:t>quasi-static dipolar</a:t>
            </a:r>
            <a:r>
              <a:rPr lang="en-US" dirty="0" smtClean="0">
                <a:sym typeface="Symbol"/>
              </a:rPr>
              <a:t> modes</a:t>
            </a:r>
          </a:p>
        </p:txBody>
      </p:sp>
      <p:sp>
        <p:nvSpPr>
          <p:cNvPr id="17" name="Date Placeholder 16"/>
          <p:cNvSpPr>
            <a:spLocks noGrp="1"/>
          </p:cNvSpPr>
          <p:nvPr>
            <p:ph type="dt" sz="half" idx="10"/>
          </p:nvPr>
        </p:nvSpPr>
        <p:spPr/>
        <p:txBody>
          <a:bodyPr/>
          <a:lstStyle/>
          <a:p>
            <a:pPr>
              <a:defRPr/>
            </a:pPr>
            <a:fld id="{BD08913F-FAC2-4280-B673-6CA14E7CBFB4}" type="datetime1">
              <a:rPr lang="en-US" smtClean="0"/>
              <a:t>07/07/16</a:t>
            </a:fld>
            <a:endParaRPr lang="en-US" dirty="0"/>
          </a:p>
        </p:txBody>
      </p:sp>
      <p:sp>
        <p:nvSpPr>
          <p:cNvPr id="18" name="Footer Placeholder 17"/>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9" name="Slide Number Placeholder 18"/>
          <p:cNvSpPr>
            <a:spLocks noGrp="1"/>
          </p:cNvSpPr>
          <p:nvPr>
            <p:ph type="sldNum" sz="quarter" idx="12"/>
          </p:nvPr>
        </p:nvSpPr>
        <p:spPr/>
        <p:txBody>
          <a:bodyPr/>
          <a:lstStyle/>
          <a:p>
            <a:pPr>
              <a:defRPr/>
            </a:pPr>
            <a:fld id="{80C0329C-B544-45E3-BD2B-B3129D41D0FD}" type="slidenum">
              <a:rPr lang="en-US" smtClean="0"/>
              <a:pPr>
                <a:defRPr/>
              </a:pPr>
              <a:t>28</a:t>
            </a:fld>
            <a:endParaRPr lang="en-US" dirty="0"/>
          </a:p>
        </p:txBody>
      </p:sp>
      <p:sp>
        <p:nvSpPr>
          <p:cNvPr id="21" name="TextBox 20"/>
          <p:cNvSpPr txBox="1"/>
          <p:nvPr/>
        </p:nvSpPr>
        <p:spPr>
          <a:xfrm>
            <a:off x="7075026" y="3045482"/>
            <a:ext cx="1858226" cy="461665"/>
          </a:xfrm>
          <a:prstGeom prst="rect">
            <a:avLst/>
          </a:prstGeom>
          <a:noFill/>
        </p:spPr>
        <p:txBody>
          <a:bodyPr wrap="square" rtlCol="0">
            <a:spAutoFit/>
          </a:bodyPr>
          <a:lstStyle/>
          <a:p>
            <a:pPr algn="just"/>
            <a:r>
              <a:rPr lang="en-US" b="1" dirty="0" smtClean="0">
                <a:solidFill>
                  <a:srgbClr val="FF0000"/>
                </a:solidFill>
                <a:sym typeface="Symbol"/>
              </a:rPr>
              <a:t>We know it!</a:t>
            </a:r>
          </a:p>
        </p:txBody>
      </p:sp>
      <p:sp>
        <p:nvSpPr>
          <p:cNvPr id="22" name="TextBox 21"/>
          <p:cNvSpPr txBox="1"/>
          <p:nvPr/>
        </p:nvSpPr>
        <p:spPr>
          <a:xfrm>
            <a:off x="0" y="6033984"/>
            <a:ext cx="9144000" cy="461665"/>
          </a:xfrm>
          <a:prstGeom prst="rect">
            <a:avLst/>
          </a:prstGeom>
          <a:noFill/>
        </p:spPr>
        <p:txBody>
          <a:bodyPr wrap="square" rtlCol="0">
            <a:spAutoFit/>
          </a:bodyPr>
          <a:lstStyle/>
          <a:p>
            <a:pPr algn="just"/>
            <a:r>
              <a:rPr lang="en-US" dirty="0">
                <a:sym typeface="Symbol"/>
              </a:rPr>
              <a:t>I</a:t>
            </a:r>
            <a:r>
              <a:rPr lang="en-US" dirty="0" smtClean="0">
                <a:sym typeface="Symbol"/>
              </a:rPr>
              <a:t>n general, </a:t>
            </a:r>
            <a:r>
              <a:rPr lang="en-US" i="1" dirty="0" smtClean="0">
                <a:solidFill>
                  <a:srgbClr val="FF0000"/>
                </a:solidFill>
                <a:sym typeface="Symbol"/>
              </a:rPr>
              <a:t>s</a:t>
            </a:r>
            <a:r>
              <a:rPr lang="en-US" dirty="0" smtClean="0">
                <a:solidFill>
                  <a:srgbClr val="FF0000"/>
                </a:solidFill>
                <a:sym typeface="Symbol"/>
              </a:rPr>
              <a:t>(</a:t>
            </a:r>
            <a:r>
              <a:rPr lang="en-US" b="1" dirty="0" smtClean="0">
                <a:solidFill>
                  <a:srgbClr val="FF0000"/>
                </a:solidFill>
                <a:sym typeface="Symbol"/>
              </a:rPr>
              <a:t>r</a:t>
            </a:r>
            <a:r>
              <a:rPr lang="en-US" dirty="0" smtClean="0">
                <a:solidFill>
                  <a:srgbClr val="FF0000"/>
                </a:solidFill>
                <a:sym typeface="Symbol"/>
              </a:rPr>
              <a:t>) </a:t>
            </a:r>
            <a:r>
              <a:rPr lang="en-US" dirty="0" smtClean="0">
                <a:sym typeface="Symbol"/>
              </a:rPr>
              <a:t> complicated math</a:t>
            </a:r>
          </a:p>
        </p:txBody>
      </p:sp>
      <p:sp>
        <p:nvSpPr>
          <p:cNvPr id="16" name="Rectangle 15"/>
          <p:cNvSpPr/>
          <p:nvPr/>
        </p:nvSpPr>
        <p:spPr>
          <a:xfrm>
            <a:off x="4867564" y="5849318"/>
            <a:ext cx="4217796" cy="646331"/>
          </a:xfrm>
          <a:prstGeom prst="rect">
            <a:avLst/>
          </a:prstGeom>
        </p:spPr>
        <p:txBody>
          <a:bodyPr wrap="square">
            <a:spAutoFit/>
          </a:bodyPr>
          <a:lstStyle/>
          <a:p>
            <a:pPr algn="just"/>
            <a:r>
              <a:rPr lang="en-US" sz="1200" dirty="0"/>
              <a:t>Baranov, D. G., E. S. </a:t>
            </a:r>
            <a:r>
              <a:rPr lang="en-US" sz="1200" dirty="0" err="1"/>
              <a:t>Andrianov</a:t>
            </a:r>
            <a:r>
              <a:rPr lang="en-US" sz="1200" dirty="0"/>
              <a:t>, et al. (2013). "Exactly solvable toy model for surface plasmon amplification by stimulated emission of radiation." </a:t>
            </a:r>
            <a:r>
              <a:rPr lang="en-US" sz="1200" u="sng" dirty="0"/>
              <a:t>Optics Express </a:t>
            </a:r>
            <a:r>
              <a:rPr lang="en-US" sz="1200" b="1" u="sng" dirty="0"/>
              <a:t>21</a:t>
            </a:r>
            <a:r>
              <a:rPr lang="en-US" sz="1200" u="sng" dirty="0"/>
              <a:t>(9): 10779-10791.</a:t>
            </a:r>
          </a:p>
        </p:txBody>
      </p:sp>
      <p:sp>
        <p:nvSpPr>
          <p:cNvPr id="23" name="TextBox 22"/>
          <p:cNvSpPr txBox="1"/>
          <p:nvPr/>
        </p:nvSpPr>
        <p:spPr>
          <a:xfrm>
            <a:off x="49213" y="4390424"/>
            <a:ext cx="3372111" cy="461665"/>
          </a:xfrm>
          <a:prstGeom prst="rect">
            <a:avLst/>
          </a:prstGeom>
          <a:noFill/>
        </p:spPr>
        <p:txBody>
          <a:bodyPr wrap="square" rtlCol="0">
            <a:spAutoFit/>
          </a:bodyPr>
          <a:lstStyle/>
          <a:p>
            <a:pPr algn="just"/>
            <a:r>
              <a:rPr lang="en-US" dirty="0" smtClean="0">
                <a:solidFill>
                  <a:srgbClr val="FF0000"/>
                </a:solidFill>
                <a:sym typeface="Symbol"/>
              </a:rPr>
              <a:t>For Lorentzian gain:</a:t>
            </a:r>
          </a:p>
        </p:txBody>
      </p:sp>
      <p:cxnSp>
        <p:nvCxnSpPr>
          <p:cNvPr id="25" name="Straight Arrow Connector 24"/>
          <p:cNvCxnSpPr/>
          <p:nvPr/>
        </p:nvCxnSpPr>
        <p:spPr>
          <a:xfrm>
            <a:off x="765110" y="996950"/>
            <a:ext cx="0" cy="654568"/>
          </a:xfrm>
          <a:prstGeom prst="straightConnector1">
            <a:avLst/>
          </a:prstGeom>
          <a:ln w="63500">
            <a:solidFill>
              <a:srgbClr val="FF0000"/>
            </a:solidFill>
            <a:prstDash val="solid"/>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746599" y="996950"/>
            <a:ext cx="0" cy="654568"/>
          </a:xfrm>
          <a:prstGeom prst="straightConnector1">
            <a:avLst/>
          </a:prstGeom>
          <a:ln w="63500">
            <a:solidFill>
              <a:srgbClr val="FF0000"/>
            </a:solidFill>
            <a:prstDash val="solid"/>
            <a:headEnd type="stealth"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86925" y="2857145"/>
            <a:ext cx="7722798" cy="1368717"/>
            <a:chOff x="68263" y="2857145"/>
            <a:chExt cx="7722798" cy="1368717"/>
          </a:xfrm>
        </p:grpSpPr>
        <p:grpSp>
          <p:nvGrpSpPr>
            <p:cNvPr id="12" name="Group 11"/>
            <p:cNvGrpSpPr/>
            <p:nvPr/>
          </p:nvGrpSpPr>
          <p:grpSpPr>
            <a:xfrm>
              <a:off x="68263" y="2857145"/>
              <a:ext cx="7452210" cy="914400"/>
              <a:chOff x="0" y="2858467"/>
              <a:chExt cx="7452210" cy="914400"/>
            </a:xfrm>
          </p:grpSpPr>
          <p:sp>
            <p:nvSpPr>
              <p:cNvPr id="20" name="TextBox 19"/>
              <p:cNvSpPr txBox="1"/>
              <p:nvPr/>
            </p:nvSpPr>
            <p:spPr>
              <a:xfrm>
                <a:off x="0" y="2905148"/>
                <a:ext cx="7452210" cy="830997"/>
              </a:xfrm>
              <a:prstGeom prst="rect">
                <a:avLst/>
              </a:prstGeom>
              <a:noFill/>
            </p:spPr>
            <p:txBody>
              <a:bodyPr wrap="square" rtlCol="0">
                <a:spAutoFit/>
              </a:bodyPr>
              <a:lstStyle/>
              <a:p>
                <a:pPr algn="just"/>
                <a:r>
                  <a:rPr lang="en-US" dirty="0" smtClean="0">
                    <a:sym typeface="Symbol"/>
                  </a:rPr>
                  <a:t>             Take  </a:t>
                </a:r>
              </a:p>
              <a:p>
                <a:pPr algn="just"/>
                <a:r>
                  <a:rPr lang="en-US" dirty="0" smtClean="0">
                    <a:sym typeface="Symbol"/>
                  </a:rPr>
                  <a:t>and </a:t>
                </a:r>
                <a:r>
                  <a:rPr lang="en-US" i="1" dirty="0" smtClean="0">
                    <a:solidFill>
                      <a:srgbClr val="FF0000"/>
                    </a:solidFill>
                    <a:sym typeface="Symbol"/>
                  </a:rPr>
                  <a:t>s</a:t>
                </a:r>
                <a:r>
                  <a:rPr lang="en-US" baseline="-25000" dirty="0" smtClean="0">
                    <a:solidFill>
                      <a:srgbClr val="FF33CC"/>
                    </a:solidFill>
                    <a:sym typeface="Symbol"/>
                  </a:rPr>
                  <a:t>  </a:t>
                </a:r>
                <a:r>
                  <a:rPr lang="en-US" dirty="0" smtClean="0">
                    <a:sym typeface="Symbol"/>
                  </a:rPr>
                  <a:t>such, that</a:t>
                </a:r>
              </a:p>
            </p:txBody>
          </p:sp>
          <p:graphicFrame>
            <p:nvGraphicFramePr>
              <p:cNvPr id="7" name="Object 6"/>
              <p:cNvGraphicFramePr>
                <a:graphicFrameLocks noChangeAspect="1"/>
              </p:cNvGraphicFramePr>
              <p:nvPr>
                <p:extLst>
                  <p:ext uri="{D42A27DB-BD31-4B8C-83A1-F6EECF244321}">
                    <p14:modId xmlns:p14="http://schemas.microsoft.com/office/powerpoint/2010/main" val="3296862270"/>
                  </p:ext>
                </p:extLst>
              </p:nvPr>
            </p:nvGraphicFramePr>
            <p:xfrm>
              <a:off x="2126438" y="2858467"/>
              <a:ext cx="3683000" cy="914400"/>
            </p:xfrm>
            <a:graphic>
              <a:graphicData uri="http://schemas.openxmlformats.org/presentationml/2006/ole">
                <mc:AlternateContent xmlns:mc="http://schemas.openxmlformats.org/markup-compatibility/2006">
                  <mc:Choice xmlns:v="urn:schemas-microsoft-com:vml" Requires="v">
                    <p:oleObj spid="_x0000_s237102" name="Equation" r:id="rId10" imgW="1841400" imgH="457200" progId="Equation.DSMT4">
                      <p:embed/>
                    </p:oleObj>
                  </mc:Choice>
                  <mc:Fallback>
                    <p:oleObj name="Equation" r:id="rId10" imgW="1841400" imgH="457200" progId="Equation.DSMT4">
                      <p:embed/>
                      <p:pic>
                        <p:nvPicPr>
                          <p:cNvPr id="0" name="Object 9"/>
                          <p:cNvPicPr>
                            <a:picLocks noChangeAspect="1" noChangeArrowheads="1"/>
                          </p:cNvPicPr>
                          <p:nvPr/>
                        </p:nvPicPr>
                        <p:blipFill>
                          <a:blip r:embed="rId11"/>
                          <a:srcRect/>
                          <a:stretch>
                            <a:fillRect/>
                          </a:stretch>
                        </p:blipFill>
                        <p:spPr bwMode="auto">
                          <a:xfrm>
                            <a:off x="2126438" y="2858467"/>
                            <a:ext cx="3683000" cy="914400"/>
                          </a:xfrm>
                          <a:prstGeom prst="rect">
                            <a:avLst/>
                          </a:prstGeom>
                          <a:solidFill>
                            <a:srgbClr val="66FF99"/>
                          </a:solidFill>
                          <a:ln w="38100">
                            <a:noFill/>
                            <a:miter lim="800000"/>
                            <a:headEnd/>
                            <a:tailEnd/>
                          </a:ln>
                          <a:extLst/>
                        </p:spPr>
                      </p:pic>
                    </p:oleObj>
                  </mc:Fallback>
                </mc:AlternateContent>
              </a:graphicData>
            </a:graphic>
          </p:graphicFrame>
        </p:grpSp>
        <p:sp>
          <p:nvSpPr>
            <p:cNvPr id="29" name="Rectangle 28"/>
            <p:cNvSpPr/>
            <p:nvPr/>
          </p:nvSpPr>
          <p:spPr>
            <a:xfrm>
              <a:off x="934836" y="3764197"/>
              <a:ext cx="6856225" cy="461665"/>
            </a:xfrm>
            <a:prstGeom prst="rect">
              <a:avLst/>
            </a:prstGeom>
            <a:solidFill>
              <a:srgbClr val="66FF99"/>
            </a:solidFill>
          </p:spPr>
          <p:txBody>
            <a:bodyPr wrap="square">
              <a:spAutoFit/>
            </a:bodyPr>
            <a:lstStyle/>
            <a:p>
              <a:pPr algn="just"/>
              <a:r>
                <a:rPr lang="en-US" dirty="0">
                  <a:sym typeface="Symbol"/>
                </a:rPr>
                <a:t>Saturated gain above threshold = full gain at threshold</a:t>
              </a:r>
            </a:p>
          </p:txBody>
        </p:sp>
      </p:grpSp>
    </p:spTree>
    <p:extLst>
      <p:ext uri="{BB962C8B-B14F-4D97-AF65-F5344CB8AC3E}">
        <p14:creationId xmlns:p14="http://schemas.microsoft.com/office/powerpoint/2010/main" val="34783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1" grpId="0"/>
      <p:bldP spid="22" grpId="0"/>
      <p:bldP spid="16"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 y="3261102"/>
            <a:ext cx="9143999" cy="830997"/>
          </a:xfrm>
          <a:prstGeom prst="rect">
            <a:avLst/>
          </a:prstGeom>
          <a:noFill/>
        </p:spPr>
        <p:txBody>
          <a:bodyPr wrap="square" rtlCol="0">
            <a:spAutoFit/>
          </a:bodyPr>
          <a:lstStyle/>
          <a:p>
            <a:pPr marL="342900" indent="-342900" algn="l">
              <a:buFont typeface="Arial" panose="020B0604020202020204" pitchFamily="34" charset="0"/>
              <a:buChar char="•"/>
            </a:pPr>
            <a:r>
              <a:rPr lang="en-US" b="1" dirty="0" smtClean="0">
                <a:solidFill>
                  <a:srgbClr val="FF0000"/>
                </a:solidFill>
                <a:sym typeface="Symbol"/>
              </a:rPr>
              <a:t>r</a:t>
            </a:r>
            <a:r>
              <a:rPr lang="en-US" dirty="0" smtClean="0">
                <a:solidFill>
                  <a:srgbClr val="FF0000"/>
                </a:solidFill>
                <a:sym typeface="Symbol"/>
              </a:rPr>
              <a:t>, </a:t>
            </a:r>
            <a:r>
              <a:rPr lang="en-US" i="1" dirty="0" smtClean="0">
                <a:solidFill>
                  <a:srgbClr val="FF0000"/>
                </a:solidFill>
                <a:sym typeface="Symbol"/>
              </a:rPr>
              <a:t>t</a:t>
            </a:r>
            <a:r>
              <a:rPr lang="en-US" dirty="0" smtClean="0">
                <a:solidFill>
                  <a:srgbClr val="FF0000"/>
                </a:solidFill>
                <a:sym typeface="Symbol"/>
              </a:rPr>
              <a:t>-dependent</a:t>
            </a:r>
            <a:r>
              <a:rPr lang="en-US" dirty="0" smtClean="0">
                <a:sym typeface="Symbol"/>
              </a:rPr>
              <a:t> </a:t>
            </a:r>
            <a:r>
              <a:rPr lang="en-US" dirty="0">
                <a:sym typeface="Symbol"/>
              </a:rPr>
              <a:t>saturation</a:t>
            </a:r>
            <a:r>
              <a:rPr lang="en-US" dirty="0" smtClean="0">
                <a:sym typeface="Symbol"/>
              </a:rPr>
              <a:t>, pumping, optical properties  </a:t>
            </a:r>
          </a:p>
          <a:p>
            <a:pPr algn="l"/>
            <a:r>
              <a:rPr lang="en-US" dirty="0">
                <a:sym typeface="Symbol"/>
              </a:rPr>
              <a:t> </a:t>
            </a:r>
            <a:r>
              <a:rPr lang="en-US" dirty="0" smtClean="0">
                <a:sym typeface="Symbol"/>
              </a:rPr>
              <a:t>   same concepts, </a:t>
            </a:r>
            <a:r>
              <a:rPr lang="en-US" dirty="0" err="1" smtClean="0">
                <a:solidFill>
                  <a:srgbClr val="FF0000"/>
                </a:solidFill>
                <a:sym typeface="Symbol"/>
              </a:rPr>
              <a:t>numerics</a:t>
            </a:r>
            <a:r>
              <a:rPr lang="en-US" dirty="0" smtClean="0">
                <a:solidFill>
                  <a:srgbClr val="FF0000"/>
                </a:solidFill>
                <a:sym typeface="Symbol"/>
              </a:rPr>
              <a:t>.</a:t>
            </a:r>
            <a:endParaRPr lang="en-US" dirty="0">
              <a:solidFill>
                <a:srgbClr val="FF0000"/>
              </a:solidFill>
              <a:sym typeface="Symbol"/>
            </a:endParaRPr>
          </a:p>
        </p:txBody>
      </p:sp>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Date Placeholder 6"/>
          <p:cNvSpPr>
            <a:spLocks noGrp="1"/>
          </p:cNvSpPr>
          <p:nvPr>
            <p:ph type="dt" sz="half" idx="10"/>
          </p:nvPr>
        </p:nvSpPr>
        <p:spPr/>
        <p:txBody>
          <a:bodyPr/>
          <a:lstStyle/>
          <a:p>
            <a:pPr>
              <a:defRPr/>
            </a:pPr>
            <a:fld id="{1C1C8324-5192-4F24-B588-E1DE85DE9135}"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29</a:t>
            </a:fld>
            <a:endParaRPr lang="en-US" dirty="0"/>
          </a:p>
        </p:txBody>
      </p:sp>
      <p:sp>
        <p:nvSpPr>
          <p:cNvPr id="11" name="TextBox 10"/>
          <p:cNvSpPr txBox="1"/>
          <p:nvPr/>
        </p:nvSpPr>
        <p:spPr>
          <a:xfrm>
            <a:off x="0" y="472495"/>
            <a:ext cx="9143999" cy="2308324"/>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t>CW spaser can be described by </a:t>
            </a:r>
            <a:r>
              <a:rPr lang="en-US" dirty="0" smtClean="0">
                <a:solidFill>
                  <a:srgbClr val="FF0000"/>
                </a:solidFill>
              </a:rPr>
              <a:t>classical ED</a:t>
            </a:r>
            <a:endParaRPr lang="en-US" dirty="0">
              <a:solidFill>
                <a:srgbClr val="FF0000"/>
              </a:solidFill>
            </a:endParaRPr>
          </a:p>
          <a:p>
            <a:pPr marL="342900" indent="-342900" algn="l">
              <a:buFont typeface="Arial" panose="020B0604020202020204" pitchFamily="34" charset="0"/>
              <a:buChar char="•"/>
            </a:pPr>
            <a:r>
              <a:rPr lang="en-US" dirty="0" smtClean="0">
                <a:solidFill>
                  <a:srgbClr val="FF0000"/>
                </a:solidFill>
              </a:rPr>
              <a:t>Different MNPs and multipoles have </a:t>
            </a:r>
            <a:r>
              <a:rPr lang="en-US" dirty="0">
                <a:solidFill>
                  <a:srgbClr val="FF0000"/>
                </a:solidFill>
              </a:rPr>
              <a:t>the same thresholds </a:t>
            </a:r>
            <a:r>
              <a:rPr lang="en-US" dirty="0" smtClean="0"/>
              <a:t>if they have the same </a:t>
            </a:r>
            <a:r>
              <a:rPr lang="en-US" i="1" dirty="0" smtClean="0"/>
              <a:t>N</a:t>
            </a:r>
            <a:r>
              <a:rPr lang="en-US" dirty="0" smtClean="0"/>
              <a:t>(</a:t>
            </a:r>
            <a:r>
              <a:rPr lang="en-US" i="1" dirty="0" smtClean="0"/>
              <a:t>shape, l</a:t>
            </a:r>
            <a:r>
              <a:rPr lang="en-US" dirty="0" smtClean="0"/>
              <a:t>)</a:t>
            </a:r>
          </a:p>
          <a:p>
            <a:pPr marL="342900" indent="-342900" algn="l">
              <a:buFont typeface="Arial" panose="020B0604020202020204" pitchFamily="34" charset="0"/>
              <a:buChar char="•"/>
            </a:pPr>
            <a:r>
              <a:rPr lang="en-US" dirty="0" smtClean="0"/>
              <a:t>For Ag in PS, </a:t>
            </a:r>
            <a:r>
              <a:rPr lang="en-US" dirty="0" smtClean="0">
                <a:solidFill>
                  <a:srgbClr val="FF0000"/>
                </a:solidFill>
              </a:rPr>
              <a:t>-</a:t>
            </a:r>
            <a:r>
              <a:rPr lang="en-US" i="1" dirty="0" smtClean="0">
                <a:solidFill>
                  <a:srgbClr val="FF0000"/>
                </a:solidFill>
                <a:sym typeface="Symbol"/>
              </a:rPr>
              <a:t></a:t>
            </a:r>
            <a:r>
              <a:rPr lang="en-US" dirty="0" smtClean="0">
                <a:solidFill>
                  <a:srgbClr val="FF0000"/>
                </a:solidFill>
                <a:sym typeface="Symbol"/>
              </a:rPr>
              <a:t>”</a:t>
            </a:r>
            <a:r>
              <a:rPr lang="en-US" baseline="-25000" dirty="0" smtClean="0">
                <a:solidFill>
                  <a:srgbClr val="FF0000"/>
                </a:solidFill>
                <a:sym typeface="Symbol"/>
              </a:rPr>
              <a:t>G</a:t>
            </a:r>
            <a:r>
              <a:rPr lang="en-US" dirty="0" smtClean="0">
                <a:solidFill>
                  <a:srgbClr val="FF0000"/>
                </a:solidFill>
                <a:sym typeface="Symbol"/>
              </a:rPr>
              <a:t>0.026</a:t>
            </a:r>
            <a:r>
              <a:rPr lang="en-US" dirty="0" smtClean="0">
                <a:solidFill>
                  <a:srgbClr val="FF0000"/>
                </a:solidFill>
              </a:rPr>
              <a:t> </a:t>
            </a:r>
            <a:r>
              <a:rPr lang="en-US" dirty="0" smtClean="0"/>
              <a:t>and </a:t>
            </a:r>
            <a:r>
              <a:rPr lang="en-US" dirty="0" smtClean="0">
                <a:solidFill>
                  <a:srgbClr val="FF0000"/>
                </a:solidFill>
              </a:rPr>
              <a:t>700&lt;</a:t>
            </a:r>
            <a:r>
              <a:rPr lang="en-US" i="1" dirty="0" smtClean="0">
                <a:solidFill>
                  <a:srgbClr val="FF0000"/>
                </a:solidFill>
                <a:sym typeface="Symbol"/>
              </a:rPr>
              <a:t></a:t>
            </a:r>
            <a:r>
              <a:rPr lang="en-US" dirty="0" smtClean="0">
                <a:solidFill>
                  <a:srgbClr val="FF0000"/>
                </a:solidFill>
                <a:sym typeface="Symbol"/>
              </a:rPr>
              <a:t>&lt;1100 nm</a:t>
            </a:r>
            <a:r>
              <a:rPr lang="en-US" dirty="0" smtClean="0">
                <a:sym typeface="Symbol"/>
              </a:rPr>
              <a:t>,</a:t>
            </a:r>
            <a:r>
              <a:rPr lang="en-US" dirty="0" smtClean="0">
                <a:solidFill>
                  <a:srgbClr val="FF0000"/>
                </a:solidFill>
                <a:sym typeface="Symbol"/>
              </a:rPr>
              <a:t> </a:t>
            </a:r>
            <a:r>
              <a:rPr lang="en-US" i="1" dirty="0" err="1">
                <a:sym typeface="Symbol"/>
              </a:rPr>
              <a:t>C</a:t>
            </a:r>
            <a:r>
              <a:rPr lang="en-US" baseline="-25000" dirty="0" err="1" smtClean="0"/>
              <a:t>dye</a:t>
            </a:r>
            <a:r>
              <a:rPr lang="en-US" dirty="0" smtClean="0"/>
              <a:t>&gt;10</a:t>
            </a:r>
            <a:r>
              <a:rPr lang="en-US" baseline="30000" dirty="0" smtClean="0"/>
              <a:t>19</a:t>
            </a:r>
            <a:r>
              <a:rPr lang="en-US" dirty="0" smtClean="0"/>
              <a:t>cm</a:t>
            </a:r>
            <a:r>
              <a:rPr lang="en-US" baseline="30000" dirty="0" smtClean="0"/>
              <a:t>-3</a:t>
            </a:r>
            <a:endParaRPr lang="en-US" dirty="0" smtClean="0">
              <a:sym typeface="Symbol"/>
            </a:endParaRPr>
          </a:p>
          <a:p>
            <a:pPr marL="342900" indent="-342900" algn="l">
              <a:buFont typeface="Arial" panose="020B0604020202020204" pitchFamily="34" charset="0"/>
              <a:buChar char="•"/>
            </a:pPr>
            <a:r>
              <a:rPr lang="en-US" dirty="0">
                <a:sym typeface="Symbol"/>
              </a:rPr>
              <a:t>Spheres </a:t>
            </a:r>
            <a:r>
              <a:rPr lang="en-US" dirty="0" smtClean="0">
                <a:sym typeface="Symbol"/>
              </a:rPr>
              <a:t>and dipolar modes are often bad. Try</a:t>
            </a:r>
            <a:r>
              <a:rPr lang="en-US" dirty="0" smtClean="0">
                <a:solidFill>
                  <a:srgbClr val="FF0000"/>
                </a:solidFill>
                <a:sym typeface="Symbol"/>
              </a:rPr>
              <a:t> </a:t>
            </a:r>
            <a:r>
              <a:rPr lang="en-US" i="1" dirty="0" smtClean="0">
                <a:solidFill>
                  <a:srgbClr val="FF0000"/>
                </a:solidFill>
                <a:sym typeface="Symbol"/>
              </a:rPr>
              <a:t>thin</a:t>
            </a:r>
            <a:r>
              <a:rPr lang="en-US" dirty="0" smtClean="0">
                <a:solidFill>
                  <a:srgbClr val="FF0000"/>
                </a:solidFill>
                <a:sym typeface="Symbol"/>
              </a:rPr>
              <a:t> </a:t>
            </a:r>
            <a:r>
              <a:rPr lang="en-US" dirty="0">
                <a:solidFill>
                  <a:srgbClr val="FF0000"/>
                </a:solidFill>
                <a:sym typeface="Symbol"/>
              </a:rPr>
              <a:t>spheroids </a:t>
            </a:r>
            <a:r>
              <a:rPr lang="en-US" dirty="0" smtClean="0">
                <a:sym typeface="Symbol"/>
              </a:rPr>
              <a:t>and</a:t>
            </a:r>
            <a:r>
              <a:rPr lang="en-US" dirty="0" smtClean="0">
                <a:solidFill>
                  <a:srgbClr val="FF0000"/>
                </a:solidFill>
                <a:sym typeface="Symbol"/>
              </a:rPr>
              <a:t> CS multipoles. Choose shape</a:t>
            </a:r>
            <a:r>
              <a:rPr lang="en-US" dirty="0">
                <a:solidFill>
                  <a:srgbClr val="FF0000"/>
                </a:solidFill>
                <a:sym typeface="Symbol"/>
              </a:rPr>
              <a:t> </a:t>
            </a:r>
            <a:r>
              <a:rPr lang="en-US" dirty="0" smtClean="0">
                <a:solidFill>
                  <a:srgbClr val="FF0000"/>
                </a:solidFill>
                <a:sym typeface="Symbol"/>
              </a:rPr>
              <a:t>to optimize </a:t>
            </a:r>
            <a:r>
              <a:rPr lang="en-US" i="1" dirty="0" smtClean="0">
                <a:solidFill>
                  <a:srgbClr val="FF0000"/>
                </a:solidFill>
                <a:sym typeface="Symbol" panose="05050102010706020507" pitchFamily="18" charset="2"/>
              </a:rPr>
              <a:t></a:t>
            </a:r>
            <a:r>
              <a:rPr lang="en-US" dirty="0" smtClean="0">
                <a:solidFill>
                  <a:srgbClr val="FF0000"/>
                </a:solidFill>
                <a:sym typeface="Symbol"/>
              </a:rPr>
              <a:t>.</a:t>
            </a:r>
            <a:endParaRPr lang="en-US" dirty="0">
              <a:solidFill>
                <a:srgbClr val="FF0000"/>
              </a:solidFill>
              <a:sym typeface="Symbol"/>
            </a:endParaRPr>
          </a:p>
        </p:txBody>
      </p:sp>
      <p:sp>
        <p:nvSpPr>
          <p:cNvPr id="12" name="TextBox 11"/>
          <p:cNvSpPr txBox="1"/>
          <p:nvPr/>
        </p:nvSpPr>
        <p:spPr>
          <a:xfrm>
            <a:off x="-3" y="4572382"/>
            <a:ext cx="9143999" cy="1200329"/>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solidFill>
                  <a:srgbClr val="FF0000"/>
                </a:solidFill>
                <a:sym typeface="Symbol"/>
              </a:rPr>
              <a:t>Parameters </a:t>
            </a:r>
            <a:r>
              <a:rPr lang="en-US" dirty="0" smtClean="0">
                <a:sym typeface="Symbol"/>
              </a:rPr>
              <a:t>differ</a:t>
            </a:r>
            <a:r>
              <a:rPr lang="en-US" dirty="0" smtClean="0">
                <a:solidFill>
                  <a:srgbClr val="FF0000"/>
                </a:solidFill>
                <a:sym typeface="Symbol"/>
              </a:rPr>
              <a:t> </a:t>
            </a:r>
            <a:r>
              <a:rPr lang="en-US" dirty="0" smtClean="0">
                <a:sym typeface="Symbol"/>
              </a:rPr>
              <a:t>(boundary losses, quenching, Purcell, etc.)</a:t>
            </a:r>
          </a:p>
          <a:p>
            <a:pPr marL="342900" indent="-342900" algn="l">
              <a:buFont typeface="Arial" panose="020B0604020202020204" pitchFamily="34" charset="0"/>
              <a:buChar char="•"/>
            </a:pPr>
            <a:r>
              <a:rPr lang="en-US" dirty="0" smtClean="0">
                <a:sym typeface="Symbol"/>
              </a:rPr>
              <a:t>High </a:t>
            </a:r>
            <a:r>
              <a:rPr lang="en-US" i="1" dirty="0" err="1" smtClean="0">
                <a:sym typeface="Symbol"/>
              </a:rPr>
              <a:t>C</a:t>
            </a:r>
            <a:r>
              <a:rPr lang="en-US" baseline="-25000" dirty="0" err="1" smtClean="0"/>
              <a:t>dye</a:t>
            </a:r>
            <a:r>
              <a:rPr lang="en-US" dirty="0" smtClean="0"/>
              <a:t> </a:t>
            </a:r>
            <a:r>
              <a:rPr lang="en-US" dirty="0" smtClean="0">
                <a:sym typeface="Symbol"/>
              </a:rPr>
              <a:t> </a:t>
            </a:r>
            <a:r>
              <a:rPr lang="en-US" dirty="0" smtClean="0">
                <a:solidFill>
                  <a:srgbClr val="FF0000"/>
                </a:solidFill>
                <a:sym typeface="Symbol"/>
              </a:rPr>
              <a:t>chromophore aggregation </a:t>
            </a:r>
            <a:r>
              <a:rPr lang="en-US" dirty="0" smtClean="0">
                <a:sym typeface="Symbol"/>
              </a:rPr>
              <a:t> smaller inversion</a:t>
            </a:r>
          </a:p>
          <a:p>
            <a:pPr marL="342900" indent="-342900" algn="l">
              <a:buFont typeface="Arial" panose="020B0604020202020204" pitchFamily="34" charset="0"/>
              <a:buChar char="•"/>
            </a:pPr>
            <a:r>
              <a:rPr lang="en-US" dirty="0">
                <a:solidFill>
                  <a:srgbClr val="FF0000"/>
                </a:solidFill>
                <a:sym typeface="Symbol"/>
              </a:rPr>
              <a:t>Manufacturing</a:t>
            </a:r>
            <a:r>
              <a:rPr lang="en-US" dirty="0">
                <a:sym typeface="Symbol"/>
              </a:rPr>
              <a:t>, poor wetting, oxides, </a:t>
            </a:r>
            <a:r>
              <a:rPr lang="en-US" dirty="0" smtClean="0">
                <a:sym typeface="Symbol"/>
              </a:rPr>
              <a:t>roughness</a:t>
            </a:r>
            <a:endParaRPr lang="en-US" dirty="0">
              <a:sym typeface="Symbol"/>
            </a:endParaRPr>
          </a:p>
        </p:txBody>
      </p:sp>
      <p:sp>
        <p:nvSpPr>
          <p:cNvPr id="13" name="TextBox 12"/>
          <p:cNvSpPr txBox="1"/>
          <p:nvPr/>
        </p:nvSpPr>
        <p:spPr>
          <a:xfrm>
            <a:off x="-1" y="-443"/>
            <a:ext cx="9143999" cy="461665"/>
          </a:xfrm>
          <a:prstGeom prst="rect">
            <a:avLst/>
          </a:prstGeom>
          <a:solidFill>
            <a:srgbClr val="00CCFF"/>
          </a:solidFill>
        </p:spPr>
        <p:txBody>
          <a:bodyPr wrap="square" rtlCol="0">
            <a:spAutoFit/>
          </a:bodyPr>
          <a:lstStyle/>
          <a:p>
            <a:pPr algn="l"/>
            <a:r>
              <a:rPr lang="en-US" b="1" dirty="0" smtClean="0">
                <a:solidFill>
                  <a:srgbClr val="FF33CC"/>
                </a:solidFill>
              </a:rPr>
              <a:t>Conclusions</a:t>
            </a:r>
          </a:p>
        </p:txBody>
      </p:sp>
      <p:sp>
        <p:nvSpPr>
          <p:cNvPr id="14" name="TextBox 13"/>
          <p:cNvSpPr txBox="1"/>
          <p:nvPr/>
        </p:nvSpPr>
        <p:spPr>
          <a:xfrm>
            <a:off x="1" y="2800176"/>
            <a:ext cx="9143999" cy="461665"/>
          </a:xfrm>
          <a:prstGeom prst="rect">
            <a:avLst/>
          </a:prstGeom>
          <a:solidFill>
            <a:srgbClr val="00CCFF"/>
          </a:solidFill>
        </p:spPr>
        <p:txBody>
          <a:bodyPr wrap="square" rtlCol="0">
            <a:spAutoFit/>
          </a:bodyPr>
          <a:lstStyle/>
          <a:p>
            <a:pPr algn="l"/>
            <a:r>
              <a:rPr lang="en-US" b="1" dirty="0" smtClean="0">
                <a:solidFill>
                  <a:srgbClr val="FF33CC"/>
                </a:solidFill>
              </a:rPr>
              <a:t>Outlook</a:t>
            </a:r>
          </a:p>
        </p:txBody>
      </p:sp>
      <p:sp>
        <p:nvSpPr>
          <p:cNvPr id="15" name="TextBox 14"/>
          <p:cNvSpPr txBox="1"/>
          <p:nvPr/>
        </p:nvSpPr>
        <p:spPr>
          <a:xfrm>
            <a:off x="-7" y="4099690"/>
            <a:ext cx="9143999" cy="461665"/>
          </a:xfrm>
          <a:prstGeom prst="rect">
            <a:avLst/>
          </a:prstGeom>
          <a:solidFill>
            <a:srgbClr val="00CCFF"/>
          </a:solidFill>
        </p:spPr>
        <p:txBody>
          <a:bodyPr wrap="square" rtlCol="0">
            <a:spAutoFit/>
          </a:bodyPr>
          <a:lstStyle/>
          <a:p>
            <a:pPr algn="l"/>
            <a:r>
              <a:rPr lang="en-US" b="1" dirty="0" smtClean="0">
                <a:solidFill>
                  <a:srgbClr val="FF33CC"/>
                </a:solidFill>
              </a:rPr>
              <a:t>Difficulties (small structures)</a:t>
            </a:r>
          </a:p>
        </p:txBody>
      </p:sp>
    </p:spTree>
    <p:extLst>
      <p:ext uri="{BB962C8B-B14F-4D97-AF65-F5344CB8AC3E}">
        <p14:creationId xmlns:p14="http://schemas.microsoft.com/office/powerpoint/2010/main" val="28830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Date Placeholder 6"/>
          <p:cNvSpPr>
            <a:spLocks noGrp="1"/>
          </p:cNvSpPr>
          <p:nvPr>
            <p:ph type="dt" sz="half" idx="10"/>
          </p:nvPr>
        </p:nvSpPr>
        <p:spPr/>
        <p:txBody>
          <a:bodyPr/>
          <a:lstStyle/>
          <a:p>
            <a:pPr>
              <a:defRPr/>
            </a:pPr>
            <a:fld id="{590F25BA-D4BF-45D3-9428-36E5AA2A0431}"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3</a:t>
            </a:fld>
            <a:endParaRPr lang="en-US" dirty="0"/>
          </a:p>
        </p:txBody>
      </p:sp>
      <p:sp>
        <p:nvSpPr>
          <p:cNvPr id="11" name="TextBox 10"/>
          <p:cNvSpPr txBox="1"/>
          <p:nvPr/>
        </p:nvSpPr>
        <p:spPr>
          <a:xfrm>
            <a:off x="0" y="1150488"/>
            <a:ext cx="9153236" cy="3046988"/>
          </a:xfrm>
          <a:prstGeom prst="rect">
            <a:avLst/>
          </a:prstGeom>
          <a:noFill/>
        </p:spPr>
        <p:txBody>
          <a:bodyPr wrap="square" rtlCol="0">
            <a:spAutoFit/>
          </a:bodyPr>
          <a:lstStyle/>
          <a:p>
            <a:pPr marL="342900" indent="-342900" algn="just">
              <a:buFont typeface="Arial" pitchFamily="34" charset="0"/>
              <a:buChar char="•"/>
            </a:pPr>
            <a:r>
              <a:rPr lang="en-US" dirty="0" smtClean="0"/>
              <a:t>Laser is QM system, but can be understood classically: </a:t>
            </a:r>
          </a:p>
          <a:p>
            <a:pPr algn="just"/>
            <a:r>
              <a:rPr lang="en-US" i="1" dirty="0">
                <a:sym typeface="Symbol"/>
              </a:rPr>
              <a:t> </a:t>
            </a:r>
            <a:r>
              <a:rPr lang="en-US" i="1" dirty="0" smtClean="0">
                <a:sym typeface="Symbol"/>
              </a:rPr>
              <a:t>    </a:t>
            </a:r>
            <a:r>
              <a:rPr lang="en-US" dirty="0" smtClean="0">
                <a:sym typeface="Symbol"/>
              </a:rPr>
              <a:t>”&lt;0 or </a:t>
            </a:r>
            <a:r>
              <a:rPr lang="en-US" i="1" dirty="0" smtClean="0">
                <a:sym typeface="Symbol"/>
              </a:rPr>
              <a:t>n</a:t>
            </a:r>
            <a:r>
              <a:rPr lang="en-US" dirty="0" smtClean="0">
                <a:sym typeface="Symbol"/>
              </a:rPr>
              <a:t>”&lt;0 (threshold)</a:t>
            </a:r>
          </a:p>
          <a:p>
            <a:pPr algn="just"/>
            <a:r>
              <a:rPr lang="en-US" i="1" dirty="0">
                <a:sym typeface="Symbol"/>
              </a:rPr>
              <a:t> </a:t>
            </a:r>
            <a:r>
              <a:rPr lang="en-US" i="1" dirty="0" smtClean="0">
                <a:sym typeface="Symbol"/>
              </a:rPr>
              <a:t>    </a:t>
            </a:r>
            <a:r>
              <a:rPr lang="en-US" dirty="0" smtClean="0">
                <a:sym typeface="Symbol"/>
              </a:rPr>
              <a:t>(</a:t>
            </a:r>
            <a:r>
              <a:rPr lang="en-US" i="1" dirty="0" smtClean="0">
                <a:sym typeface="Symbol"/>
              </a:rPr>
              <a:t>E</a:t>
            </a:r>
            <a:r>
              <a:rPr lang="en-US" baseline="30000" dirty="0" smtClean="0">
                <a:sym typeface="Symbol"/>
              </a:rPr>
              <a:t>2</a:t>
            </a:r>
            <a:r>
              <a:rPr lang="en-US" dirty="0" smtClean="0">
                <a:sym typeface="Symbol"/>
              </a:rPr>
              <a:t>) saturation, which determines CW output</a:t>
            </a:r>
          </a:p>
          <a:p>
            <a:pPr marL="342900" indent="-342900" algn="just">
              <a:buFont typeface="Arial" pitchFamily="34" charset="0"/>
              <a:buChar char="•"/>
            </a:pPr>
            <a:r>
              <a:rPr lang="en-US" dirty="0" smtClean="0">
                <a:sym typeface="Symbol"/>
              </a:rPr>
              <a:t>Do the same for spaser</a:t>
            </a:r>
          </a:p>
          <a:p>
            <a:pPr marL="342900" indent="-342900" algn="just">
              <a:buFont typeface="Arial" pitchFamily="34" charset="0"/>
              <a:buChar char="•"/>
            </a:pPr>
            <a:r>
              <a:rPr lang="en-US" dirty="0" smtClean="0">
                <a:sym typeface="Symbol"/>
              </a:rPr>
              <a:t>Didactical value, experimental guidelines</a:t>
            </a:r>
          </a:p>
          <a:p>
            <a:pPr marL="342900" indent="-342900" algn="just">
              <a:buFont typeface="Arial" pitchFamily="34" charset="0"/>
              <a:buChar char="•"/>
            </a:pPr>
            <a:r>
              <a:rPr lang="en-US" dirty="0">
                <a:solidFill>
                  <a:srgbClr val="FF0000"/>
                </a:solidFill>
                <a:sym typeface="Symbol"/>
              </a:rPr>
              <a:t>Minimize </a:t>
            </a:r>
            <a:r>
              <a:rPr lang="en-US" dirty="0" smtClean="0">
                <a:solidFill>
                  <a:srgbClr val="FF0000"/>
                </a:solidFill>
                <a:sym typeface="Symbol"/>
              </a:rPr>
              <a:t>threshold </a:t>
            </a:r>
            <a:r>
              <a:rPr lang="en-US" dirty="0" smtClean="0">
                <a:sym typeface="Symbol"/>
              </a:rPr>
              <a:t>choosing the best mode and NP shape</a:t>
            </a:r>
          </a:p>
          <a:p>
            <a:pPr marL="342900" indent="-342900" algn="just">
              <a:buFont typeface="Arial" pitchFamily="34" charset="0"/>
              <a:buChar char="•"/>
            </a:pPr>
            <a:endParaRPr lang="en-US" dirty="0" smtClean="0">
              <a:sym typeface="Symbol"/>
            </a:endParaRPr>
          </a:p>
          <a:p>
            <a:pPr marL="342900" indent="-342900" algn="just">
              <a:buFont typeface="Arial" pitchFamily="34" charset="0"/>
              <a:buChar char="•"/>
            </a:pPr>
            <a:r>
              <a:rPr lang="en-US" dirty="0" smtClean="0">
                <a:sym typeface="Symbol"/>
              </a:rPr>
              <a:t>This </a:t>
            </a:r>
            <a:r>
              <a:rPr lang="en-US" i="1" dirty="0" smtClean="0">
                <a:sym typeface="Symbol"/>
              </a:rPr>
              <a:t>is scattered </a:t>
            </a:r>
            <a:r>
              <a:rPr lang="en-US" dirty="0" smtClean="0">
                <a:sym typeface="Symbol"/>
              </a:rPr>
              <a:t>through the literature</a:t>
            </a:r>
            <a:endParaRPr lang="en-US" dirty="0"/>
          </a:p>
        </p:txBody>
      </p:sp>
      <p:sp>
        <p:nvSpPr>
          <p:cNvPr id="12" name="TextBox 11"/>
          <p:cNvSpPr txBox="1"/>
          <p:nvPr/>
        </p:nvSpPr>
        <p:spPr>
          <a:xfrm>
            <a:off x="0" y="2"/>
            <a:ext cx="9153236" cy="461665"/>
          </a:xfrm>
          <a:prstGeom prst="rect">
            <a:avLst/>
          </a:prstGeom>
          <a:solidFill>
            <a:srgbClr val="00CCFF"/>
          </a:solidFill>
        </p:spPr>
        <p:txBody>
          <a:bodyPr wrap="square" rtlCol="0">
            <a:spAutoFit/>
          </a:bodyPr>
          <a:lstStyle/>
          <a:p>
            <a:pPr algn="just"/>
            <a:r>
              <a:rPr lang="en-US" b="1" dirty="0" smtClean="0">
                <a:solidFill>
                  <a:srgbClr val="FF33CC"/>
                </a:solidFill>
              </a:rPr>
              <a:t>Motivation: Spaser for pedestrians</a:t>
            </a:r>
            <a:endParaRPr lang="en-US" b="1" dirty="0">
              <a:solidFill>
                <a:srgbClr val="FF33CC"/>
              </a:solidFill>
            </a:endParaRPr>
          </a:p>
        </p:txBody>
      </p:sp>
    </p:spTree>
    <p:extLst>
      <p:ext uri="{BB962C8B-B14F-4D97-AF65-F5344CB8AC3E}">
        <p14:creationId xmlns:p14="http://schemas.microsoft.com/office/powerpoint/2010/main" val="34770224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37" y="5478889"/>
            <a:ext cx="5578764" cy="830997"/>
          </a:xfrm>
          <a:prstGeom prst="rect">
            <a:avLst/>
          </a:prstGeom>
          <a:noFill/>
        </p:spPr>
        <p:txBody>
          <a:bodyPr wrap="square" rtlCol="0">
            <a:spAutoFit/>
          </a:bodyPr>
          <a:lstStyle/>
          <a:p>
            <a:pPr algn="l" eaLnBrk="0" hangingPunct="0"/>
            <a:r>
              <a:rPr lang="en-US" b="1" dirty="0">
                <a:solidFill>
                  <a:srgbClr val="0000FF"/>
                </a:solidFill>
                <a:cs typeface="Times New Roman" pitchFamily="18" charset="0"/>
              </a:rPr>
              <a:t>Funding:</a:t>
            </a:r>
            <a:r>
              <a:rPr lang="en-US" dirty="0">
                <a:solidFill>
                  <a:srgbClr val="0000FF"/>
                </a:solidFill>
                <a:cs typeface="Times New Roman" pitchFamily="18" charset="0"/>
              </a:rPr>
              <a:t> </a:t>
            </a:r>
            <a:r>
              <a:rPr lang="en-GB" dirty="0">
                <a:cs typeface="Times New Roman" pitchFamily="18" charset="0"/>
              </a:rPr>
              <a:t>European Research Council </a:t>
            </a:r>
            <a:r>
              <a:rPr lang="en-GB" dirty="0" smtClean="0">
                <a:cs typeface="Times New Roman" pitchFamily="18" charset="0"/>
              </a:rPr>
              <a:t>(</a:t>
            </a:r>
            <a:r>
              <a:rPr lang="en-GB" dirty="0">
                <a:cs typeface="Times New Roman" pitchFamily="18" charset="0"/>
              </a:rPr>
              <a:t>ERC Starting Grant 257158 </a:t>
            </a:r>
            <a:r>
              <a:rPr lang="en-GB" dirty="0" smtClean="0">
                <a:cs typeface="Times New Roman" pitchFamily="18" charset="0"/>
              </a:rPr>
              <a:t>”Active NP”)</a:t>
            </a:r>
            <a:endParaRPr lang="en-US" dirty="0">
              <a:cs typeface="Times New Roman" pitchFamily="18" charset="0"/>
            </a:endParaRPr>
          </a:p>
        </p:txBody>
      </p:sp>
      <p:graphicFrame>
        <p:nvGraphicFramePr>
          <p:cNvPr id="33" name="Object 7"/>
          <p:cNvGraphicFramePr>
            <a:graphicFrameLocks noChangeAspect="1"/>
          </p:cNvGraphicFramePr>
          <p:nvPr>
            <p:extLst>
              <p:ext uri="{D42A27DB-BD31-4B8C-83A1-F6EECF244321}">
                <p14:modId xmlns:p14="http://schemas.microsoft.com/office/powerpoint/2010/main" val="592767991"/>
              </p:ext>
            </p:extLst>
          </p:nvPr>
        </p:nvGraphicFramePr>
        <p:xfrm>
          <a:off x="1130131" y="6230721"/>
          <a:ext cx="975238" cy="609524"/>
        </p:xfrm>
        <a:graphic>
          <a:graphicData uri="http://schemas.openxmlformats.org/presentationml/2006/ole">
            <mc:AlternateContent xmlns:mc="http://schemas.openxmlformats.org/markup-compatibility/2006">
              <mc:Choice xmlns:v="urn:schemas-microsoft-com:vml" Requires="v">
                <p:oleObj spid="_x0000_s233665" name="Photo Editor Photo" r:id="rId4" imgW="2438095" imgH="1523810" progId="MSPhotoEd.3">
                  <p:embed/>
                </p:oleObj>
              </mc:Choice>
              <mc:Fallback>
                <p:oleObj name="Photo Editor Photo" r:id="rId4" imgW="2438095" imgH="15238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131" y="6230721"/>
                        <a:ext cx="975238" cy="60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Group 15"/>
          <p:cNvGrpSpPr/>
          <p:nvPr/>
        </p:nvGrpSpPr>
        <p:grpSpPr>
          <a:xfrm>
            <a:off x="3231322" y="527333"/>
            <a:ext cx="2072442" cy="3089782"/>
            <a:chOff x="3231322" y="629974"/>
            <a:chExt cx="2072442" cy="3089782"/>
          </a:xfrm>
        </p:grpSpPr>
        <p:pic>
          <p:nvPicPr>
            <p:cNvPr id="24" name="Picture 23"/>
            <p:cNvPicPr>
              <a:picLocks noChangeAspect="1"/>
            </p:cNvPicPr>
            <p:nvPr/>
          </p:nvPicPr>
          <p:blipFill rotWithShape="1">
            <a:blip r:embed="rId6"/>
            <a:srcRect l="6420" t="2824" r="1333" b="9172"/>
            <a:stretch/>
          </p:blipFill>
          <p:spPr>
            <a:xfrm>
              <a:off x="3231322" y="629974"/>
              <a:ext cx="2072442" cy="3089782"/>
            </a:xfrm>
            <a:prstGeom prst="rect">
              <a:avLst/>
            </a:prstGeom>
          </p:spPr>
        </p:pic>
        <p:pic>
          <p:nvPicPr>
            <p:cNvPr id="25" name="Picture 24"/>
            <p:cNvPicPr>
              <a:picLocks noChangeAspect="1"/>
            </p:cNvPicPr>
            <p:nvPr/>
          </p:nvPicPr>
          <p:blipFill>
            <a:blip r:embed="rId7"/>
            <a:stretch>
              <a:fillRect/>
            </a:stretch>
          </p:blipFill>
          <p:spPr>
            <a:xfrm>
              <a:off x="4328524" y="1725344"/>
              <a:ext cx="740560" cy="316625"/>
            </a:xfrm>
            <a:prstGeom prst="rect">
              <a:avLst/>
            </a:prstGeom>
          </p:spPr>
        </p:pic>
        <p:pic>
          <p:nvPicPr>
            <p:cNvPr id="26" name="Picture 25"/>
            <p:cNvPicPr>
              <a:picLocks noChangeAspect="1"/>
            </p:cNvPicPr>
            <p:nvPr/>
          </p:nvPicPr>
          <p:blipFill>
            <a:blip r:embed="rId8"/>
            <a:stretch>
              <a:fillRect/>
            </a:stretch>
          </p:blipFill>
          <p:spPr>
            <a:xfrm>
              <a:off x="4271978" y="3011757"/>
              <a:ext cx="746673" cy="401167"/>
            </a:xfrm>
            <a:prstGeom prst="rect">
              <a:avLst/>
            </a:prstGeom>
          </p:spPr>
        </p:pic>
        <p:pic>
          <p:nvPicPr>
            <p:cNvPr id="7" name="Picture 6"/>
            <p:cNvPicPr>
              <a:picLocks noChangeAspect="1"/>
            </p:cNvPicPr>
            <p:nvPr/>
          </p:nvPicPr>
          <p:blipFill>
            <a:blip r:embed="rId9"/>
            <a:stretch>
              <a:fillRect/>
            </a:stretch>
          </p:blipFill>
          <p:spPr>
            <a:xfrm>
              <a:off x="3511711" y="1336942"/>
              <a:ext cx="544010" cy="511419"/>
            </a:xfrm>
            <a:prstGeom prst="rect">
              <a:avLst/>
            </a:prstGeom>
          </p:spPr>
        </p:pic>
        <p:pic>
          <p:nvPicPr>
            <p:cNvPr id="32" name="Picture 31"/>
            <p:cNvPicPr>
              <a:picLocks noChangeAspect="1"/>
            </p:cNvPicPr>
            <p:nvPr/>
          </p:nvPicPr>
          <p:blipFill>
            <a:blip r:embed="rId9"/>
            <a:stretch>
              <a:fillRect/>
            </a:stretch>
          </p:blipFill>
          <p:spPr>
            <a:xfrm>
              <a:off x="3419517" y="2573344"/>
              <a:ext cx="544010" cy="511419"/>
            </a:xfrm>
            <a:prstGeom prst="rect">
              <a:avLst/>
            </a:prstGeom>
          </p:spPr>
        </p:pic>
      </p:grpSp>
      <p:sp>
        <p:nvSpPr>
          <p:cNvPr id="4" name="TextBox 3"/>
          <p:cNvSpPr txBox="1"/>
          <p:nvPr/>
        </p:nvSpPr>
        <p:spPr>
          <a:xfrm>
            <a:off x="-9237" y="-4417"/>
            <a:ext cx="9144000" cy="646331"/>
          </a:xfrm>
          <a:prstGeom prst="rect">
            <a:avLst/>
          </a:prstGeom>
          <a:noFill/>
        </p:spPr>
        <p:txBody>
          <a:bodyPr wrap="square" rtlCol="0">
            <a:spAutoFit/>
          </a:bodyPr>
          <a:lstStyle/>
          <a:p>
            <a:r>
              <a:rPr lang="en-US" sz="3600" b="1" dirty="0" smtClean="0">
                <a:solidFill>
                  <a:srgbClr val="FF00FF"/>
                </a:solidFill>
              </a:rPr>
              <a:t>Thank you for your attention</a:t>
            </a:r>
            <a:endParaRPr lang="en-US" sz="3600" dirty="0"/>
          </a:p>
        </p:txBody>
      </p:sp>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3190" y="5428212"/>
            <a:ext cx="1145858" cy="1062990"/>
          </a:xfrm>
          <a:prstGeom prst="rect">
            <a:avLst/>
          </a:prstGeom>
        </p:spPr>
      </p:pic>
      <p:sp>
        <p:nvSpPr>
          <p:cNvPr id="12" name="Date Placeholder 11"/>
          <p:cNvSpPr>
            <a:spLocks noGrp="1"/>
          </p:cNvSpPr>
          <p:nvPr>
            <p:ph type="dt" sz="half" idx="10"/>
          </p:nvPr>
        </p:nvSpPr>
        <p:spPr/>
        <p:txBody>
          <a:bodyPr/>
          <a:lstStyle/>
          <a:p>
            <a:pPr>
              <a:defRPr/>
            </a:pPr>
            <a:fld id="{BF1C9EDB-C977-4B55-9058-320A0682C338}" type="datetime1">
              <a:rPr lang="en-US" smtClean="0"/>
              <a:t>07/07/16</a:t>
            </a:fld>
            <a:endParaRPr lang="en-US" dirty="0"/>
          </a:p>
        </p:txBody>
      </p:sp>
      <p:sp>
        <p:nvSpPr>
          <p:cNvPr id="13" name="Footer Placeholder 12"/>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4" name="Slide Number Placeholder 13"/>
          <p:cNvSpPr>
            <a:spLocks noGrp="1"/>
          </p:cNvSpPr>
          <p:nvPr>
            <p:ph type="sldNum" sz="quarter" idx="12"/>
          </p:nvPr>
        </p:nvSpPr>
        <p:spPr/>
        <p:txBody>
          <a:bodyPr/>
          <a:lstStyle/>
          <a:p>
            <a:pPr>
              <a:defRPr/>
            </a:pPr>
            <a:fld id="{80C0329C-B544-45E3-BD2B-B3129D41D0FD}" type="slidenum">
              <a:rPr lang="en-US" smtClean="0"/>
              <a:pPr>
                <a:defRPr/>
              </a:pPr>
              <a:t>30</a:t>
            </a:fld>
            <a:endParaRPr lang="en-US" dirty="0"/>
          </a:p>
        </p:txBody>
      </p:sp>
      <p:pic>
        <p:nvPicPr>
          <p:cNvPr id="11" name="Picture 10"/>
          <p:cNvPicPr>
            <a:picLocks noChangeAspect="1"/>
          </p:cNvPicPr>
          <p:nvPr/>
        </p:nvPicPr>
        <p:blipFill>
          <a:blip r:embed="rId11"/>
          <a:stretch>
            <a:fillRect/>
          </a:stretch>
        </p:blipFill>
        <p:spPr>
          <a:xfrm>
            <a:off x="528442" y="3749326"/>
            <a:ext cx="1746275" cy="1477255"/>
          </a:xfrm>
          <a:prstGeom prst="rect">
            <a:avLst/>
          </a:prstGeom>
        </p:spPr>
      </p:pic>
      <p:grpSp>
        <p:nvGrpSpPr>
          <p:cNvPr id="21" name="Group 20"/>
          <p:cNvGrpSpPr>
            <a:grpSpLocks noChangeAspect="1"/>
          </p:cNvGrpSpPr>
          <p:nvPr/>
        </p:nvGrpSpPr>
        <p:grpSpPr>
          <a:xfrm>
            <a:off x="2880825" y="3581375"/>
            <a:ext cx="2827781" cy="1876788"/>
            <a:chOff x="1942" y="2240762"/>
            <a:chExt cx="3033807" cy="2013527"/>
          </a:xfrm>
        </p:grpSpPr>
        <p:pic>
          <p:nvPicPr>
            <p:cNvPr id="15" name="Picture 14"/>
            <p:cNvPicPr>
              <a:picLocks noChangeAspect="1"/>
            </p:cNvPicPr>
            <p:nvPr/>
          </p:nvPicPr>
          <p:blipFill rotWithShape="1">
            <a:blip r:embed="rId12"/>
            <a:srcRect t="9279" b="43814"/>
            <a:stretch/>
          </p:blipFill>
          <p:spPr>
            <a:xfrm>
              <a:off x="1942" y="2240762"/>
              <a:ext cx="3033807" cy="2013527"/>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val="1243094973"/>
                </p:ext>
              </p:extLst>
            </p:nvPr>
          </p:nvGraphicFramePr>
          <p:xfrm>
            <a:off x="1049885" y="2490435"/>
            <a:ext cx="1301945" cy="463405"/>
          </p:xfrm>
          <a:graphic>
            <a:graphicData uri="http://schemas.openxmlformats.org/presentationml/2006/ole">
              <mc:AlternateContent xmlns:mc="http://schemas.openxmlformats.org/markup-compatibility/2006">
                <mc:Choice xmlns:v="urn:schemas-microsoft-com:vml" Requires="v">
                  <p:oleObj spid="_x0000_s233666" name="Equation" r:id="rId13" imgW="1498320" imgH="533160" progId="Equation.DSMT4">
                    <p:embed/>
                  </p:oleObj>
                </mc:Choice>
                <mc:Fallback>
                  <p:oleObj name="Equation" r:id="rId13" imgW="1498320" imgH="533160" progId="Equation.DSMT4">
                    <p:embed/>
                    <p:pic>
                      <p:nvPicPr>
                        <p:cNvPr id="0" name=""/>
                        <p:cNvPicPr>
                          <a:picLocks noChangeAspect="1" noChangeArrowheads="1"/>
                        </p:cNvPicPr>
                        <p:nvPr/>
                      </p:nvPicPr>
                      <p:blipFill>
                        <a:blip r:embed="rId14"/>
                        <a:srcRect/>
                        <a:stretch>
                          <a:fillRect/>
                        </a:stretch>
                      </p:blipFill>
                      <p:spPr bwMode="auto">
                        <a:xfrm>
                          <a:off x="1049885" y="2490435"/>
                          <a:ext cx="1301945" cy="463405"/>
                        </a:xfrm>
                        <a:prstGeom prst="rect">
                          <a:avLst/>
                        </a:prstGeom>
                        <a:solidFill>
                          <a:srgbClr val="66FF99"/>
                        </a:solidFill>
                        <a:ln w="38100">
                          <a:solidFill>
                            <a:srgbClr val="FF0000"/>
                          </a:solidFill>
                        </a:ln>
                      </p:spPr>
                    </p:pic>
                  </p:oleObj>
                </mc:Fallback>
              </mc:AlternateContent>
            </a:graphicData>
          </a:graphic>
        </p:graphicFrame>
      </p:grpSp>
      <p:grpSp>
        <p:nvGrpSpPr>
          <p:cNvPr id="29" name="Group 28"/>
          <p:cNvGrpSpPr>
            <a:grpSpLocks noChangeAspect="1"/>
          </p:cNvGrpSpPr>
          <p:nvPr/>
        </p:nvGrpSpPr>
        <p:grpSpPr>
          <a:xfrm>
            <a:off x="5781499" y="510676"/>
            <a:ext cx="2987496" cy="3127980"/>
            <a:chOff x="5910262" y="443634"/>
            <a:chExt cx="3118367" cy="3265005"/>
          </a:xfrm>
        </p:grpSpPr>
        <p:pic>
          <p:nvPicPr>
            <p:cNvPr id="6" name="Picture 5"/>
            <p:cNvPicPr>
              <a:picLocks noChangeAspect="1"/>
            </p:cNvPicPr>
            <p:nvPr/>
          </p:nvPicPr>
          <p:blipFill>
            <a:blip r:embed="rId15"/>
            <a:stretch>
              <a:fillRect/>
            </a:stretch>
          </p:blipFill>
          <p:spPr>
            <a:xfrm>
              <a:off x="5910262" y="443634"/>
              <a:ext cx="2305565" cy="3265005"/>
            </a:xfrm>
            <a:prstGeom prst="rect">
              <a:avLst/>
            </a:prstGeom>
          </p:spPr>
        </p:pic>
        <p:pic>
          <p:nvPicPr>
            <p:cNvPr id="17" name="Picture 16"/>
            <p:cNvPicPr>
              <a:picLocks noChangeAspect="1"/>
            </p:cNvPicPr>
            <p:nvPr/>
          </p:nvPicPr>
          <p:blipFill>
            <a:blip r:embed="rId16"/>
            <a:stretch>
              <a:fillRect/>
            </a:stretch>
          </p:blipFill>
          <p:spPr>
            <a:xfrm>
              <a:off x="8174556" y="728248"/>
              <a:ext cx="854073" cy="889795"/>
            </a:xfrm>
            <a:prstGeom prst="rect">
              <a:avLst/>
            </a:prstGeom>
          </p:spPr>
        </p:pic>
        <p:pic>
          <p:nvPicPr>
            <p:cNvPr id="19" name="Picture 18"/>
            <p:cNvPicPr>
              <a:picLocks noChangeAspect="1"/>
            </p:cNvPicPr>
            <p:nvPr/>
          </p:nvPicPr>
          <p:blipFill rotWithShape="1">
            <a:blip r:embed="rId17"/>
            <a:srcRect l="32548" t="31081" r="30637" b="32039"/>
            <a:stretch/>
          </p:blipFill>
          <p:spPr>
            <a:xfrm>
              <a:off x="8182910" y="1666572"/>
              <a:ext cx="845719" cy="845720"/>
            </a:xfrm>
            <a:prstGeom prst="rect">
              <a:avLst/>
            </a:prstGeom>
          </p:spPr>
        </p:pic>
      </p:grpSp>
      <p:pic>
        <p:nvPicPr>
          <p:cNvPr id="22" name="Picture 21"/>
          <p:cNvPicPr>
            <a:picLocks noChangeAspect="1"/>
          </p:cNvPicPr>
          <p:nvPr/>
        </p:nvPicPr>
        <p:blipFill>
          <a:blip r:embed="rId18"/>
          <a:stretch>
            <a:fillRect/>
          </a:stretch>
        </p:blipFill>
        <p:spPr>
          <a:xfrm>
            <a:off x="292376" y="2072224"/>
            <a:ext cx="2160256" cy="1446807"/>
          </a:xfrm>
          <a:prstGeom prst="rect">
            <a:avLst/>
          </a:prstGeom>
        </p:spPr>
      </p:pic>
      <p:pic>
        <p:nvPicPr>
          <p:cNvPr id="27" name="Picture 26"/>
          <p:cNvPicPr>
            <a:picLocks noChangeAspect="1"/>
          </p:cNvPicPr>
          <p:nvPr/>
        </p:nvPicPr>
        <p:blipFill>
          <a:blip r:embed="rId19"/>
          <a:stretch>
            <a:fillRect/>
          </a:stretch>
        </p:blipFill>
        <p:spPr>
          <a:xfrm>
            <a:off x="6864081" y="3592552"/>
            <a:ext cx="1904914" cy="958183"/>
          </a:xfrm>
          <a:prstGeom prst="rect">
            <a:avLst/>
          </a:prstGeom>
        </p:spPr>
      </p:pic>
      <p:pic>
        <p:nvPicPr>
          <p:cNvPr id="20" name="Picture 19"/>
          <p:cNvPicPr>
            <a:picLocks noChangeAspect="1"/>
          </p:cNvPicPr>
          <p:nvPr/>
        </p:nvPicPr>
        <p:blipFill>
          <a:blip r:embed="rId20"/>
          <a:stretch>
            <a:fillRect/>
          </a:stretch>
        </p:blipFill>
        <p:spPr>
          <a:xfrm>
            <a:off x="110666" y="757815"/>
            <a:ext cx="2698900" cy="992242"/>
          </a:xfrm>
          <a:prstGeom prst="rect">
            <a:avLst/>
          </a:prstGeom>
        </p:spPr>
      </p:pic>
      <p:grpSp>
        <p:nvGrpSpPr>
          <p:cNvPr id="31" name="Group 30"/>
          <p:cNvGrpSpPr/>
          <p:nvPr/>
        </p:nvGrpSpPr>
        <p:grpSpPr>
          <a:xfrm>
            <a:off x="6478392" y="4458603"/>
            <a:ext cx="2554359" cy="1807078"/>
            <a:chOff x="6478392" y="4551913"/>
            <a:chExt cx="2554359" cy="1807078"/>
          </a:xfrm>
        </p:grpSpPr>
        <p:pic>
          <p:nvPicPr>
            <p:cNvPr id="30" name="Picture 29"/>
            <p:cNvPicPr>
              <a:picLocks noChangeAspect="1"/>
            </p:cNvPicPr>
            <p:nvPr/>
          </p:nvPicPr>
          <p:blipFill>
            <a:blip r:embed="rId21"/>
            <a:stretch>
              <a:fillRect/>
            </a:stretch>
          </p:blipFill>
          <p:spPr>
            <a:xfrm>
              <a:off x="6478392" y="4551913"/>
              <a:ext cx="2554359" cy="1807078"/>
            </a:xfrm>
            <a:prstGeom prst="rect">
              <a:avLst/>
            </a:prstGeom>
          </p:spPr>
        </p:pic>
        <p:pic>
          <p:nvPicPr>
            <p:cNvPr id="3" name="Picture 2"/>
            <p:cNvPicPr>
              <a:picLocks noChangeAspect="1"/>
            </p:cNvPicPr>
            <p:nvPr/>
          </p:nvPicPr>
          <p:blipFill>
            <a:blip r:embed="rId22"/>
            <a:stretch>
              <a:fillRect/>
            </a:stretch>
          </p:blipFill>
          <p:spPr>
            <a:xfrm>
              <a:off x="7548338" y="5218642"/>
              <a:ext cx="663302" cy="682811"/>
            </a:xfrm>
            <a:prstGeom prst="rect">
              <a:avLst/>
            </a:prstGeom>
          </p:spPr>
        </p:pic>
      </p:grpSp>
      <p:pic>
        <p:nvPicPr>
          <p:cNvPr id="34" name="Picture 68" descr="C:\Users\temp\Downloads\JKULogokurzWappenlinksengl.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86169" y="6286083"/>
            <a:ext cx="1150482" cy="57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10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107479" y="-181458"/>
          <a:ext cx="6044400" cy="8553600"/>
        </p:xfrm>
        <a:graphic>
          <a:graphicData uri="http://schemas.openxmlformats.org/presentationml/2006/ole">
            <mc:AlternateContent xmlns:mc="http://schemas.openxmlformats.org/markup-compatibility/2006">
              <mc:Choice xmlns:v="urn:schemas-microsoft-com:vml" Requires="v">
                <p:oleObj spid="_x0000_s253982" name="Graph" r:id="rId4" imgW="3022200" imgH="4276800" progId="Origin50.Graph">
                  <p:embed/>
                </p:oleObj>
              </mc:Choice>
              <mc:Fallback>
                <p:oleObj name="Graph" r:id="rId4" imgW="3022200" imgH="4276800" progId="Origin50.Graph">
                  <p:embed/>
                  <p:pic>
                    <p:nvPicPr>
                      <p:cNvPr id="0" name=""/>
                      <p:cNvPicPr/>
                      <p:nvPr/>
                    </p:nvPicPr>
                    <p:blipFill>
                      <a:blip r:embed="rId5"/>
                      <a:stretch>
                        <a:fillRect/>
                      </a:stretch>
                    </p:blipFill>
                    <p:spPr>
                      <a:xfrm>
                        <a:off x="3107479" y="-181458"/>
                        <a:ext cx="6044400" cy="8553600"/>
                      </a:xfrm>
                      <a:prstGeom prst="rect">
                        <a:avLst/>
                      </a:prstGeom>
                    </p:spPr>
                  </p:pic>
                </p:oleObj>
              </mc:Fallback>
            </mc:AlternateContent>
          </a:graphicData>
        </a:graphic>
      </p:graphicFrame>
      <p:sp>
        <p:nvSpPr>
          <p:cNvPr id="2" name="TextBox 1"/>
          <p:cNvSpPr txBox="1"/>
          <p:nvPr/>
        </p:nvSpPr>
        <p:spPr>
          <a:xfrm>
            <a:off x="0" y="1"/>
            <a:ext cx="9144000" cy="461665"/>
          </a:xfrm>
          <a:prstGeom prst="rect">
            <a:avLst/>
          </a:prstGeom>
          <a:solidFill>
            <a:srgbClr val="00CCFF"/>
          </a:solidFill>
        </p:spPr>
        <p:txBody>
          <a:bodyPr wrap="square" rtlCol="0">
            <a:spAutoFit/>
          </a:bodyPr>
          <a:lstStyle/>
          <a:p>
            <a:pPr algn="just"/>
            <a:r>
              <a:rPr lang="en-US" b="1" dirty="0" smtClean="0"/>
              <a:t>Universal thresholds for Ag and Au</a:t>
            </a:r>
            <a:endParaRPr lang="en-US" b="1" dirty="0">
              <a:sym typeface="Symbol"/>
            </a:endParaRPr>
          </a:p>
        </p:txBody>
      </p:sp>
      <p:sp>
        <p:nvSpPr>
          <p:cNvPr id="8" name="Date Placeholder 7"/>
          <p:cNvSpPr>
            <a:spLocks noGrp="1"/>
          </p:cNvSpPr>
          <p:nvPr>
            <p:ph type="dt" sz="half" idx="10"/>
          </p:nvPr>
        </p:nvSpPr>
        <p:spPr/>
        <p:txBody>
          <a:bodyPr/>
          <a:lstStyle/>
          <a:p>
            <a:pPr>
              <a:defRPr/>
            </a:pPr>
            <a:fld id="{C8B42D0D-D08C-406D-8BD5-44A01843AE0B}"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4</a:t>
            </a:fld>
            <a:endParaRPr lang="en-US" dirty="0"/>
          </a:p>
        </p:txBody>
      </p:sp>
      <p:sp>
        <p:nvSpPr>
          <p:cNvPr id="11" name="TextBox 10"/>
          <p:cNvSpPr txBox="1"/>
          <p:nvPr/>
        </p:nvSpPr>
        <p:spPr>
          <a:xfrm>
            <a:off x="0" y="4257599"/>
            <a:ext cx="9133114" cy="2308324"/>
          </a:xfrm>
          <a:prstGeom prst="rect">
            <a:avLst/>
          </a:prstGeom>
          <a:noFill/>
        </p:spPr>
        <p:txBody>
          <a:bodyPr wrap="square" rtlCol="0">
            <a:spAutoFit/>
          </a:bodyPr>
          <a:lstStyle/>
          <a:p>
            <a:pPr algn="just"/>
            <a:r>
              <a:rPr lang="en-US" b="1" dirty="0" smtClean="0">
                <a:solidFill>
                  <a:srgbClr val="FF33CC"/>
                </a:solidFill>
                <a:sym typeface="Symbol"/>
              </a:rPr>
              <a:t>Recipe</a:t>
            </a:r>
          </a:p>
          <a:p>
            <a:pPr marL="342900" indent="-342900" algn="just">
              <a:buFont typeface="Arial" pitchFamily="34" charset="0"/>
              <a:buChar char="•"/>
            </a:pPr>
            <a:r>
              <a:rPr lang="en-US" dirty="0" smtClean="0">
                <a:sym typeface="Symbol"/>
              </a:rPr>
              <a:t>Choose </a:t>
            </a:r>
            <a:r>
              <a:rPr lang="en-US" i="1" dirty="0" smtClean="0">
                <a:solidFill>
                  <a:srgbClr val="0000FF"/>
                </a:solidFill>
                <a:sym typeface="Symbol"/>
              </a:rPr>
              <a:t></a:t>
            </a:r>
            <a:r>
              <a:rPr lang="en-US" dirty="0" smtClean="0">
                <a:solidFill>
                  <a:srgbClr val="0000FF"/>
                </a:solidFill>
                <a:sym typeface="Symbol"/>
              </a:rPr>
              <a:t> with low -</a:t>
            </a:r>
            <a:r>
              <a:rPr lang="en-US" i="1" dirty="0" smtClean="0">
                <a:solidFill>
                  <a:srgbClr val="0000FF"/>
                </a:solidFill>
                <a:sym typeface="Symbol"/>
              </a:rPr>
              <a:t></a:t>
            </a:r>
            <a:r>
              <a:rPr lang="en-US" dirty="0">
                <a:solidFill>
                  <a:srgbClr val="0000FF"/>
                </a:solidFill>
                <a:sym typeface="Symbol"/>
              </a:rPr>
              <a:t>”</a:t>
            </a:r>
            <a:r>
              <a:rPr lang="en-US" baseline="-25000" dirty="0">
                <a:solidFill>
                  <a:srgbClr val="0000FF"/>
                </a:solidFill>
                <a:sym typeface="Symbol"/>
              </a:rPr>
              <a:t>M</a:t>
            </a:r>
            <a:r>
              <a:rPr lang="en-US" dirty="0">
                <a:solidFill>
                  <a:srgbClr val="0000FF"/>
                </a:solidFill>
                <a:sym typeface="Symbol"/>
              </a:rPr>
              <a:t>/</a:t>
            </a:r>
            <a:r>
              <a:rPr lang="en-US" i="1" dirty="0">
                <a:solidFill>
                  <a:srgbClr val="0000FF"/>
                </a:solidFill>
                <a:sym typeface="Symbol"/>
              </a:rPr>
              <a:t></a:t>
            </a:r>
            <a:r>
              <a:rPr lang="en-US" dirty="0" smtClean="0">
                <a:solidFill>
                  <a:srgbClr val="0000FF"/>
                </a:solidFill>
                <a:sym typeface="Symbol"/>
              </a:rPr>
              <a:t>’</a:t>
            </a:r>
            <a:r>
              <a:rPr lang="en-US" baseline="-25000" dirty="0" smtClean="0">
                <a:solidFill>
                  <a:srgbClr val="0000FF"/>
                </a:solidFill>
                <a:sym typeface="Symbol"/>
              </a:rPr>
              <a:t>M</a:t>
            </a:r>
            <a:r>
              <a:rPr lang="en-US" baseline="-25000" dirty="0" smtClean="0">
                <a:sym typeface="Symbol"/>
              </a:rPr>
              <a:t> </a:t>
            </a:r>
            <a:r>
              <a:rPr lang="en-US" dirty="0" smtClean="0">
                <a:sym typeface="Symbol"/>
              </a:rPr>
              <a:t>(usually IR)</a:t>
            </a:r>
          </a:p>
          <a:p>
            <a:pPr marL="342900" indent="-342900" algn="just">
              <a:buFont typeface="Arial" pitchFamily="34" charset="0"/>
              <a:buChar char="•"/>
            </a:pPr>
            <a:r>
              <a:rPr lang="en-US" dirty="0" smtClean="0">
                <a:sym typeface="Symbol"/>
              </a:rPr>
              <a:t>Keep host </a:t>
            </a:r>
            <a:r>
              <a:rPr lang="en-US" i="1" dirty="0" smtClean="0">
                <a:sym typeface="Symbol"/>
              </a:rPr>
              <a:t></a:t>
            </a:r>
            <a:r>
              <a:rPr lang="en-US" dirty="0">
                <a:sym typeface="Symbol"/>
              </a:rPr>
              <a:t>’</a:t>
            </a:r>
            <a:r>
              <a:rPr lang="en-US" baseline="-25000" dirty="0">
                <a:sym typeface="Symbol"/>
              </a:rPr>
              <a:t>G</a:t>
            </a:r>
            <a:r>
              <a:rPr lang="en-US" dirty="0">
                <a:sym typeface="Symbol"/>
              </a:rPr>
              <a:t> </a:t>
            </a:r>
            <a:r>
              <a:rPr lang="en-US" dirty="0" smtClean="0">
                <a:sym typeface="Symbol"/>
              </a:rPr>
              <a:t>small</a:t>
            </a:r>
          </a:p>
          <a:p>
            <a:pPr marL="342900" indent="-342900" algn="l">
              <a:buFont typeface="Arial" pitchFamily="34" charset="0"/>
              <a:buChar char="•"/>
            </a:pPr>
            <a:r>
              <a:rPr lang="en-US" dirty="0">
                <a:sym typeface="Symbol"/>
              </a:rPr>
              <a:t>Choose </a:t>
            </a:r>
            <a:r>
              <a:rPr lang="en-US" dirty="0">
                <a:solidFill>
                  <a:srgbClr val="FF0000"/>
                </a:solidFill>
                <a:sym typeface="Symbol"/>
              </a:rPr>
              <a:t>geometry and mode according to </a:t>
            </a:r>
            <a:r>
              <a:rPr lang="en-US" i="1" dirty="0">
                <a:solidFill>
                  <a:srgbClr val="FF0000"/>
                </a:solidFill>
                <a:sym typeface="Symbol"/>
              </a:rPr>
              <a:t>N</a:t>
            </a:r>
            <a:r>
              <a:rPr lang="en-US" dirty="0">
                <a:solidFill>
                  <a:srgbClr val="FF0000"/>
                </a:solidFill>
                <a:sym typeface="Symbol"/>
              </a:rPr>
              <a:t> </a:t>
            </a:r>
            <a:r>
              <a:rPr lang="en-US" dirty="0">
                <a:sym typeface="Symbol"/>
              </a:rPr>
              <a:t>(usually &lt;0.1=“thin”) </a:t>
            </a:r>
          </a:p>
          <a:p>
            <a:pPr marL="342900" indent="-342900" algn="l">
              <a:buFont typeface="Arial" pitchFamily="34" charset="0"/>
              <a:buChar char="•"/>
            </a:pPr>
            <a:r>
              <a:rPr lang="en-US" dirty="0">
                <a:sym typeface="Symbol"/>
              </a:rPr>
              <a:t>Keep structure small to avoid retardation, </a:t>
            </a:r>
            <a:r>
              <a:rPr lang="en-US" dirty="0">
                <a:solidFill>
                  <a:srgbClr val="FF33CC"/>
                </a:solidFill>
                <a:sym typeface="Symbol"/>
              </a:rPr>
              <a:t>or use multipoles</a:t>
            </a:r>
          </a:p>
          <a:p>
            <a:pPr marL="342900" indent="-342900" algn="l">
              <a:buFont typeface="Arial" pitchFamily="34" charset="0"/>
              <a:buChar char="•"/>
            </a:pPr>
            <a:r>
              <a:rPr lang="en-US" dirty="0">
                <a:sym typeface="Symbol"/>
              </a:rPr>
              <a:t>Use Ag rather than </a:t>
            </a:r>
            <a:r>
              <a:rPr lang="en-US" dirty="0" smtClean="0">
                <a:sym typeface="Symbol"/>
              </a:rPr>
              <a:t>Au</a:t>
            </a:r>
            <a:endParaRPr lang="en-US" dirty="0">
              <a:sym typeface="Symbol"/>
            </a:endParaRPr>
          </a:p>
        </p:txBody>
      </p:sp>
      <p:graphicFrame>
        <p:nvGraphicFramePr>
          <p:cNvPr id="13" name="Object 12"/>
          <p:cNvGraphicFramePr>
            <a:graphicFrameLocks noChangeAspect="1"/>
          </p:cNvGraphicFramePr>
          <p:nvPr>
            <p:extLst/>
          </p:nvPr>
        </p:nvGraphicFramePr>
        <p:xfrm>
          <a:off x="149225" y="1809750"/>
          <a:ext cx="2997200" cy="1066800"/>
        </p:xfrm>
        <a:graphic>
          <a:graphicData uri="http://schemas.openxmlformats.org/presentationml/2006/ole">
            <mc:AlternateContent xmlns:mc="http://schemas.openxmlformats.org/markup-compatibility/2006">
              <mc:Choice xmlns:v="urn:schemas-microsoft-com:vml" Requires="v">
                <p:oleObj spid="_x0000_s253983" name="Equation" r:id="rId6" imgW="1498320" imgH="533160" progId="Equation.DSMT4">
                  <p:embed/>
                </p:oleObj>
              </mc:Choice>
              <mc:Fallback>
                <p:oleObj name="Equation" r:id="rId6" imgW="1498320" imgH="533160" progId="Equation.DSMT4">
                  <p:embed/>
                  <p:pic>
                    <p:nvPicPr>
                      <p:cNvPr id="0" name=""/>
                      <p:cNvPicPr>
                        <a:picLocks noChangeAspect="1" noChangeArrowheads="1"/>
                      </p:cNvPicPr>
                      <p:nvPr/>
                    </p:nvPicPr>
                    <p:blipFill>
                      <a:blip r:embed="rId7"/>
                      <a:srcRect/>
                      <a:stretch>
                        <a:fillRect/>
                      </a:stretch>
                    </p:blipFill>
                    <p:spPr bwMode="auto">
                      <a:xfrm>
                        <a:off x="149225" y="1809750"/>
                        <a:ext cx="2997200" cy="1066800"/>
                      </a:xfrm>
                      <a:prstGeom prst="rect">
                        <a:avLst/>
                      </a:prstGeom>
                      <a:solidFill>
                        <a:srgbClr val="66FF99"/>
                      </a:solidFill>
                      <a:ln w="38100">
                        <a:noFill/>
                      </a:ln>
                    </p:spPr>
                  </p:pic>
                </p:oleObj>
              </mc:Fallback>
            </mc:AlternateContent>
          </a:graphicData>
        </a:graphic>
      </p:graphicFrame>
    </p:spTree>
    <p:extLst>
      <p:ext uri="{BB962C8B-B14F-4D97-AF65-F5344CB8AC3E}">
        <p14:creationId xmlns:p14="http://schemas.microsoft.com/office/powerpoint/2010/main" val="368619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3279228" cy="461665"/>
          </a:xfrm>
          <a:prstGeom prst="rect">
            <a:avLst/>
          </a:prstGeom>
          <a:noFill/>
        </p:spPr>
        <p:txBody>
          <a:bodyPr wrap="square" rtlCol="0">
            <a:spAutoFit/>
          </a:bodyPr>
          <a:lstStyle/>
          <a:p>
            <a:pPr algn="just"/>
            <a:r>
              <a:rPr lang="en-US" dirty="0" smtClean="0"/>
              <a:t>Spherical </a:t>
            </a:r>
            <a:r>
              <a:rPr lang="en-US" dirty="0" smtClean="0">
                <a:solidFill>
                  <a:srgbClr val="0000FF"/>
                </a:solidFill>
              </a:rPr>
              <a:t>metal</a:t>
            </a:r>
            <a:r>
              <a:rPr lang="en-US" dirty="0" smtClean="0"/>
              <a:t> dipole</a:t>
            </a:r>
            <a:endParaRPr lang="en-US" dirty="0"/>
          </a:p>
        </p:txBody>
      </p:sp>
      <p:sp>
        <p:nvSpPr>
          <p:cNvPr id="3"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860283004"/>
              </p:ext>
            </p:extLst>
          </p:nvPr>
        </p:nvGraphicFramePr>
        <p:xfrm>
          <a:off x="233363" y="479425"/>
          <a:ext cx="2005012" cy="1393825"/>
        </p:xfrm>
        <a:graphic>
          <a:graphicData uri="http://schemas.openxmlformats.org/presentationml/2006/ole">
            <mc:AlternateContent xmlns:mc="http://schemas.openxmlformats.org/markup-compatibility/2006">
              <mc:Choice xmlns:v="urn:schemas-microsoft-com:vml" Requires="v">
                <p:oleObj spid="_x0000_s238168" name="Equation" r:id="rId4" imgW="1002960" imgH="698400" progId="Equation.DSMT4">
                  <p:embed/>
                </p:oleObj>
              </mc:Choice>
              <mc:Fallback>
                <p:oleObj name="Equation" r:id="rId4" imgW="1002960" imgH="698400" progId="Equation.DSMT4">
                  <p:embed/>
                  <p:pic>
                    <p:nvPicPr>
                      <p:cNvPr id="0" name=""/>
                      <p:cNvPicPr>
                        <a:picLocks noChangeAspect="1" noChangeArrowheads="1"/>
                      </p:cNvPicPr>
                      <p:nvPr/>
                    </p:nvPicPr>
                    <p:blipFill>
                      <a:blip r:embed="rId5"/>
                      <a:srcRect/>
                      <a:stretch>
                        <a:fillRect/>
                      </a:stretch>
                    </p:blipFill>
                    <p:spPr bwMode="auto">
                      <a:xfrm>
                        <a:off x="233363" y="479425"/>
                        <a:ext cx="2005012" cy="139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02069054"/>
              </p:ext>
            </p:extLst>
          </p:nvPr>
        </p:nvGraphicFramePr>
        <p:xfrm>
          <a:off x="6530975" y="481013"/>
          <a:ext cx="2106613" cy="1570037"/>
        </p:xfrm>
        <a:graphic>
          <a:graphicData uri="http://schemas.openxmlformats.org/presentationml/2006/ole">
            <mc:AlternateContent xmlns:mc="http://schemas.openxmlformats.org/markup-compatibility/2006">
              <mc:Choice xmlns:v="urn:schemas-microsoft-com:vml" Requires="v">
                <p:oleObj spid="_x0000_s238169" name="Equation" r:id="rId6" imgW="1054080" imgH="787320" progId="Equation.DSMT4">
                  <p:embed/>
                </p:oleObj>
              </mc:Choice>
              <mc:Fallback>
                <p:oleObj name="Equation" r:id="rId6" imgW="1054080" imgH="787320" progId="Equation.DSMT4">
                  <p:embed/>
                  <p:pic>
                    <p:nvPicPr>
                      <p:cNvPr id="0" name=""/>
                      <p:cNvPicPr>
                        <a:picLocks noChangeAspect="1" noChangeArrowheads="1"/>
                      </p:cNvPicPr>
                      <p:nvPr/>
                    </p:nvPicPr>
                    <p:blipFill>
                      <a:blip r:embed="rId7"/>
                      <a:srcRect/>
                      <a:stretch>
                        <a:fillRect/>
                      </a:stretch>
                    </p:blipFill>
                    <p:spPr bwMode="auto">
                      <a:xfrm>
                        <a:off x="6530975" y="481013"/>
                        <a:ext cx="2106613" cy="1570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801710" y="2"/>
            <a:ext cx="3342290" cy="461665"/>
          </a:xfrm>
          <a:prstGeom prst="rect">
            <a:avLst/>
          </a:prstGeom>
          <a:noFill/>
        </p:spPr>
        <p:txBody>
          <a:bodyPr wrap="square" rtlCol="0">
            <a:spAutoFit/>
          </a:bodyPr>
          <a:lstStyle/>
          <a:p>
            <a:pPr algn="just"/>
            <a:r>
              <a:rPr lang="en-US" dirty="0" smtClean="0"/>
              <a:t>Spherical </a:t>
            </a:r>
            <a:r>
              <a:rPr lang="en-US" dirty="0" smtClean="0">
                <a:solidFill>
                  <a:srgbClr val="FF0000"/>
                </a:solidFill>
              </a:rPr>
              <a:t>gain </a:t>
            </a:r>
            <a:r>
              <a:rPr lang="en-US" dirty="0" smtClean="0"/>
              <a:t>dipole</a:t>
            </a:r>
            <a:endParaRPr lang="en-US" dirty="0"/>
          </a:p>
        </p:txBody>
      </p:sp>
      <p:sp>
        <p:nvSpPr>
          <p:cNvPr id="9" name="TextBox 8"/>
          <p:cNvSpPr txBox="1"/>
          <p:nvPr/>
        </p:nvSpPr>
        <p:spPr>
          <a:xfrm>
            <a:off x="0" y="2938346"/>
            <a:ext cx="1300654" cy="461665"/>
          </a:xfrm>
          <a:prstGeom prst="rect">
            <a:avLst/>
          </a:prstGeom>
          <a:noFill/>
        </p:spPr>
        <p:txBody>
          <a:bodyPr wrap="square" rtlCol="0">
            <a:spAutoFit/>
          </a:bodyPr>
          <a:lstStyle/>
          <a:p>
            <a:pPr algn="just"/>
            <a:r>
              <a:rPr lang="en-US" dirty="0" smtClean="0">
                <a:solidFill>
                  <a:srgbClr val="0000FF"/>
                </a:solidFill>
              </a:rPr>
              <a:t>Losses</a:t>
            </a:r>
            <a:endParaRPr lang="en-US" dirty="0">
              <a:solidFill>
                <a:srgbClr val="0000FF"/>
              </a:solidFill>
            </a:endParaRPr>
          </a:p>
        </p:txBody>
      </p:sp>
      <p:sp>
        <p:nvSpPr>
          <p:cNvPr id="10" name="TextBox 9"/>
          <p:cNvSpPr txBox="1"/>
          <p:nvPr/>
        </p:nvSpPr>
        <p:spPr>
          <a:xfrm>
            <a:off x="7015655" y="2827984"/>
            <a:ext cx="2128344" cy="830997"/>
          </a:xfrm>
          <a:prstGeom prst="rect">
            <a:avLst/>
          </a:prstGeom>
          <a:noFill/>
        </p:spPr>
        <p:txBody>
          <a:bodyPr wrap="square" rtlCol="0">
            <a:spAutoFit/>
          </a:bodyPr>
          <a:lstStyle/>
          <a:p>
            <a:pPr algn="just"/>
            <a:r>
              <a:rPr lang="en-US" dirty="0" smtClean="0"/>
              <a:t>Amplifier;</a:t>
            </a:r>
          </a:p>
          <a:p>
            <a:pPr algn="just"/>
            <a:r>
              <a:rPr lang="en-US" b="1" dirty="0" smtClean="0">
                <a:solidFill>
                  <a:srgbClr val="FF0000"/>
                </a:solidFill>
              </a:rPr>
              <a:t>not</a:t>
            </a:r>
            <a:r>
              <a:rPr lang="en-US" dirty="0" smtClean="0">
                <a:solidFill>
                  <a:srgbClr val="FF0000"/>
                </a:solidFill>
              </a:rPr>
              <a:t> a generator</a:t>
            </a:r>
            <a:endParaRPr lang="en-US" dirty="0">
              <a:solidFill>
                <a:srgbClr val="FF0000"/>
              </a:solidFill>
            </a:endParaRPr>
          </a:p>
        </p:txBody>
      </p:sp>
      <p:sp>
        <p:nvSpPr>
          <p:cNvPr id="11" name="Rectangle 8"/>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0"/>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6"/>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675528942"/>
              </p:ext>
            </p:extLst>
          </p:nvPr>
        </p:nvGraphicFramePr>
        <p:xfrm>
          <a:off x="453696" y="3761733"/>
          <a:ext cx="4927600" cy="1143000"/>
        </p:xfrm>
        <a:graphic>
          <a:graphicData uri="http://schemas.openxmlformats.org/presentationml/2006/ole">
            <mc:AlternateContent xmlns:mc="http://schemas.openxmlformats.org/markup-compatibility/2006">
              <mc:Choice xmlns:v="urn:schemas-microsoft-com:vml" Requires="v">
                <p:oleObj spid="_x0000_s238170" name="Equation" r:id="rId8" imgW="2463480" imgH="571320" progId="Equation.DSMT4">
                  <p:embed/>
                </p:oleObj>
              </mc:Choice>
              <mc:Fallback>
                <p:oleObj name="Equation" r:id="rId8" imgW="2463480" imgH="571320" progId="Equation.DSMT4">
                  <p:embed/>
                  <p:pic>
                    <p:nvPicPr>
                      <p:cNvPr id="0" name=""/>
                      <p:cNvPicPr>
                        <a:picLocks noChangeAspect="1" noChangeArrowheads="1"/>
                      </p:cNvPicPr>
                      <p:nvPr/>
                    </p:nvPicPr>
                    <p:blipFill>
                      <a:blip r:embed="rId9"/>
                      <a:srcRect/>
                      <a:stretch>
                        <a:fillRect/>
                      </a:stretch>
                    </p:blipFill>
                    <p:spPr bwMode="auto">
                      <a:xfrm>
                        <a:off x="453696" y="3761733"/>
                        <a:ext cx="49276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Down Arrow 24"/>
          <p:cNvSpPr/>
          <p:nvPr/>
        </p:nvSpPr>
        <p:spPr>
          <a:xfrm rot="2167482">
            <a:off x="2801230" y="3222900"/>
            <a:ext cx="457200" cy="774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497750" y="1864298"/>
            <a:ext cx="1080000" cy="1080000"/>
            <a:chOff x="1497750" y="1864298"/>
            <a:chExt cx="1080000" cy="1080000"/>
          </a:xfrm>
        </p:grpSpPr>
        <p:sp>
          <p:nvSpPr>
            <p:cNvPr id="5" name="Oval 4"/>
            <p:cNvSpPr>
              <a:spLocks noChangeAspect="1"/>
            </p:cNvSpPr>
            <p:nvPr/>
          </p:nvSpPr>
          <p:spPr>
            <a:xfrm>
              <a:off x="1497750" y="1864298"/>
              <a:ext cx="1080000" cy="1080000"/>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4189083518"/>
                </p:ext>
              </p:extLst>
            </p:nvPr>
          </p:nvGraphicFramePr>
          <p:xfrm>
            <a:off x="1590090" y="2232848"/>
            <a:ext cx="895320" cy="342900"/>
          </p:xfrm>
          <a:graphic>
            <a:graphicData uri="http://schemas.openxmlformats.org/presentationml/2006/ole">
              <mc:AlternateContent xmlns:mc="http://schemas.openxmlformats.org/markup-compatibility/2006">
                <mc:Choice xmlns:v="urn:schemas-microsoft-com:vml" Requires="v">
                  <p:oleObj spid="_x0000_s238171" name="Equation" r:id="rId10" imgW="596880" imgH="228600" progId="Equation.DSMT4">
                    <p:embed/>
                  </p:oleObj>
                </mc:Choice>
                <mc:Fallback>
                  <p:oleObj name="Equation" r:id="rId10" imgW="596880" imgH="228600" progId="Equation.DSMT4">
                    <p:embed/>
                    <p:pic>
                      <p:nvPicPr>
                        <p:cNvPr id="0" name=""/>
                        <p:cNvPicPr>
                          <a:picLocks noChangeAspect="1" noChangeArrowheads="1"/>
                        </p:cNvPicPr>
                        <p:nvPr/>
                      </p:nvPicPr>
                      <p:blipFill>
                        <a:blip r:embed="rId11"/>
                        <a:srcRect/>
                        <a:stretch>
                          <a:fillRect/>
                        </a:stretch>
                      </p:blipFill>
                      <p:spPr bwMode="auto">
                        <a:xfrm>
                          <a:off x="1590090" y="2232848"/>
                          <a:ext cx="895320" cy="342900"/>
                        </a:xfrm>
                        <a:prstGeom prst="rect">
                          <a:avLst/>
                        </a:prstGeom>
                        <a:noFill/>
                      </p:spPr>
                    </p:pic>
                  </p:oleObj>
                </mc:Fallback>
              </mc:AlternateContent>
            </a:graphicData>
          </a:graphic>
        </p:graphicFrame>
      </p:grpSp>
      <p:grpSp>
        <p:nvGrpSpPr>
          <p:cNvPr id="18" name="Group 17"/>
          <p:cNvGrpSpPr/>
          <p:nvPr/>
        </p:nvGrpSpPr>
        <p:grpSpPr>
          <a:xfrm>
            <a:off x="6147886" y="1864298"/>
            <a:ext cx="1080000" cy="1080000"/>
            <a:chOff x="6147886" y="1864298"/>
            <a:chExt cx="1080000" cy="1080000"/>
          </a:xfrm>
        </p:grpSpPr>
        <p:sp>
          <p:nvSpPr>
            <p:cNvPr id="7" name="Oval 6"/>
            <p:cNvSpPr>
              <a:spLocks noChangeAspect="1"/>
            </p:cNvSpPr>
            <p:nvPr/>
          </p:nvSpPr>
          <p:spPr>
            <a:xfrm>
              <a:off x="6147886" y="1864298"/>
              <a:ext cx="1080000" cy="108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923167401"/>
                </p:ext>
              </p:extLst>
            </p:nvPr>
          </p:nvGraphicFramePr>
          <p:xfrm>
            <a:off x="6225805" y="2256497"/>
            <a:ext cx="971460" cy="342900"/>
          </p:xfrm>
          <a:graphic>
            <a:graphicData uri="http://schemas.openxmlformats.org/presentationml/2006/ole">
              <mc:AlternateContent xmlns:mc="http://schemas.openxmlformats.org/markup-compatibility/2006">
                <mc:Choice xmlns:v="urn:schemas-microsoft-com:vml" Requires="v">
                  <p:oleObj spid="_x0000_s238172" name="Equation" r:id="rId12" imgW="647640" imgH="228600" progId="Equation.DSMT4">
                    <p:embed/>
                  </p:oleObj>
                </mc:Choice>
                <mc:Fallback>
                  <p:oleObj name="Equation" r:id="rId12" imgW="647640" imgH="228600" progId="Equation.DSMT4">
                    <p:embed/>
                    <p:pic>
                      <p:nvPicPr>
                        <p:cNvPr id="0" name=""/>
                        <p:cNvPicPr>
                          <a:picLocks noChangeAspect="1" noChangeArrowheads="1"/>
                        </p:cNvPicPr>
                        <p:nvPr/>
                      </p:nvPicPr>
                      <p:blipFill>
                        <a:blip r:embed="rId13"/>
                        <a:srcRect/>
                        <a:stretch>
                          <a:fillRect/>
                        </a:stretch>
                      </p:blipFill>
                      <p:spPr bwMode="auto">
                        <a:xfrm>
                          <a:off x="6225805" y="2256497"/>
                          <a:ext cx="971460" cy="342900"/>
                        </a:xfrm>
                        <a:prstGeom prst="rect">
                          <a:avLst/>
                        </a:prstGeom>
                        <a:noFill/>
                        <a:ln>
                          <a:noFill/>
                        </a:ln>
                      </p:spPr>
                    </p:pic>
                  </p:oleObj>
                </mc:Fallback>
              </mc:AlternateContent>
            </a:graphicData>
          </a:graphic>
        </p:graphicFrame>
      </p:grpSp>
      <p:grpSp>
        <p:nvGrpSpPr>
          <p:cNvPr id="19" name="Group 18"/>
          <p:cNvGrpSpPr/>
          <p:nvPr/>
        </p:nvGrpSpPr>
        <p:grpSpPr>
          <a:xfrm>
            <a:off x="2067244" y="1364261"/>
            <a:ext cx="4463732" cy="2080074"/>
            <a:chOff x="2067244" y="1364261"/>
            <a:chExt cx="4463732" cy="2080074"/>
          </a:xfrm>
        </p:grpSpPr>
        <p:graphicFrame>
          <p:nvGraphicFramePr>
            <p:cNvPr id="12" name="Object 11"/>
            <p:cNvGraphicFramePr>
              <a:graphicFrameLocks noChangeAspect="1"/>
            </p:cNvGraphicFramePr>
            <p:nvPr>
              <p:extLst>
                <p:ext uri="{D42A27DB-BD31-4B8C-83A1-F6EECF244321}">
                  <p14:modId xmlns:p14="http://schemas.microsoft.com/office/powerpoint/2010/main" val="3796579947"/>
                </p:ext>
              </p:extLst>
            </p:nvPr>
          </p:nvGraphicFramePr>
          <p:xfrm>
            <a:off x="3392889" y="2721498"/>
            <a:ext cx="2006600" cy="482600"/>
          </p:xfrm>
          <a:graphic>
            <a:graphicData uri="http://schemas.openxmlformats.org/presentationml/2006/ole">
              <mc:AlternateContent xmlns:mc="http://schemas.openxmlformats.org/markup-compatibility/2006">
                <mc:Choice xmlns:v="urn:schemas-microsoft-com:vml" Requires="v">
                  <p:oleObj spid="_x0000_s238173" name="Equation" r:id="rId14" imgW="1002960" imgH="241200" progId="Equation.DSMT4">
                    <p:embed/>
                  </p:oleObj>
                </mc:Choice>
                <mc:Fallback>
                  <p:oleObj name="Equation" r:id="rId14" imgW="1002960" imgH="241200" progId="Equation.DSMT4">
                    <p:embed/>
                    <p:pic>
                      <p:nvPicPr>
                        <p:cNvPr id="0" name=""/>
                        <p:cNvPicPr>
                          <a:picLocks noChangeAspect="1" noChangeArrowheads="1"/>
                        </p:cNvPicPr>
                        <p:nvPr/>
                      </p:nvPicPr>
                      <p:blipFill>
                        <a:blip r:embed="rId15"/>
                        <a:srcRect/>
                        <a:stretch>
                          <a:fillRect/>
                        </a:stretch>
                      </p:blipFill>
                      <p:spPr bwMode="auto">
                        <a:xfrm>
                          <a:off x="3392889" y="2721498"/>
                          <a:ext cx="20066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3214964" y="2146908"/>
              <a:ext cx="2421332" cy="461665"/>
            </a:xfrm>
            <a:prstGeom prst="rect">
              <a:avLst/>
            </a:prstGeom>
            <a:solidFill>
              <a:srgbClr val="00CCFF"/>
            </a:solidFill>
          </p:spPr>
          <p:txBody>
            <a:bodyPr wrap="square" rtlCol="0">
              <a:spAutoFit/>
            </a:bodyPr>
            <a:lstStyle/>
            <a:p>
              <a:pPr algn="just"/>
              <a:r>
                <a:rPr lang="en-US" dirty="0" smtClean="0"/>
                <a:t>2 coupled dipoles</a:t>
              </a:r>
            </a:p>
          </p:txBody>
        </p:sp>
        <p:graphicFrame>
          <p:nvGraphicFramePr>
            <p:cNvPr id="35" name="Object 34"/>
            <p:cNvGraphicFramePr>
              <a:graphicFrameLocks noChangeAspect="1"/>
            </p:cNvGraphicFramePr>
            <p:nvPr>
              <p:extLst>
                <p:ext uri="{D42A27DB-BD31-4B8C-83A1-F6EECF244321}">
                  <p14:modId xmlns:p14="http://schemas.microsoft.com/office/powerpoint/2010/main" val="1628752505"/>
                </p:ext>
              </p:extLst>
            </p:nvPr>
          </p:nvGraphicFramePr>
          <p:xfrm>
            <a:off x="3400096" y="1567837"/>
            <a:ext cx="1981200" cy="482600"/>
          </p:xfrm>
          <a:graphic>
            <a:graphicData uri="http://schemas.openxmlformats.org/presentationml/2006/ole">
              <mc:AlternateContent xmlns:mc="http://schemas.openxmlformats.org/markup-compatibility/2006">
                <mc:Choice xmlns:v="urn:schemas-microsoft-com:vml" Requires="v">
                  <p:oleObj spid="_x0000_s238174" name="Equation" r:id="rId16" imgW="990360" imgH="241200" progId="Equation.DSMT4">
                    <p:embed/>
                  </p:oleObj>
                </mc:Choice>
                <mc:Fallback>
                  <p:oleObj name="Equation" r:id="rId16" imgW="990360" imgH="241200" progId="Equation.DSMT4">
                    <p:embed/>
                    <p:pic>
                      <p:nvPicPr>
                        <p:cNvPr id="0" name=""/>
                        <p:cNvPicPr>
                          <a:picLocks noChangeAspect="1" noChangeArrowheads="1"/>
                        </p:cNvPicPr>
                        <p:nvPr/>
                      </p:nvPicPr>
                      <p:blipFill>
                        <a:blip r:embed="rId17"/>
                        <a:srcRect/>
                        <a:stretch>
                          <a:fillRect/>
                        </a:stretch>
                      </p:blipFill>
                      <p:spPr bwMode="auto">
                        <a:xfrm>
                          <a:off x="3400096" y="1567837"/>
                          <a:ext cx="1981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Freeform 46"/>
            <p:cNvSpPr/>
            <p:nvPr/>
          </p:nvSpPr>
          <p:spPr>
            <a:xfrm>
              <a:off x="2067244" y="2585111"/>
              <a:ext cx="4463732" cy="859224"/>
            </a:xfrm>
            <a:custGeom>
              <a:avLst/>
              <a:gdLst>
                <a:gd name="connsiteX0" fmla="*/ 0 w 4004441"/>
                <a:gd name="connsiteY0" fmla="*/ 0 h 859224"/>
                <a:gd name="connsiteX1" fmla="*/ 2017986 w 4004441"/>
                <a:gd name="connsiteY1" fmla="*/ 859221 h 859224"/>
                <a:gd name="connsiteX2" fmla="*/ 4004441 w 4004441"/>
                <a:gd name="connsiteY2" fmla="*/ 7883 h 859224"/>
              </a:gdLst>
              <a:ahLst/>
              <a:cxnLst>
                <a:cxn ang="0">
                  <a:pos x="connsiteX0" y="connsiteY0"/>
                </a:cxn>
                <a:cxn ang="0">
                  <a:pos x="connsiteX1" y="connsiteY1"/>
                </a:cxn>
                <a:cxn ang="0">
                  <a:pos x="connsiteX2" y="connsiteY2"/>
                </a:cxn>
              </a:cxnLst>
              <a:rect l="l" t="t" r="r" b="b"/>
              <a:pathLst>
                <a:path w="4004441" h="859224">
                  <a:moveTo>
                    <a:pt x="0" y="0"/>
                  </a:moveTo>
                  <a:cubicBezTo>
                    <a:pt x="675289" y="428953"/>
                    <a:pt x="1350579" y="857907"/>
                    <a:pt x="2017986" y="859221"/>
                  </a:cubicBezTo>
                  <a:cubicBezTo>
                    <a:pt x="2685393" y="860535"/>
                    <a:pt x="3344917" y="434209"/>
                    <a:pt x="4004441" y="7883"/>
                  </a:cubicBezTo>
                </a:path>
              </a:pathLst>
            </a:custGeom>
            <a:noFill/>
            <a:ln w="38100">
              <a:solidFill>
                <a:srgbClr val="00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48" name="Freeform 47"/>
            <p:cNvSpPr/>
            <p:nvPr/>
          </p:nvSpPr>
          <p:spPr>
            <a:xfrm rot="10800000">
              <a:off x="2103626" y="1364261"/>
              <a:ext cx="4427347" cy="801277"/>
            </a:xfrm>
            <a:custGeom>
              <a:avLst/>
              <a:gdLst>
                <a:gd name="connsiteX0" fmla="*/ 0 w 4004441"/>
                <a:gd name="connsiteY0" fmla="*/ 0 h 859224"/>
                <a:gd name="connsiteX1" fmla="*/ 2017986 w 4004441"/>
                <a:gd name="connsiteY1" fmla="*/ 859221 h 859224"/>
                <a:gd name="connsiteX2" fmla="*/ 4004441 w 4004441"/>
                <a:gd name="connsiteY2" fmla="*/ 7883 h 859224"/>
              </a:gdLst>
              <a:ahLst/>
              <a:cxnLst>
                <a:cxn ang="0">
                  <a:pos x="connsiteX0" y="connsiteY0"/>
                </a:cxn>
                <a:cxn ang="0">
                  <a:pos x="connsiteX1" y="connsiteY1"/>
                </a:cxn>
                <a:cxn ang="0">
                  <a:pos x="connsiteX2" y="connsiteY2"/>
                </a:cxn>
              </a:cxnLst>
              <a:rect l="l" t="t" r="r" b="b"/>
              <a:pathLst>
                <a:path w="4004441" h="859224">
                  <a:moveTo>
                    <a:pt x="0" y="0"/>
                  </a:moveTo>
                  <a:cubicBezTo>
                    <a:pt x="675289" y="428953"/>
                    <a:pt x="1350579" y="857907"/>
                    <a:pt x="2017986" y="859221"/>
                  </a:cubicBezTo>
                  <a:cubicBezTo>
                    <a:pt x="2685393" y="860535"/>
                    <a:pt x="3344917" y="434209"/>
                    <a:pt x="4004441" y="7883"/>
                  </a:cubicBezTo>
                </a:path>
              </a:pathLst>
            </a:custGeom>
            <a:noFill/>
            <a:ln w="381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1" y="4987495"/>
            <a:ext cx="9143998" cy="1569660"/>
          </a:xfrm>
          <a:prstGeom prst="rect">
            <a:avLst/>
          </a:prstGeom>
          <a:noFill/>
        </p:spPr>
        <p:txBody>
          <a:bodyPr wrap="square" rtlCol="0">
            <a:spAutoFit/>
          </a:bodyPr>
          <a:lstStyle/>
          <a:p>
            <a:pPr algn="just"/>
            <a:r>
              <a:rPr lang="en-US" dirty="0" smtClean="0"/>
              <a:t>Similar to FP laser, </a:t>
            </a:r>
            <a:r>
              <a:rPr lang="en-US" b="1" dirty="0">
                <a:solidFill>
                  <a:srgbClr val="FF0000"/>
                </a:solidFill>
              </a:rPr>
              <a:t>Generator: </a:t>
            </a:r>
            <a:r>
              <a:rPr lang="en-US" b="1" i="1" dirty="0">
                <a:solidFill>
                  <a:srgbClr val="FF0000"/>
                </a:solidFill>
                <a:sym typeface="Symbol"/>
              </a:rPr>
              <a:t>D</a:t>
            </a:r>
            <a:r>
              <a:rPr lang="en-US" b="1" dirty="0">
                <a:solidFill>
                  <a:srgbClr val="FF0000"/>
                </a:solidFill>
                <a:sym typeface="Symbol"/>
              </a:rPr>
              <a:t></a:t>
            </a:r>
            <a:r>
              <a:rPr lang="en-US" b="1" dirty="0" smtClean="0">
                <a:solidFill>
                  <a:srgbClr val="FF0000"/>
                </a:solidFill>
                <a:sym typeface="Symbol"/>
              </a:rPr>
              <a:t>0</a:t>
            </a:r>
            <a:r>
              <a:rPr lang="en-US" dirty="0" smtClean="0">
                <a:sym typeface="Symbol"/>
              </a:rPr>
              <a:t>, for laser, </a:t>
            </a:r>
            <a:r>
              <a:rPr lang="en-US" i="1" dirty="0" smtClean="0"/>
              <a:t>T</a:t>
            </a:r>
            <a:r>
              <a:rPr lang="en-US" dirty="0" smtClean="0">
                <a:sym typeface="Symbol"/>
              </a:rPr>
              <a:t></a:t>
            </a:r>
            <a:endParaRPr lang="en-US" dirty="0">
              <a:sym typeface="Symbol"/>
            </a:endParaRPr>
          </a:p>
          <a:p>
            <a:pPr algn="just"/>
            <a:r>
              <a:rPr lang="en-US" dirty="0" smtClean="0">
                <a:sym typeface="Symbol"/>
              </a:rPr>
              <a:t>                                                               0(noise)(</a:t>
            </a:r>
            <a:r>
              <a:rPr lang="en-US" i="1" dirty="0" smtClean="0">
                <a:sym typeface="Symbol"/>
              </a:rPr>
              <a:t>T</a:t>
            </a:r>
            <a:r>
              <a:rPr lang="en-US" dirty="0" smtClean="0">
                <a:sym typeface="Symbol"/>
              </a:rPr>
              <a:t>)</a:t>
            </a:r>
            <a:r>
              <a:rPr lang="en-US" i="1" dirty="0" smtClean="0">
                <a:sym typeface="Symbol"/>
              </a:rPr>
              <a:t> </a:t>
            </a:r>
            <a:r>
              <a:rPr lang="en-US" dirty="0">
                <a:sym typeface="Symbol"/>
              </a:rPr>
              <a:t>= finite </a:t>
            </a:r>
            <a:r>
              <a:rPr lang="en-US" dirty="0" smtClean="0">
                <a:sym typeface="Symbol"/>
              </a:rPr>
              <a:t>output</a:t>
            </a:r>
            <a:endParaRPr lang="en-US" dirty="0" smtClean="0"/>
          </a:p>
          <a:p>
            <a:pPr marL="342900" indent="-342900" algn="just">
              <a:buFont typeface="Arial" pitchFamily="34" charset="0"/>
              <a:buChar char="•"/>
            </a:pPr>
            <a:r>
              <a:rPr lang="en-US" b="1" dirty="0" smtClean="0"/>
              <a:t>G</a:t>
            </a:r>
            <a:r>
              <a:rPr lang="en-US" dirty="0" smtClean="0"/>
              <a:t>, </a:t>
            </a:r>
            <a:r>
              <a:rPr lang="en-US" b="1" dirty="0" smtClean="0"/>
              <a:t>L</a:t>
            </a:r>
            <a:r>
              <a:rPr lang="en-US" dirty="0" smtClean="0"/>
              <a:t> are matrices </a:t>
            </a:r>
            <a:r>
              <a:rPr lang="en-US" dirty="0" smtClean="0">
                <a:sym typeface="Symbol" panose="05050102010706020507" pitchFamily="18" charset="2"/>
              </a:rPr>
              <a:t></a:t>
            </a:r>
            <a:r>
              <a:rPr lang="en-US" dirty="0" smtClean="0"/>
              <a:t> eigenvalues </a:t>
            </a:r>
            <a:r>
              <a:rPr lang="en-US" i="1" dirty="0" smtClean="0">
                <a:sym typeface="Symbol" panose="05050102010706020507" pitchFamily="18" charset="2"/>
              </a:rPr>
              <a:t></a:t>
            </a:r>
            <a:endParaRPr lang="en-US" i="1" dirty="0" smtClean="0"/>
          </a:p>
          <a:p>
            <a:pPr marL="342900" indent="-342900" algn="just">
              <a:buFont typeface="Arial" pitchFamily="34" charset="0"/>
              <a:buChar char="•"/>
            </a:pPr>
            <a:r>
              <a:rPr lang="en-US" dirty="0" smtClean="0">
                <a:solidFill>
                  <a:srgbClr val="FF0000"/>
                </a:solidFill>
              </a:rPr>
              <a:t>If round trip </a:t>
            </a:r>
            <a:r>
              <a:rPr lang="en-US" b="1" dirty="0">
                <a:solidFill>
                  <a:srgbClr val="FF0000"/>
                </a:solidFill>
              </a:rPr>
              <a:t>L</a:t>
            </a:r>
            <a:r>
              <a:rPr lang="en-US" i="1" baseline="-25000" dirty="0">
                <a:solidFill>
                  <a:srgbClr val="FF0000"/>
                </a:solidFill>
                <a:sym typeface="Symbol" panose="05050102010706020507" pitchFamily="18" charset="2"/>
              </a:rPr>
              <a:t></a:t>
            </a:r>
            <a:r>
              <a:rPr lang="en-US" dirty="0">
                <a:solidFill>
                  <a:srgbClr val="FF0000"/>
                </a:solidFill>
              </a:rPr>
              <a:t>=</a:t>
            </a:r>
            <a:r>
              <a:rPr lang="en-US" dirty="0" smtClean="0">
                <a:solidFill>
                  <a:srgbClr val="FF0000"/>
                </a:solidFill>
              </a:rPr>
              <a:t>1, </a:t>
            </a:r>
            <a:r>
              <a:rPr lang="en-US" b="1" dirty="0" smtClean="0">
                <a:solidFill>
                  <a:srgbClr val="FF0000"/>
                </a:solidFill>
              </a:rPr>
              <a:t>p</a:t>
            </a:r>
            <a:r>
              <a:rPr lang="en-US" b="1" dirty="0" smtClean="0">
                <a:solidFill>
                  <a:srgbClr val="FF0000"/>
                </a:solidFill>
                <a:sym typeface="Symbol" panose="05050102010706020507" pitchFamily="18" charset="2"/>
              </a:rPr>
              <a:t></a:t>
            </a:r>
            <a:r>
              <a:rPr lang="en-US" dirty="0" smtClean="0">
                <a:sym typeface="Symbol" panose="05050102010706020507" pitchFamily="18" charset="2"/>
              </a:rPr>
              <a:t>,</a:t>
            </a:r>
            <a:r>
              <a:rPr lang="en-US" b="1" dirty="0" smtClean="0">
                <a:solidFill>
                  <a:srgbClr val="FF0000"/>
                </a:solidFill>
                <a:sym typeface="Symbol" panose="05050102010706020507" pitchFamily="18" charset="2"/>
              </a:rPr>
              <a:t> </a:t>
            </a:r>
            <a:r>
              <a:rPr lang="en-US" dirty="0" smtClean="0">
                <a:sym typeface="Symbol" panose="05050102010706020507" pitchFamily="18" charset="2"/>
              </a:rPr>
              <a:t>or</a:t>
            </a:r>
            <a:r>
              <a:rPr lang="en-US" dirty="0" smtClean="0"/>
              <a:t> </a:t>
            </a:r>
            <a:r>
              <a:rPr lang="en-US" b="1" dirty="0"/>
              <a:t>p</a:t>
            </a:r>
            <a:r>
              <a:rPr lang="en-US" dirty="0">
                <a:sym typeface="Symbol" panose="05050102010706020507" pitchFamily="18" charset="2"/>
              </a:rPr>
              <a:t>0 </a:t>
            </a:r>
            <a:r>
              <a:rPr lang="en-US" dirty="0"/>
              <a:t>for </a:t>
            </a:r>
            <a:r>
              <a:rPr lang="en-US" b="1" dirty="0" err="1" smtClean="0"/>
              <a:t>E</a:t>
            </a:r>
            <a:r>
              <a:rPr lang="en-US" baseline="30000" dirty="0" err="1" smtClean="0"/>
              <a:t>i</a:t>
            </a:r>
            <a:r>
              <a:rPr lang="en-US" dirty="0" smtClean="0"/>
              <a:t>=0</a:t>
            </a:r>
            <a:endParaRPr lang="en-US" dirty="0"/>
          </a:p>
        </p:txBody>
      </p:sp>
      <p:sp>
        <p:nvSpPr>
          <p:cNvPr id="51" name="TextBox 50"/>
          <p:cNvSpPr txBox="1"/>
          <p:nvPr/>
        </p:nvSpPr>
        <p:spPr>
          <a:xfrm>
            <a:off x="2877211" y="652284"/>
            <a:ext cx="3145217" cy="461665"/>
          </a:xfrm>
          <a:prstGeom prst="rect">
            <a:avLst/>
          </a:prstGeom>
          <a:solidFill>
            <a:srgbClr val="00CCFF"/>
          </a:solidFill>
        </p:spPr>
        <p:txBody>
          <a:bodyPr wrap="square" rtlCol="0">
            <a:spAutoFit/>
          </a:bodyPr>
          <a:lstStyle/>
          <a:p>
            <a:pPr algn="just"/>
            <a:r>
              <a:rPr lang="en-US" b="1" dirty="0" smtClean="0">
                <a:solidFill>
                  <a:srgbClr val="FF33CC"/>
                </a:solidFill>
              </a:rPr>
              <a:t>It takes two to tango</a:t>
            </a:r>
            <a:endParaRPr lang="en-US" b="1" dirty="0">
              <a:solidFill>
                <a:srgbClr val="FF33CC"/>
              </a:solidFill>
            </a:endParaRPr>
          </a:p>
        </p:txBody>
      </p:sp>
      <p:sp>
        <p:nvSpPr>
          <p:cNvPr id="26" name="Date Placeholder 25"/>
          <p:cNvSpPr>
            <a:spLocks noGrp="1"/>
          </p:cNvSpPr>
          <p:nvPr>
            <p:ph type="dt" sz="half" idx="10"/>
          </p:nvPr>
        </p:nvSpPr>
        <p:spPr/>
        <p:txBody>
          <a:bodyPr/>
          <a:lstStyle/>
          <a:p>
            <a:pPr>
              <a:defRPr/>
            </a:pPr>
            <a:fld id="{8A7FBA89-E932-45B3-99D3-5718C50AB5E2}" type="datetime1">
              <a:rPr lang="en-US" smtClean="0"/>
              <a:t>07/07/16</a:t>
            </a:fld>
            <a:endParaRPr lang="en-US" dirty="0"/>
          </a:p>
        </p:txBody>
      </p:sp>
      <p:sp>
        <p:nvSpPr>
          <p:cNvPr id="29" name="Footer Placeholder 2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30" name="Slide Number Placeholder 29"/>
          <p:cNvSpPr>
            <a:spLocks noGrp="1"/>
          </p:cNvSpPr>
          <p:nvPr>
            <p:ph type="sldNum" sz="quarter" idx="12"/>
          </p:nvPr>
        </p:nvSpPr>
        <p:spPr/>
        <p:txBody>
          <a:bodyPr/>
          <a:lstStyle/>
          <a:p>
            <a:pPr>
              <a:defRPr/>
            </a:pPr>
            <a:fld id="{80C0329C-B544-45E3-BD2B-B3129D41D0FD}" type="slidenum">
              <a:rPr lang="en-US" smtClean="0"/>
              <a:pPr>
                <a:defRPr/>
              </a:pPr>
              <a:t>5</a:t>
            </a:fld>
            <a:endParaRPr lang="en-US" dirty="0"/>
          </a:p>
        </p:txBody>
      </p:sp>
    </p:spTree>
    <p:extLst>
      <p:ext uri="{BB962C8B-B14F-4D97-AF65-F5344CB8AC3E}">
        <p14:creationId xmlns:p14="http://schemas.microsoft.com/office/powerpoint/2010/main" val="420912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5" grpId="0" animBg="1"/>
      <p:bldP spid="49" grpId="0"/>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2" name="Group 31"/>
          <p:cNvGrpSpPr/>
          <p:nvPr/>
        </p:nvGrpSpPr>
        <p:grpSpPr>
          <a:xfrm>
            <a:off x="6304330" y="-15763"/>
            <a:ext cx="2782688" cy="1209479"/>
            <a:chOff x="1487958" y="3340833"/>
            <a:chExt cx="2782688" cy="1209479"/>
          </a:xfrm>
        </p:grpSpPr>
        <p:cxnSp>
          <p:nvCxnSpPr>
            <p:cNvPr id="5" name="Straight Arrow Connector 4"/>
            <p:cNvCxnSpPr/>
            <p:nvPr/>
          </p:nvCxnSpPr>
          <p:spPr>
            <a:xfrm flipV="1">
              <a:off x="1767750" y="3802498"/>
              <a:ext cx="2160000" cy="0"/>
            </a:xfrm>
            <a:prstGeom prst="straightConnector1">
              <a:avLst/>
            </a:prstGeom>
            <a:ln w="38100">
              <a:solidFill>
                <a:schemeClr val="tx1"/>
              </a:solidFill>
              <a:headEnd type="stealth" w="lg" len="lg"/>
              <a:tailEnd type="stealth" w="lg" len="lg"/>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sp>
          <p:nvSpPr>
            <p:cNvPr id="12" name="Oval 11"/>
            <p:cNvSpPr>
              <a:spLocks noChangeAspect="1"/>
            </p:cNvSpPr>
            <p:nvPr/>
          </p:nvSpPr>
          <p:spPr>
            <a:xfrm>
              <a:off x="1505633" y="3531954"/>
              <a:ext cx="540000" cy="540000"/>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601746" y="3519676"/>
              <a:ext cx="540000" cy="54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44111" y="3340833"/>
              <a:ext cx="407277" cy="461665"/>
            </a:xfrm>
            <a:prstGeom prst="rect">
              <a:avLst/>
            </a:prstGeom>
            <a:noFill/>
          </p:spPr>
          <p:txBody>
            <a:bodyPr wrap="square" rtlCol="0">
              <a:spAutoFit/>
            </a:bodyPr>
            <a:lstStyle/>
            <a:p>
              <a:pPr algn="just"/>
              <a:r>
                <a:rPr lang="en-US" i="1" dirty="0" smtClean="0"/>
                <a:t>R</a:t>
              </a:r>
              <a:endParaRPr lang="en-US" i="1" dirty="0"/>
            </a:p>
          </p:txBody>
        </p:sp>
        <p:cxnSp>
          <p:nvCxnSpPr>
            <p:cNvPr id="18" name="Straight Arrow Connector 17"/>
            <p:cNvCxnSpPr/>
            <p:nvPr/>
          </p:nvCxnSpPr>
          <p:spPr>
            <a:xfrm>
              <a:off x="2462426" y="4532909"/>
              <a:ext cx="845328" cy="0"/>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2462426" y="3936309"/>
              <a:ext cx="0" cy="596600"/>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V="1">
              <a:off x="2489457" y="4069267"/>
              <a:ext cx="383626" cy="463642"/>
            </a:xfrm>
            <a:prstGeom prst="straightConnector1">
              <a:avLst/>
            </a:prstGeom>
            <a:ln w="38100">
              <a:solidFill>
                <a:schemeClr val="tx1"/>
              </a:solidFill>
              <a:tailEnd type="arrow"/>
            </a:ln>
            <a:effectLst>
              <a:outerShdw sx="1000" sy="1000" rotWithShape="0">
                <a:srgbClr val="000000"/>
              </a:outerShdw>
            </a:effec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2097946" y="3800008"/>
              <a:ext cx="407277" cy="461665"/>
            </a:xfrm>
            <a:prstGeom prst="rect">
              <a:avLst/>
            </a:prstGeom>
            <a:noFill/>
          </p:spPr>
          <p:txBody>
            <a:bodyPr wrap="square" rtlCol="0">
              <a:spAutoFit/>
            </a:bodyPr>
            <a:lstStyle/>
            <a:p>
              <a:pPr algn="just"/>
              <a:r>
                <a:rPr lang="en-US" i="1" dirty="0" smtClean="0"/>
                <a:t>y</a:t>
              </a:r>
              <a:endParaRPr lang="en-US" i="1" dirty="0"/>
            </a:p>
          </p:txBody>
        </p:sp>
        <p:sp>
          <p:nvSpPr>
            <p:cNvPr id="28" name="TextBox 27"/>
            <p:cNvSpPr txBox="1"/>
            <p:nvPr/>
          </p:nvSpPr>
          <p:spPr>
            <a:xfrm>
              <a:off x="2821845" y="3836340"/>
              <a:ext cx="407277" cy="461665"/>
            </a:xfrm>
            <a:prstGeom prst="rect">
              <a:avLst/>
            </a:prstGeom>
            <a:noFill/>
          </p:spPr>
          <p:txBody>
            <a:bodyPr wrap="square" rtlCol="0">
              <a:spAutoFit/>
            </a:bodyPr>
            <a:lstStyle/>
            <a:p>
              <a:pPr algn="just"/>
              <a:r>
                <a:rPr lang="en-US" i="1" dirty="0" smtClean="0"/>
                <a:t>x</a:t>
              </a:r>
              <a:endParaRPr lang="en-US" i="1" dirty="0"/>
            </a:p>
          </p:txBody>
        </p:sp>
        <p:sp>
          <p:nvSpPr>
            <p:cNvPr id="29" name="TextBox 28"/>
            <p:cNvSpPr txBox="1"/>
            <p:nvPr/>
          </p:nvSpPr>
          <p:spPr>
            <a:xfrm>
              <a:off x="3135846" y="4088647"/>
              <a:ext cx="407277" cy="461665"/>
            </a:xfrm>
            <a:prstGeom prst="rect">
              <a:avLst/>
            </a:prstGeom>
            <a:noFill/>
          </p:spPr>
          <p:txBody>
            <a:bodyPr wrap="square" rtlCol="0">
              <a:spAutoFit/>
            </a:bodyPr>
            <a:lstStyle/>
            <a:p>
              <a:pPr algn="just"/>
              <a:r>
                <a:rPr lang="en-US" i="1" dirty="0" smtClean="0"/>
                <a:t>z</a:t>
              </a:r>
              <a:endParaRPr lang="en-US" i="1" dirty="0"/>
            </a:p>
          </p:txBody>
        </p:sp>
        <p:sp>
          <p:nvSpPr>
            <p:cNvPr id="30" name="TextBox 29"/>
            <p:cNvSpPr txBox="1"/>
            <p:nvPr/>
          </p:nvSpPr>
          <p:spPr>
            <a:xfrm>
              <a:off x="1487958" y="3626374"/>
              <a:ext cx="537285" cy="461665"/>
            </a:xfrm>
            <a:prstGeom prst="rect">
              <a:avLst/>
            </a:prstGeom>
            <a:noFill/>
          </p:spPr>
          <p:txBody>
            <a:bodyPr wrap="square" rtlCol="0">
              <a:spAutoFit/>
            </a:bodyPr>
            <a:lstStyle/>
            <a:p>
              <a:pPr algn="just"/>
              <a:r>
                <a:rPr lang="en-US" i="1" dirty="0" smtClean="0"/>
                <a:t>a</a:t>
              </a:r>
              <a:r>
                <a:rPr lang="en-US" baseline="-25000" dirty="0" smtClean="0"/>
                <a:t>1</a:t>
              </a:r>
              <a:endParaRPr lang="en-US" baseline="-25000" dirty="0"/>
            </a:p>
          </p:txBody>
        </p:sp>
        <p:sp>
          <p:nvSpPr>
            <p:cNvPr id="31" name="TextBox 30"/>
            <p:cNvSpPr txBox="1"/>
            <p:nvPr/>
          </p:nvSpPr>
          <p:spPr>
            <a:xfrm>
              <a:off x="3733361" y="3374674"/>
              <a:ext cx="537285" cy="461665"/>
            </a:xfrm>
            <a:prstGeom prst="rect">
              <a:avLst/>
            </a:prstGeom>
            <a:noFill/>
          </p:spPr>
          <p:txBody>
            <a:bodyPr wrap="square" rtlCol="0">
              <a:spAutoFit/>
            </a:bodyPr>
            <a:lstStyle/>
            <a:p>
              <a:pPr algn="just"/>
              <a:r>
                <a:rPr lang="en-US" i="1" dirty="0" smtClean="0"/>
                <a:t>a</a:t>
              </a:r>
              <a:r>
                <a:rPr lang="en-US" baseline="-25000" dirty="0" smtClean="0"/>
                <a:t>2</a:t>
              </a:r>
              <a:endParaRPr lang="en-US" baseline="-25000" dirty="0"/>
            </a:p>
          </p:txBody>
        </p:sp>
      </p:grpSp>
      <p:sp>
        <p:nvSpPr>
          <p:cNvPr id="34" name="TextBox 33"/>
          <p:cNvSpPr txBox="1"/>
          <p:nvPr/>
        </p:nvSpPr>
        <p:spPr>
          <a:xfrm>
            <a:off x="18662" y="1632799"/>
            <a:ext cx="8960070" cy="461665"/>
          </a:xfrm>
          <a:prstGeom prst="rect">
            <a:avLst/>
          </a:prstGeom>
          <a:noFill/>
        </p:spPr>
        <p:txBody>
          <a:bodyPr wrap="square" rtlCol="0">
            <a:spAutoFit/>
          </a:bodyPr>
          <a:lstStyle/>
          <a:p>
            <a:pPr algn="just"/>
            <a:r>
              <a:rPr lang="en-US" dirty="0" smtClean="0"/>
              <a:t>Effective polarizability in </a:t>
            </a:r>
            <a:r>
              <a:rPr lang="en-US" i="1" dirty="0" smtClean="0"/>
              <a:t>z</a:t>
            </a:r>
            <a:r>
              <a:rPr lang="en-US" dirty="0" smtClean="0"/>
              <a:t> direction (largest, </a:t>
            </a:r>
            <a:r>
              <a:rPr lang="en-US" b="1" dirty="0" smtClean="0"/>
              <a:t>dipoles </a:t>
            </a:r>
            <a:r>
              <a:rPr lang="en-US" b="1" dirty="0" smtClean="0">
                <a:solidFill>
                  <a:srgbClr val="0000FF"/>
                </a:solidFill>
                <a:sym typeface="Symbol" panose="05050102010706020507" pitchFamily="18" charset="2"/>
              </a:rPr>
              <a:t> </a:t>
            </a:r>
            <a:r>
              <a:rPr lang="en-US" b="1" dirty="0" smtClean="0">
                <a:solidFill>
                  <a:srgbClr val="FF0000"/>
                </a:solidFill>
                <a:sym typeface="Symbol" panose="05050102010706020507" pitchFamily="18" charset="2"/>
              </a:rPr>
              <a:t></a:t>
            </a:r>
            <a:r>
              <a:rPr lang="en-US" dirty="0" smtClean="0"/>
              <a:t>): </a:t>
            </a:r>
            <a:endParaRPr lang="en-US" dirty="0"/>
          </a:p>
        </p:txBody>
      </p:sp>
      <p:sp>
        <p:nvSpPr>
          <p:cNvPr id="35" name="Rectangle 6"/>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6" name="Object 35"/>
          <p:cNvGraphicFramePr>
            <a:graphicFrameLocks noChangeAspect="1"/>
          </p:cNvGraphicFramePr>
          <p:nvPr>
            <p:extLst>
              <p:ext uri="{D42A27DB-BD31-4B8C-83A1-F6EECF244321}">
                <p14:modId xmlns:p14="http://schemas.microsoft.com/office/powerpoint/2010/main" val="2359658674"/>
              </p:ext>
            </p:extLst>
          </p:nvPr>
        </p:nvGraphicFramePr>
        <p:xfrm>
          <a:off x="401638" y="2436813"/>
          <a:ext cx="4267200" cy="1117600"/>
        </p:xfrm>
        <a:graphic>
          <a:graphicData uri="http://schemas.openxmlformats.org/presentationml/2006/ole">
            <mc:AlternateContent xmlns:mc="http://schemas.openxmlformats.org/markup-compatibility/2006">
              <mc:Choice xmlns:v="urn:schemas-microsoft-com:vml" Requires="v">
                <p:oleObj spid="_x0000_s250965" name="Equation" r:id="rId4" imgW="2133360" imgH="558720" progId="Equation.DSMT4">
                  <p:embed/>
                </p:oleObj>
              </mc:Choice>
              <mc:Fallback>
                <p:oleObj name="Equation" r:id="rId4" imgW="2133360" imgH="558720" progId="Equation.DSMT4">
                  <p:embed/>
                  <p:pic>
                    <p:nvPicPr>
                      <p:cNvPr id="0" name=""/>
                      <p:cNvPicPr>
                        <a:picLocks noChangeAspect="1" noChangeArrowheads="1"/>
                      </p:cNvPicPr>
                      <p:nvPr/>
                    </p:nvPicPr>
                    <p:blipFill>
                      <a:blip r:embed="rId5"/>
                      <a:srcRect/>
                      <a:stretch>
                        <a:fillRect/>
                      </a:stretch>
                    </p:blipFill>
                    <p:spPr bwMode="auto">
                      <a:xfrm>
                        <a:off x="401638" y="2436813"/>
                        <a:ext cx="4267200"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8"/>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TextBox 38"/>
          <p:cNvSpPr txBox="1"/>
          <p:nvPr/>
        </p:nvSpPr>
        <p:spPr>
          <a:xfrm>
            <a:off x="152786" y="5604170"/>
            <a:ext cx="3132759" cy="830997"/>
          </a:xfrm>
          <a:prstGeom prst="rect">
            <a:avLst/>
          </a:prstGeom>
          <a:noFill/>
        </p:spPr>
        <p:txBody>
          <a:bodyPr wrap="square" rtlCol="0">
            <a:spAutoFit/>
          </a:bodyPr>
          <a:lstStyle/>
          <a:p>
            <a:pPr algn="just"/>
            <a:r>
              <a:rPr lang="en-US" dirty="0" smtClean="0">
                <a:sym typeface="Symbol"/>
              </a:rPr>
              <a:t></a:t>
            </a:r>
            <a:r>
              <a:rPr lang="en-US" i="1" dirty="0" smtClean="0">
                <a:sym typeface="Symbol"/>
              </a:rPr>
              <a:t>D=</a:t>
            </a:r>
            <a:r>
              <a:rPr lang="en-US" dirty="0" smtClean="0">
                <a:sym typeface="Symbol"/>
              </a:rPr>
              <a:t>0</a:t>
            </a:r>
            <a:r>
              <a:rPr lang="en-US" dirty="0" smtClean="0"/>
              <a:t> at threshold </a:t>
            </a:r>
            <a:r>
              <a:rPr lang="en-US" dirty="0" smtClean="0">
                <a:sym typeface="Symbol"/>
              </a:rPr>
              <a:t> </a:t>
            </a:r>
            <a:r>
              <a:rPr lang="en-US" dirty="0" smtClean="0">
                <a:solidFill>
                  <a:srgbClr val="FF0000"/>
                </a:solidFill>
                <a:sym typeface="Symbol"/>
              </a:rPr>
              <a:t>find gain </a:t>
            </a:r>
            <a:r>
              <a:rPr lang="en-US" i="1" dirty="0" smtClean="0">
                <a:solidFill>
                  <a:srgbClr val="FF0000"/>
                </a:solidFill>
                <a:sym typeface="Symbol"/>
              </a:rPr>
              <a:t></a:t>
            </a:r>
            <a:r>
              <a:rPr lang="en-US" dirty="0" smtClean="0">
                <a:solidFill>
                  <a:srgbClr val="FF0000"/>
                </a:solidFill>
                <a:sym typeface="Symbol"/>
              </a:rPr>
              <a:t>”</a:t>
            </a:r>
            <a:r>
              <a:rPr lang="en-US" baseline="-25000" dirty="0" smtClean="0">
                <a:solidFill>
                  <a:srgbClr val="FF0000"/>
                </a:solidFill>
                <a:sym typeface="Symbol"/>
              </a:rPr>
              <a:t>2</a:t>
            </a:r>
            <a:r>
              <a:rPr lang="en-US" dirty="0" smtClean="0">
                <a:solidFill>
                  <a:srgbClr val="FF0000"/>
                </a:solidFill>
                <a:sym typeface="Symbol"/>
              </a:rPr>
              <a:t> </a:t>
            </a:r>
            <a:r>
              <a:rPr lang="en-US" i="1" dirty="0" smtClean="0">
                <a:solidFill>
                  <a:srgbClr val="FF0000"/>
                </a:solidFill>
                <a:sym typeface="Symbol"/>
              </a:rPr>
              <a:t>and</a:t>
            </a:r>
            <a:r>
              <a:rPr lang="en-US" dirty="0" smtClean="0">
                <a:solidFill>
                  <a:srgbClr val="FF0000"/>
                </a:solidFill>
                <a:sym typeface="Symbol"/>
              </a:rPr>
              <a:t> </a:t>
            </a:r>
            <a:r>
              <a:rPr lang="en-US" i="1" dirty="0" smtClean="0">
                <a:solidFill>
                  <a:srgbClr val="FF0000"/>
                </a:solidFill>
                <a:sym typeface="Symbol"/>
              </a:rPr>
              <a:t></a:t>
            </a:r>
            <a:endParaRPr lang="en-US" i="1" dirty="0">
              <a:solidFill>
                <a:srgbClr val="FF0000"/>
              </a:solidFill>
            </a:endParaRPr>
          </a:p>
        </p:txBody>
      </p:sp>
      <p:sp>
        <p:nvSpPr>
          <p:cNvPr id="40" name="TextBox 39"/>
          <p:cNvSpPr txBox="1"/>
          <p:nvPr/>
        </p:nvSpPr>
        <p:spPr>
          <a:xfrm>
            <a:off x="3269706" y="4374899"/>
            <a:ext cx="5825360" cy="1200329"/>
          </a:xfrm>
          <a:prstGeom prst="rect">
            <a:avLst/>
          </a:prstGeom>
          <a:noFill/>
        </p:spPr>
        <p:txBody>
          <a:bodyPr wrap="square" rtlCol="0">
            <a:spAutoFit/>
          </a:bodyPr>
          <a:lstStyle/>
          <a:p>
            <a:pPr marL="342900" indent="-342900" algn="just">
              <a:buFont typeface="Arial" pitchFamily="34" charset="0"/>
              <a:buChar char="•"/>
            </a:pPr>
            <a:r>
              <a:rPr lang="en-US" dirty="0" smtClean="0">
                <a:sym typeface="Symbol"/>
              </a:rPr>
              <a:t>Coupling </a:t>
            </a:r>
            <a:r>
              <a:rPr lang="en-US" i="1" dirty="0" smtClean="0">
                <a:solidFill>
                  <a:srgbClr val="0000FF"/>
                </a:solidFill>
                <a:sym typeface="Symbol"/>
              </a:rPr>
              <a:t></a:t>
            </a:r>
            <a:r>
              <a:rPr lang="en-US" dirty="0" smtClean="0">
                <a:solidFill>
                  <a:srgbClr val="0000FF"/>
                </a:solidFill>
                <a:sym typeface="Symbol"/>
              </a:rPr>
              <a:t>&lt;&lt;1 </a:t>
            </a:r>
            <a:r>
              <a:rPr lang="en-US" dirty="0" smtClean="0">
                <a:sym typeface="Symbol"/>
              </a:rPr>
              <a:t> high threshold</a:t>
            </a:r>
          </a:p>
          <a:p>
            <a:pPr marL="342900" indent="-342900" algn="just">
              <a:buFont typeface="Arial" pitchFamily="34" charset="0"/>
              <a:buChar char="•"/>
            </a:pPr>
            <a:r>
              <a:rPr lang="en-US" dirty="0" smtClean="0">
                <a:sym typeface="Symbol"/>
              </a:rPr>
              <a:t>For “overlapping” structures (like core shells) effective </a:t>
            </a:r>
            <a:r>
              <a:rPr lang="en-US" i="1" dirty="0" smtClean="0">
                <a:sym typeface="Symbol"/>
              </a:rPr>
              <a:t> </a:t>
            </a:r>
            <a:r>
              <a:rPr lang="en-US" dirty="0" smtClean="0">
                <a:sym typeface="Symbol"/>
              </a:rPr>
              <a:t>is larger</a:t>
            </a:r>
          </a:p>
        </p:txBody>
      </p:sp>
      <p:sp>
        <p:nvSpPr>
          <p:cNvPr id="10" name="Date Placeholder 9"/>
          <p:cNvSpPr>
            <a:spLocks noGrp="1"/>
          </p:cNvSpPr>
          <p:nvPr>
            <p:ph type="dt" sz="half" idx="10"/>
          </p:nvPr>
        </p:nvSpPr>
        <p:spPr/>
        <p:txBody>
          <a:bodyPr/>
          <a:lstStyle/>
          <a:p>
            <a:pPr>
              <a:defRPr/>
            </a:pPr>
            <a:fld id="{C68DC353-A01A-47F6-B5BB-E4B75DF09BC5}" type="datetime1">
              <a:rPr lang="en-US" smtClean="0"/>
              <a:t>07/07/16</a:t>
            </a:fld>
            <a:endParaRPr lang="en-US" dirty="0"/>
          </a:p>
        </p:txBody>
      </p:sp>
      <p:sp>
        <p:nvSpPr>
          <p:cNvPr id="11" name="Footer Placeholder 10"/>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4" name="Slide Number Placeholder 13"/>
          <p:cNvSpPr>
            <a:spLocks noGrp="1"/>
          </p:cNvSpPr>
          <p:nvPr>
            <p:ph type="sldNum" sz="quarter" idx="12"/>
          </p:nvPr>
        </p:nvSpPr>
        <p:spPr/>
        <p:txBody>
          <a:bodyPr/>
          <a:lstStyle/>
          <a:p>
            <a:pPr>
              <a:defRPr/>
            </a:pPr>
            <a:fld id="{80C0329C-B544-45E3-BD2B-B3129D41D0FD}" type="slidenum">
              <a:rPr lang="en-US" smtClean="0"/>
              <a:pPr>
                <a:defRPr/>
              </a:pPr>
              <a:t>6</a:t>
            </a:fld>
            <a:endParaRPr lang="en-US" dirty="0"/>
          </a:p>
        </p:txBody>
      </p:sp>
      <p:graphicFrame>
        <p:nvGraphicFramePr>
          <p:cNvPr id="38" name="Object 37"/>
          <p:cNvGraphicFramePr>
            <a:graphicFrameLocks noChangeAspect="1"/>
          </p:cNvGraphicFramePr>
          <p:nvPr>
            <p:extLst>
              <p:ext uri="{D42A27DB-BD31-4B8C-83A1-F6EECF244321}">
                <p14:modId xmlns:p14="http://schemas.microsoft.com/office/powerpoint/2010/main" val="426461652"/>
              </p:ext>
            </p:extLst>
          </p:nvPr>
        </p:nvGraphicFramePr>
        <p:xfrm>
          <a:off x="152786" y="4374899"/>
          <a:ext cx="2794000" cy="1117600"/>
        </p:xfrm>
        <a:graphic>
          <a:graphicData uri="http://schemas.openxmlformats.org/presentationml/2006/ole">
            <mc:AlternateContent xmlns:mc="http://schemas.openxmlformats.org/markup-compatibility/2006">
              <mc:Choice xmlns:v="urn:schemas-microsoft-com:vml" Requires="v">
                <p:oleObj spid="_x0000_s250966" name="Equation" r:id="rId6" imgW="1396800" imgH="558720" progId="Equation.DSMT4">
                  <p:embed/>
                </p:oleObj>
              </mc:Choice>
              <mc:Fallback>
                <p:oleObj name="Equation" r:id="rId6" imgW="1396800" imgH="558720" progId="Equation.DSMT4">
                  <p:embed/>
                  <p:pic>
                    <p:nvPicPr>
                      <p:cNvPr id="0" name=""/>
                      <p:cNvPicPr>
                        <a:picLocks noChangeAspect="1" noChangeArrowheads="1"/>
                      </p:cNvPicPr>
                      <p:nvPr/>
                    </p:nvPicPr>
                    <p:blipFill>
                      <a:blip r:embed="rId7"/>
                      <a:srcRect/>
                      <a:stretch>
                        <a:fillRect/>
                      </a:stretch>
                    </p:blipFill>
                    <p:spPr bwMode="auto">
                      <a:xfrm>
                        <a:off x="152786" y="4374899"/>
                        <a:ext cx="2794000" cy="1117600"/>
                      </a:xfrm>
                      <a:prstGeom prst="rect">
                        <a:avLst/>
                      </a:prstGeom>
                      <a:solidFill>
                        <a:srgbClr val="66FF99"/>
                      </a:solidFill>
                      <a:ln w="38100">
                        <a:solidFill>
                          <a:srgbClr val="FF0000"/>
                        </a:solidFill>
                      </a:ln>
                    </p:spPr>
                  </p:pic>
                </p:oleObj>
              </mc:Fallback>
            </mc:AlternateContent>
          </a:graphicData>
        </a:graphic>
      </p:graphicFrame>
      <p:sp>
        <p:nvSpPr>
          <p:cNvPr id="33" name="TextBox 32"/>
          <p:cNvSpPr txBox="1"/>
          <p:nvPr/>
        </p:nvSpPr>
        <p:spPr>
          <a:xfrm>
            <a:off x="-8576" y="-15764"/>
            <a:ext cx="5910725" cy="461665"/>
          </a:xfrm>
          <a:prstGeom prst="rect">
            <a:avLst/>
          </a:prstGeom>
          <a:solidFill>
            <a:srgbClr val="00CCFF"/>
          </a:solidFill>
        </p:spPr>
        <p:txBody>
          <a:bodyPr wrap="square" rtlCol="0">
            <a:spAutoFit/>
          </a:bodyPr>
          <a:lstStyle/>
          <a:p>
            <a:pPr algn="just"/>
            <a:r>
              <a:rPr lang="en-US" b="1" dirty="0" smtClean="0"/>
              <a:t>2 small spherical dipoles in the near field</a:t>
            </a:r>
          </a:p>
        </p:txBody>
      </p:sp>
      <p:cxnSp>
        <p:nvCxnSpPr>
          <p:cNvPr id="42" name="Straight Arrow Connector 41"/>
          <p:cNvCxnSpPr/>
          <p:nvPr/>
        </p:nvCxnSpPr>
        <p:spPr>
          <a:xfrm>
            <a:off x="1908603" y="3631094"/>
            <a:ext cx="0" cy="632134"/>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6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
            <a:ext cx="9144000" cy="461665"/>
          </a:xfrm>
          <a:prstGeom prst="rect">
            <a:avLst/>
          </a:prstGeom>
          <a:solidFill>
            <a:srgbClr val="00CCFF"/>
          </a:solidFill>
        </p:spPr>
        <p:txBody>
          <a:bodyPr wrap="square" rtlCol="0">
            <a:spAutoFit/>
          </a:bodyPr>
          <a:lstStyle/>
          <a:p>
            <a:pPr algn="just"/>
            <a:r>
              <a:rPr lang="en-US" b="1" dirty="0" smtClean="0"/>
              <a:t>Continuous case. </a:t>
            </a:r>
            <a:r>
              <a:rPr lang="en-US" dirty="0" smtClean="0"/>
              <a:t>Fields are vector functions, </a:t>
            </a:r>
            <a:r>
              <a:rPr lang="en-US" b="1" dirty="0" smtClean="0"/>
              <a:t>L</a:t>
            </a:r>
            <a:r>
              <a:rPr lang="en-US" dirty="0" smtClean="0"/>
              <a:t> is an operator </a:t>
            </a:r>
            <a:endParaRPr lang="en-US" dirty="0"/>
          </a:p>
        </p:txBody>
      </p:sp>
      <p:sp>
        <p:nvSpPr>
          <p:cNvPr id="2" name="Rectangle 2"/>
          <p:cNvSpPr>
            <a:spLocks noChangeArrowheads="1"/>
          </p:cNvSpPr>
          <p:nvPr/>
        </p:nvSpPr>
        <p:spPr bwMode="auto">
          <a:xfrm>
            <a:off x="4479635" y="-230830"/>
            <a:ext cx="1847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73432288"/>
              </p:ext>
            </p:extLst>
          </p:nvPr>
        </p:nvGraphicFramePr>
        <p:xfrm>
          <a:off x="919393" y="504247"/>
          <a:ext cx="6832600" cy="1092200"/>
        </p:xfrm>
        <a:graphic>
          <a:graphicData uri="http://schemas.openxmlformats.org/presentationml/2006/ole">
            <mc:AlternateContent xmlns:mc="http://schemas.openxmlformats.org/markup-compatibility/2006">
              <mc:Choice xmlns:v="urn:schemas-microsoft-com:vml" Requires="v">
                <p:oleObj spid="_x0000_s67506" name="Equation" r:id="rId4" imgW="3416040" imgH="545760" progId="Equation.DSMT4">
                  <p:embed/>
                </p:oleObj>
              </mc:Choice>
              <mc:Fallback>
                <p:oleObj name="Equation" r:id="rId4" imgW="3416040" imgH="545760" progId="Equation.DSMT4">
                  <p:embed/>
                  <p:pic>
                    <p:nvPicPr>
                      <p:cNvPr id="0" name=""/>
                      <p:cNvPicPr>
                        <a:picLocks noChangeAspect="1" noChangeArrowheads="1"/>
                      </p:cNvPicPr>
                      <p:nvPr/>
                    </p:nvPicPr>
                    <p:blipFill>
                      <a:blip r:embed="rId5"/>
                      <a:srcRect/>
                      <a:stretch>
                        <a:fillRect/>
                      </a:stretch>
                    </p:blipFill>
                    <p:spPr bwMode="auto">
                      <a:xfrm>
                        <a:off x="919393" y="504247"/>
                        <a:ext cx="6832600"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0" y="2084105"/>
            <a:ext cx="9144000" cy="1938992"/>
          </a:xfrm>
          <a:prstGeom prst="rect">
            <a:avLst/>
          </a:prstGeom>
          <a:noFill/>
        </p:spPr>
        <p:txBody>
          <a:bodyPr wrap="square" rtlCol="0">
            <a:spAutoFit/>
          </a:bodyPr>
          <a:lstStyle/>
          <a:p>
            <a:pPr marL="342900" indent="-342900" algn="just">
              <a:buFont typeface="Arial" pitchFamily="34" charset="0"/>
              <a:buChar char="•"/>
            </a:pPr>
            <a:r>
              <a:rPr lang="en-US" dirty="0" smtClean="0">
                <a:solidFill>
                  <a:srgbClr val="FF0000"/>
                </a:solidFill>
              </a:rPr>
              <a:t>Volume </a:t>
            </a:r>
            <a:r>
              <a:rPr lang="en-US" dirty="0">
                <a:solidFill>
                  <a:srgbClr val="FF0000"/>
                </a:solidFill>
              </a:rPr>
              <a:t>Integral Equation </a:t>
            </a:r>
            <a:r>
              <a:rPr lang="en-US" dirty="0"/>
              <a:t>for EM </a:t>
            </a:r>
            <a:r>
              <a:rPr lang="en-US" dirty="0" smtClean="0"/>
              <a:t>fields. </a:t>
            </a:r>
            <a:r>
              <a:rPr lang="en-US" dirty="0" smtClean="0">
                <a:sym typeface="Wingdings" pitchFamily="2" charset="2"/>
              </a:rPr>
              <a:t>Operator </a:t>
            </a:r>
            <a:r>
              <a:rPr lang="en-US" dirty="0">
                <a:solidFill>
                  <a:srgbClr val="FF0000"/>
                </a:solidFill>
                <a:sym typeface="Wingdings" pitchFamily="2" charset="2"/>
              </a:rPr>
              <a:t>feedback loop </a:t>
            </a:r>
            <a:endParaRPr lang="en-US" baseline="30000" dirty="0" smtClean="0"/>
          </a:p>
          <a:p>
            <a:pPr marL="342900" indent="-342900" algn="just">
              <a:buFont typeface="Arial" pitchFamily="34" charset="0"/>
              <a:buChar char="•"/>
            </a:pPr>
            <a:r>
              <a:rPr lang="en-US" dirty="0" smtClean="0">
                <a:solidFill>
                  <a:srgbClr val="FF0000"/>
                </a:solidFill>
                <a:sym typeface="Wingdings" pitchFamily="2" charset="2"/>
              </a:rPr>
              <a:t>Threshold: </a:t>
            </a:r>
            <a:r>
              <a:rPr lang="en-US" dirty="0" smtClean="0">
                <a:sym typeface="Wingdings" pitchFamily="2" charset="2"/>
              </a:rPr>
              <a:t>largest </a:t>
            </a:r>
            <a:r>
              <a:rPr lang="en-US" dirty="0">
                <a:sym typeface="Wingdings" pitchFamily="2" charset="2"/>
              </a:rPr>
              <a:t>eigenvalue of </a:t>
            </a:r>
            <a:r>
              <a:rPr lang="en-US" b="1" dirty="0" smtClean="0">
                <a:sym typeface="Wingdings" pitchFamily="2" charset="2"/>
              </a:rPr>
              <a:t>L</a:t>
            </a:r>
            <a:r>
              <a:rPr lang="en-US" dirty="0" smtClean="0">
                <a:sym typeface="Wingdings" pitchFamily="2" charset="2"/>
              </a:rPr>
              <a:t>, </a:t>
            </a:r>
            <a:r>
              <a:rPr lang="en-US" dirty="0" smtClean="0">
                <a:sym typeface="Symbol" panose="05050102010706020507" pitchFamily="18" charset="2"/>
              </a:rPr>
              <a:t></a:t>
            </a:r>
            <a:r>
              <a:rPr lang="en-US" dirty="0" smtClean="0">
                <a:sym typeface="Symbol"/>
              </a:rPr>
              <a:t>(gain,</a:t>
            </a:r>
            <a:r>
              <a:rPr lang="en-US" i="1" dirty="0" smtClean="0">
                <a:sym typeface="Symbol"/>
              </a:rPr>
              <a:t></a:t>
            </a:r>
            <a:r>
              <a:rPr lang="en-US" dirty="0" smtClean="0">
                <a:sym typeface="Symbol"/>
              </a:rPr>
              <a:t>)=1</a:t>
            </a:r>
            <a:endParaRPr lang="en-US" dirty="0">
              <a:sym typeface="Wingdings" pitchFamily="2" charset="2"/>
            </a:endParaRPr>
          </a:p>
          <a:p>
            <a:pPr marL="342900" indent="-342900" algn="just">
              <a:buFont typeface="Arial" pitchFamily="34" charset="0"/>
              <a:buChar char="•"/>
            </a:pPr>
            <a:r>
              <a:rPr lang="en-US" dirty="0">
                <a:sym typeface="Wingdings" pitchFamily="2" charset="2"/>
              </a:rPr>
              <a:t>E</a:t>
            </a:r>
            <a:r>
              <a:rPr lang="en-US" dirty="0" smtClean="0">
                <a:sym typeface="Wingdings" pitchFamily="2" charset="2"/>
              </a:rPr>
              <a:t>igenvector </a:t>
            </a:r>
            <a:r>
              <a:rPr lang="en-US" b="1" dirty="0" smtClean="0">
                <a:sym typeface="Wingdings" pitchFamily="2" charset="2"/>
              </a:rPr>
              <a:t>E</a:t>
            </a:r>
            <a:r>
              <a:rPr lang="en-US" baseline="-25000" dirty="0" smtClean="0">
                <a:sym typeface="Symbol" panose="05050102010706020507" pitchFamily="18" charset="2"/>
              </a:rPr>
              <a:t></a:t>
            </a:r>
            <a:r>
              <a:rPr lang="en-US" dirty="0" smtClean="0">
                <a:sym typeface="Symbol" panose="05050102010706020507" pitchFamily="18" charset="2"/>
              </a:rPr>
              <a:t> </a:t>
            </a:r>
            <a:r>
              <a:rPr lang="en-US" dirty="0">
                <a:sym typeface="Wingdings" pitchFamily="2" charset="2"/>
              </a:rPr>
              <a:t>defines the </a:t>
            </a:r>
            <a:r>
              <a:rPr lang="en-US" dirty="0" smtClean="0">
                <a:sym typeface="Wingdings" pitchFamily="2" charset="2"/>
              </a:rPr>
              <a:t>field structure, </a:t>
            </a:r>
            <a:r>
              <a:rPr lang="en-US" dirty="0" smtClean="0">
                <a:solidFill>
                  <a:srgbClr val="FF0000"/>
                </a:solidFill>
                <a:sym typeface="Wingdings" pitchFamily="2" charset="2"/>
              </a:rPr>
              <a:t>near threshold </a:t>
            </a:r>
            <a:r>
              <a:rPr lang="en-US" b="1" dirty="0" smtClean="0">
                <a:solidFill>
                  <a:srgbClr val="FF0000"/>
                </a:solidFill>
                <a:sym typeface="Wingdings" pitchFamily="2" charset="2"/>
              </a:rPr>
              <a:t>E</a:t>
            </a:r>
            <a:r>
              <a:rPr lang="en-US" dirty="0" smtClean="0">
                <a:solidFill>
                  <a:srgbClr val="FF0000"/>
                </a:solidFill>
                <a:sym typeface="Symbol" panose="05050102010706020507" pitchFamily="18" charset="2"/>
              </a:rPr>
              <a:t>(</a:t>
            </a:r>
            <a:r>
              <a:rPr lang="en-US" b="1" dirty="0" smtClean="0">
                <a:solidFill>
                  <a:srgbClr val="FF0000"/>
                </a:solidFill>
                <a:sym typeface="Wingdings" pitchFamily="2" charset="2"/>
              </a:rPr>
              <a:t>E</a:t>
            </a:r>
            <a:r>
              <a:rPr lang="en-US" baseline="-25000" dirty="0" smtClean="0">
                <a:solidFill>
                  <a:srgbClr val="FF0000"/>
                </a:solidFill>
                <a:sym typeface="Symbol" panose="05050102010706020507" pitchFamily="18" charset="2"/>
              </a:rPr>
              <a:t></a:t>
            </a:r>
            <a:r>
              <a:rPr lang="en-US" b="1" dirty="0" smtClean="0">
                <a:solidFill>
                  <a:srgbClr val="FF0000"/>
                </a:solidFill>
                <a:sym typeface="Symbol" panose="05050102010706020507" pitchFamily="18" charset="2"/>
              </a:rPr>
              <a:t>.</a:t>
            </a:r>
            <a:r>
              <a:rPr lang="en-US" b="1" dirty="0" err="1" smtClean="0">
                <a:solidFill>
                  <a:srgbClr val="FF0000"/>
                </a:solidFill>
                <a:sym typeface="Wingdings" pitchFamily="2" charset="2"/>
              </a:rPr>
              <a:t>E</a:t>
            </a:r>
            <a:r>
              <a:rPr lang="en-US" baseline="30000" dirty="0" err="1" smtClean="0">
                <a:solidFill>
                  <a:srgbClr val="FF0000"/>
                </a:solidFill>
                <a:sym typeface="Wingdings" pitchFamily="2" charset="2"/>
              </a:rPr>
              <a:t>i</a:t>
            </a:r>
            <a:r>
              <a:rPr lang="en-US" dirty="0" smtClean="0">
                <a:solidFill>
                  <a:srgbClr val="FF0000"/>
                </a:solidFill>
                <a:sym typeface="Wingdings" pitchFamily="2" charset="2"/>
              </a:rPr>
              <a:t>)</a:t>
            </a:r>
          </a:p>
          <a:p>
            <a:pPr marL="342900" indent="-342900" algn="just">
              <a:buFont typeface="Arial" pitchFamily="34" charset="0"/>
              <a:buChar char="•"/>
            </a:pPr>
            <a:r>
              <a:rPr lang="en-US" dirty="0" smtClean="0">
                <a:solidFill>
                  <a:srgbClr val="FF0000"/>
                </a:solidFill>
                <a:sym typeface="Wingdings" pitchFamily="2" charset="2"/>
              </a:rPr>
              <a:t>Saturation:</a:t>
            </a:r>
            <a:r>
              <a:rPr lang="en-US" dirty="0" smtClean="0">
                <a:sym typeface="Wingdings" pitchFamily="2" charset="2"/>
              </a:rPr>
              <a:t> </a:t>
            </a:r>
            <a:r>
              <a:rPr lang="en-US" dirty="0" smtClean="0">
                <a:sym typeface="Symbol" panose="05050102010706020507" pitchFamily="18" charset="2"/>
              </a:rPr>
              <a:t></a:t>
            </a:r>
            <a:r>
              <a:rPr lang="en-US" i="1" dirty="0" smtClean="0">
                <a:sym typeface="Symbol"/>
              </a:rPr>
              <a:t></a:t>
            </a:r>
            <a:r>
              <a:rPr lang="en-US" dirty="0" smtClean="0">
                <a:sym typeface="Symbol"/>
              </a:rPr>
              <a:t>(</a:t>
            </a:r>
            <a:r>
              <a:rPr lang="en-US" b="1" dirty="0" smtClean="0">
                <a:sym typeface="Symbol"/>
              </a:rPr>
              <a:t>r</a:t>
            </a:r>
            <a:r>
              <a:rPr lang="en-US" dirty="0" smtClean="0">
                <a:sym typeface="Symbol"/>
              </a:rPr>
              <a:t>,</a:t>
            </a:r>
            <a:r>
              <a:rPr lang="en-US" dirty="0" smtClean="0">
                <a:solidFill>
                  <a:srgbClr val="FF0000"/>
                </a:solidFill>
                <a:sym typeface="Symbol"/>
              </a:rPr>
              <a:t></a:t>
            </a:r>
            <a:r>
              <a:rPr lang="en-US" b="1" dirty="0" smtClean="0">
                <a:solidFill>
                  <a:srgbClr val="FF0000"/>
                </a:solidFill>
                <a:sym typeface="Symbol"/>
              </a:rPr>
              <a:t>E</a:t>
            </a:r>
            <a:r>
              <a:rPr lang="en-US" dirty="0" smtClean="0">
                <a:solidFill>
                  <a:srgbClr val="FF0000"/>
                </a:solidFill>
                <a:sym typeface="Symbol"/>
              </a:rPr>
              <a:t></a:t>
            </a:r>
            <a:r>
              <a:rPr lang="en-US" baseline="30000" dirty="0" smtClean="0">
                <a:solidFill>
                  <a:srgbClr val="FF0000"/>
                </a:solidFill>
                <a:sym typeface="Symbol"/>
              </a:rPr>
              <a:t>2</a:t>
            </a:r>
            <a:r>
              <a:rPr lang="en-US" dirty="0" smtClean="0">
                <a:sym typeface="Symbol"/>
              </a:rPr>
              <a:t>), </a:t>
            </a:r>
            <a:r>
              <a:rPr lang="en-US" dirty="0" smtClean="0">
                <a:solidFill>
                  <a:srgbClr val="FF0000"/>
                </a:solidFill>
                <a:sym typeface="Symbol"/>
              </a:rPr>
              <a:t>non-linear</a:t>
            </a:r>
            <a:r>
              <a:rPr lang="en-US" dirty="0" smtClean="0">
                <a:sym typeface="Symbol"/>
              </a:rPr>
              <a:t>, but similar</a:t>
            </a:r>
          </a:p>
          <a:p>
            <a:pPr algn="just"/>
            <a:r>
              <a:rPr lang="en-US" dirty="0">
                <a:sym typeface="Symbol"/>
              </a:rPr>
              <a:t> </a:t>
            </a:r>
            <a:r>
              <a:rPr lang="en-US" dirty="0" smtClean="0">
                <a:sym typeface="Symbol"/>
              </a:rPr>
              <a:t>    Post-threshold fields and </a:t>
            </a:r>
            <a:r>
              <a:rPr lang="en-US" i="1" dirty="0" smtClean="0">
                <a:sym typeface="Symbol" panose="05050102010706020507" pitchFamily="18" charset="2"/>
              </a:rPr>
              <a:t></a:t>
            </a:r>
            <a:r>
              <a:rPr lang="en-US" dirty="0" smtClean="0">
                <a:sym typeface="Symbol"/>
              </a:rPr>
              <a:t> from self-consistency for </a:t>
            </a:r>
            <a:r>
              <a:rPr lang="en-US" b="1" dirty="0" err="1" smtClean="0">
                <a:sym typeface="Symbol"/>
              </a:rPr>
              <a:t>E</a:t>
            </a:r>
            <a:r>
              <a:rPr lang="en-US" baseline="30000" dirty="0" err="1" smtClean="0">
                <a:sym typeface="Symbol"/>
              </a:rPr>
              <a:t>i</a:t>
            </a:r>
            <a:r>
              <a:rPr lang="en-US" dirty="0" smtClean="0">
                <a:sym typeface="Symbol"/>
              </a:rPr>
              <a:t>=0</a:t>
            </a:r>
            <a:endParaRPr lang="en-US" baseline="30000" dirty="0" smtClean="0">
              <a:sym typeface="Wingdings" pitchFamily="2" charset="2"/>
            </a:endParaRPr>
          </a:p>
        </p:txBody>
      </p:sp>
      <p:sp>
        <p:nvSpPr>
          <p:cNvPr id="9" name="Date Placeholder 8"/>
          <p:cNvSpPr>
            <a:spLocks noGrp="1"/>
          </p:cNvSpPr>
          <p:nvPr>
            <p:ph type="dt" sz="half" idx="10"/>
          </p:nvPr>
        </p:nvSpPr>
        <p:spPr/>
        <p:txBody>
          <a:bodyPr/>
          <a:lstStyle/>
          <a:p>
            <a:pPr>
              <a:defRPr/>
            </a:pPr>
            <a:fld id="{0BFC3FEE-841B-4F47-8021-1FAEDAAC9D16}" type="datetime1">
              <a:rPr lang="en-US" smtClean="0"/>
              <a:t>07/07/16</a:t>
            </a:fld>
            <a:endParaRPr lang="en-US" dirty="0"/>
          </a:p>
        </p:txBody>
      </p:sp>
      <p:sp>
        <p:nvSpPr>
          <p:cNvPr id="10" name="Footer Placeholder 9"/>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1" name="Slide Number Placeholder 10"/>
          <p:cNvSpPr>
            <a:spLocks noGrp="1"/>
          </p:cNvSpPr>
          <p:nvPr>
            <p:ph type="sldNum" sz="quarter" idx="12"/>
          </p:nvPr>
        </p:nvSpPr>
        <p:spPr/>
        <p:txBody>
          <a:bodyPr/>
          <a:lstStyle/>
          <a:p>
            <a:pPr>
              <a:defRPr/>
            </a:pPr>
            <a:fld id="{80C0329C-B544-45E3-BD2B-B3129D41D0FD}" type="slidenum">
              <a:rPr lang="en-US" smtClean="0"/>
              <a:pPr>
                <a:defRPr/>
              </a:pPr>
              <a:t>7</a:t>
            </a:fld>
            <a:endParaRPr lang="en-US" dirty="0"/>
          </a:p>
        </p:txBody>
      </p:sp>
      <p:sp>
        <p:nvSpPr>
          <p:cNvPr id="7" name="Rectangle 6"/>
          <p:cNvSpPr/>
          <p:nvPr/>
        </p:nvSpPr>
        <p:spPr>
          <a:xfrm>
            <a:off x="0" y="5948469"/>
            <a:ext cx="9144000" cy="646331"/>
          </a:xfrm>
          <a:prstGeom prst="rect">
            <a:avLst/>
          </a:prstGeom>
        </p:spPr>
        <p:txBody>
          <a:bodyPr wrap="square">
            <a:spAutoFit/>
          </a:bodyPr>
          <a:lstStyle/>
          <a:p>
            <a:pPr algn="l"/>
            <a:r>
              <a:rPr lang="en-US" sz="1200" dirty="0" smtClean="0"/>
              <a:t>de </a:t>
            </a:r>
            <a:r>
              <a:rPr lang="en-US" sz="1200" dirty="0" err="1"/>
              <a:t>Lasson</a:t>
            </a:r>
            <a:r>
              <a:rPr lang="en-US" sz="1200" dirty="0"/>
              <a:t>, J. R., J. </a:t>
            </a:r>
            <a:r>
              <a:rPr lang="en-US" sz="1200" dirty="0" err="1"/>
              <a:t>Mork</a:t>
            </a:r>
            <a:r>
              <a:rPr lang="en-US" sz="1200" dirty="0"/>
              <a:t>, et al. (2013). "Three-dimensional integral equation approach to light scattering, extinction cross sections, local density of states, and quasi-normal modes." </a:t>
            </a:r>
            <a:r>
              <a:rPr lang="en-US" sz="1200" u="sng" dirty="0"/>
              <a:t>Journal of the Optical Society of America B-Optical Physics </a:t>
            </a:r>
            <a:r>
              <a:rPr lang="en-US" sz="1200" b="1" u="sng" dirty="0"/>
              <a:t>30</a:t>
            </a:r>
            <a:r>
              <a:rPr lang="en-US" sz="1200" u="sng" dirty="0"/>
              <a:t>(7): 1996-2007</a:t>
            </a:r>
            <a:r>
              <a:rPr lang="en-US" sz="1200" u="sng" dirty="0" smtClean="0"/>
              <a:t>.</a:t>
            </a:r>
            <a:r>
              <a:rPr lang="en-US" sz="1200" dirty="0"/>
              <a:t> </a:t>
            </a:r>
            <a:endParaRPr lang="en-US" sz="1200" dirty="0" smtClean="0"/>
          </a:p>
          <a:p>
            <a:pPr algn="l"/>
            <a:r>
              <a:rPr lang="en-US" sz="1200" dirty="0" smtClean="0"/>
              <a:t>Novotny</a:t>
            </a:r>
            <a:r>
              <a:rPr lang="en-US" sz="1200" dirty="0"/>
              <a:t>, L. and B. Hecht (2012). </a:t>
            </a:r>
            <a:r>
              <a:rPr lang="en-US" sz="1200" u="sng" dirty="0"/>
              <a:t>Principles of nano-optics. Cambridge, Cambridge University Press</a:t>
            </a:r>
            <a:r>
              <a:rPr lang="en-US" sz="1200" u="sng" dirty="0" smtClean="0"/>
              <a:t>.</a:t>
            </a:r>
            <a:endParaRPr lang="en-US" sz="1200" u="sng" dirty="0"/>
          </a:p>
        </p:txBody>
      </p:sp>
      <p:graphicFrame>
        <p:nvGraphicFramePr>
          <p:cNvPr id="13" name="Object 12"/>
          <p:cNvGraphicFramePr>
            <a:graphicFrameLocks noChangeAspect="1"/>
          </p:cNvGraphicFramePr>
          <p:nvPr>
            <p:extLst>
              <p:ext uri="{D42A27DB-BD31-4B8C-83A1-F6EECF244321}">
                <p14:modId xmlns:p14="http://schemas.microsoft.com/office/powerpoint/2010/main" val="519207305"/>
              </p:ext>
            </p:extLst>
          </p:nvPr>
        </p:nvGraphicFramePr>
        <p:xfrm>
          <a:off x="3003772" y="1585372"/>
          <a:ext cx="2286000" cy="457200"/>
        </p:xfrm>
        <a:graphic>
          <a:graphicData uri="http://schemas.openxmlformats.org/presentationml/2006/ole">
            <mc:AlternateContent xmlns:mc="http://schemas.openxmlformats.org/markup-compatibility/2006">
              <mc:Choice xmlns:v="urn:schemas-microsoft-com:vml" Requires="v">
                <p:oleObj spid="_x0000_s67507" name="Equation" r:id="rId6" imgW="1143000" imgH="228600" progId="Equation.DSMT4">
                  <p:embed/>
                </p:oleObj>
              </mc:Choice>
              <mc:Fallback>
                <p:oleObj name="Equation" r:id="rId6" imgW="1143000" imgH="228600" progId="Equation.DSMT4">
                  <p:embed/>
                  <p:pic>
                    <p:nvPicPr>
                      <p:cNvPr id="0" name=""/>
                      <p:cNvPicPr>
                        <a:picLocks noChangeAspect="1" noChangeArrowheads="1"/>
                      </p:cNvPicPr>
                      <p:nvPr/>
                    </p:nvPicPr>
                    <p:blipFill>
                      <a:blip r:embed="rId7"/>
                      <a:srcRect/>
                      <a:stretch>
                        <a:fillRect/>
                      </a:stretch>
                    </p:blipFill>
                    <p:spPr bwMode="auto">
                      <a:xfrm>
                        <a:off x="3003772" y="1585372"/>
                        <a:ext cx="2286000" cy="457200"/>
                      </a:xfrm>
                      <a:prstGeom prst="rect">
                        <a:avLst/>
                      </a:prstGeom>
                      <a:solidFill>
                        <a:srgbClr val="66FF99"/>
                      </a:solidFill>
                      <a:extLst/>
                    </p:spPr>
                  </p:pic>
                </p:oleObj>
              </mc:Fallback>
            </mc:AlternateContent>
          </a:graphicData>
        </a:graphic>
      </p:graphicFrame>
      <p:sp>
        <p:nvSpPr>
          <p:cNvPr id="27" name="TextBox 26"/>
          <p:cNvSpPr txBox="1"/>
          <p:nvPr/>
        </p:nvSpPr>
        <p:spPr>
          <a:xfrm>
            <a:off x="2836472" y="4706398"/>
            <a:ext cx="6307528" cy="1200329"/>
          </a:xfrm>
          <a:prstGeom prst="rect">
            <a:avLst/>
          </a:prstGeom>
          <a:noFill/>
        </p:spPr>
        <p:txBody>
          <a:bodyPr wrap="square" rtlCol="0">
            <a:spAutoFit/>
          </a:bodyPr>
          <a:lstStyle/>
          <a:p>
            <a:pPr marL="342900" indent="-342900" algn="just">
              <a:buFont typeface="Arial" pitchFamily="34" charset="0"/>
              <a:buChar char="•"/>
            </a:pPr>
            <a:r>
              <a:rPr lang="en-US" dirty="0" smtClean="0"/>
              <a:t>As for 2 dipoles</a:t>
            </a:r>
            <a:r>
              <a:rPr lang="en-US" dirty="0"/>
              <a:t>;</a:t>
            </a:r>
            <a:r>
              <a:rPr lang="en-US" dirty="0" smtClean="0"/>
              <a:t> </a:t>
            </a:r>
            <a:r>
              <a:rPr lang="en-US" b="1" dirty="0" smtClean="0">
                <a:sym typeface="Symbol"/>
              </a:rPr>
              <a:t></a:t>
            </a:r>
            <a:r>
              <a:rPr lang="en-US" baseline="-25000" dirty="0" smtClean="0">
                <a:sym typeface="Symbol"/>
              </a:rPr>
              <a:t>M</a:t>
            </a:r>
            <a:r>
              <a:rPr lang="en-US" dirty="0" smtClean="0">
                <a:sym typeface="Symbol" panose="05050102010706020507" pitchFamily="18" charset="2"/>
              </a:rPr>
              <a:t></a:t>
            </a:r>
            <a:r>
              <a:rPr lang="en-US" dirty="0" smtClean="0">
                <a:sym typeface="Symbol"/>
              </a:rPr>
              <a:t>(</a:t>
            </a:r>
            <a:r>
              <a:rPr lang="en-US" b="1" dirty="0" smtClean="0">
                <a:sym typeface="Symbol"/>
              </a:rPr>
              <a:t>I</a:t>
            </a:r>
            <a:r>
              <a:rPr lang="en-US" dirty="0" smtClean="0">
                <a:sym typeface="Symbol"/>
              </a:rPr>
              <a:t>-</a:t>
            </a:r>
            <a:r>
              <a:rPr lang="en-US" b="1" dirty="0" smtClean="0">
                <a:sym typeface="Symbol"/>
              </a:rPr>
              <a:t>L</a:t>
            </a:r>
            <a:r>
              <a:rPr lang="en-US" baseline="-25000" dirty="0" smtClean="0">
                <a:sym typeface="Symbol"/>
              </a:rPr>
              <a:t>MM</a:t>
            </a:r>
            <a:r>
              <a:rPr lang="en-US" dirty="0" smtClean="0">
                <a:sym typeface="Symbol"/>
              </a:rPr>
              <a:t>)</a:t>
            </a:r>
            <a:r>
              <a:rPr lang="en-US" baseline="30000" dirty="0" smtClean="0">
                <a:sym typeface="Symbol"/>
              </a:rPr>
              <a:t>-1</a:t>
            </a:r>
            <a:r>
              <a:rPr lang="en-US" dirty="0" smtClean="0">
                <a:sym typeface="Symbol"/>
              </a:rPr>
              <a:t>, </a:t>
            </a:r>
            <a:r>
              <a:rPr lang="en-US" b="1" dirty="0" smtClean="0">
                <a:sym typeface="Symbol"/>
              </a:rPr>
              <a:t>G</a:t>
            </a:r>
            <a:r>
              <a:rPr lang="en-US" baseline="-25000" dirty="0" smtClean="0">
                <a:sym typeface="Symbol"/>
              </a:rPr>
              <a:t>21</a:t>
            </a:r>
            <a:r>
              <a:rPr lang="en-US" dirty="0" smtClean="0">
                <a:sym typeface="Symbol"/>
              </a:rPr>
              <a:t> </a:t>
            </a:r>
            <a:r>
              <a:rPr lang="en-US" dirty="0" smtClean="0">
                <a:sym typeface="Symbol" panose="05050102010706020507" pitchFamily="18" charset="2"/>
              </a:rPr>
              <a:t></a:t>
            </a:r>
            <a:r>
              <a:rPr lang="en-US" dirty="0" smtClean="0">
                <a:sym typeface="Symbol"/>
              </a:rPr>
              <a:t> </a:t>
            </a:r>
            <a:r>
              <a:rPr lang="en-US" b="1" dirty="0" smtClean="0">
                <a:sym typeface="Symbol"/>
              </a:rPr>
              <a:t>L</a:t>
            </a:r>
            <a:r>
              <a:rPr lang="en-US" baseline="-25000" dirty="0" smtClean="0">
                <a:sym typeface="Symbol"/>
              </a:rPr>
              <a:t>GM</a:t>
            </a:r>
            <a:endParaRPr lang="en-US" baseline="-25000" dirty="0" smtClean="0"/>
          </a:p>
          <a:p>
            <a:pPr marL="342900" indent="-342900" algn="just">
              <a:buFont typeface="Arial" pitchFamily="34" charset="0"/>
              <a:buChar char="•"/>
            </a:pPr>
            <a:r>
              <a:rPr lang="en-US" dirty="0" smtClean="0"/>
              <a:t>G and M should mutually excite good modes with the right phase</a:t>
            </a:r>
            <a:endParaRPr lang="en-US" dirty="0" smtClean="0">
              <a:sym typeface="Symbol"/>
            </a:endParaRPr>
          </a:p>
        </p:txBody>
      </p:sp>
      <p:pic>
        <p:nvPicPr>
          <p:cNvPr id="6" name="Picture 5"/>
          <p:cNvPicPr>
            <a:picLocks noChangeAspect="1"/>
          </p:cNvPicPr>
          <p:nvPr/>
        </p:nvPicPr>
        <p:blipFill>
          <a:blip r:embed="rId8"/>
          <a:stretch>
            <a:fillRect/>
          </a:stretch>
        </p:blipFill>
        <p:spPr>
          <a:xfrm>
            <a:off x="12340" y="4023097"/>
            <a:ext cx="2824132" cy="1891431"/>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3905169095"/>
              </p:ext>
            </p:extLst>
          </p:nvPr>
        </p:nvGraphicFramePr>
        <p:xfrm>
          <a:off x="3339089" y="3967944"/>
          <a:ext cx="5578475" cy="752475"/>
        </p:xfrm>
        <a:graphic>
          <a:graphicData uri="http://schemas.openxmlformats.org/presentationml/2006/ole">
            <mc:AlternateContent xmlns:mc="http://schemas.openxmlformats.org/markup-compatibility/2006">
              <mc:Choice xmlns:v="urn:schemas-microsoft-com:vml" Requires="v">
                <p:oleObj spid="_x0000_s67508" name="Equation" r:id="rId9" imgW="3098520" imgH="419040" progId="Equation.DSMT4">
                  <p:embed/>
                </p:oleObj>
              </mc:Choice>
              <mc:Fallback>
                <p:oleObj name="Equation" r:id="rId9" imgW="3098520" imgH="419040" progId="Equation.DSMT4">
                  <p:embed/>
                  <p:pic>
                    <p:nvPicPr>
                      <p:cNvPr id="0" name=""/>
                      <p:cNvPicPr>
                        <a:picLocks noChangeAspect="1" noChangeArrowheads="1"/>
                      </p:cNvPicPr>
                      <p:nvPr/>
                    </p:nvPicPr>
                    <p:blipFill>
                      <a:blip r:embed="rId10"/>
                      <a:srcRect/>
                      <a:stretch>
                        <a:fillRect/>
                      </a:stretch>
                    </p:blipFill>
                    <p:spPr bwMode="auto">
                      <a:xfrm>
                        <a:off x="3339089" y="3967944"/>
                        <a:ext cx="5578475"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83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0"/>
            <a:ext cx="9144000" cy="461665"/>
          </a:xfrm>
          <a:prstGeom prst="rect">
            <a:avLst/>
          </a:prstGeom>
          <a:solidFill>
            <a:srgbClr val="00CCFF"/>
          </a:solidFill>
        </p:spPr>
        <p:txBody>
          <a:bodyPr wrap="square" rtlCol="0">
            <a:spAutoFit/>
          </a:bodyPr>
          <a:lstStyle/>
          <a:p>
            <a:pPr algn="l"/>
            <a:r>
              <a:rPr lang="en-US" b="1" dirty="0"/>
              <a:t>Multipole </a:t>
            </a:r>
            <a:r>
              <a:rPr lang="en-US" b="1" dirty="0" smtClean="0"/>
              <a:t>denominators </a:t>
            </a:r>
            <a:r>
              <a:rPr lang="en-US" b="1" dirty="0"/>
              <a:t>for </a:t>
            </a:r>
            <a:r>
              <a:rPr lang="en-US" b="1" dirty="0" smtClean="0"/>
              <a:t>cross-sections </a:t>
            </a:r>
            <a:endParaRPr lang="en-US" dirty="0" smtClean="0"/>
          </a:p>
        </p:txBody>
      </p:sp>
      <p:graphicFrame>
        <p:nvGraphicFramePr>
          <p:cNvPr id="11" name="Object 10"/>
          <p:cNvGraphicFramePr>
            <a:graphicFrameLocks noChangeAspect="1"/>
          </p:cNvGraphicFramePr>
          <p:nvPr>
            <p:extLst>
              <p:ext uri="{D42A27DB-BD31-4B8C-83A1-F6EECF244321}">
                <p14:modId xmlns:p14="http://schemas.microsoft.com/office/powerpoint/2010/main" val="1930737958"/>
              </p:ext>
            </p:extLst>
          </p:nvPr>
        </p:nvGraphicFramePr>
        <p:xfrm>
          <a:off x="754063" y="574675"/>
          <a:ext cx="5765800" cy="1270000"/>
        </p:xfrm>
        <a:graphic>
          <a:graphicData uri="http://schemas.openxmlformats.org/presentationml/2006/ole">
            <mc:AlternateContent xmlns:mc="http://schemas.openxmlformats.org/markup-compatibility/2006">
              <mc:Choice xmlns:v="urn:schemas-microsoft-com:vml" Requires="v">
                <p:oleObj spid="_x0000_s253140" name="Equation" r:id="rId4" imgW="2882880" imgH="634680" progId="Equation.DSMT4">
                  <p:embed/>
                </p:oleObj>
              </mc:Choice>
              <mc:Fallback>
                <p:oleObj name="Equation" r:id="rId4" imgW="2882880" imgH="634680" progId="Equation.DSMT4">
                  <p:embed/>
                  <p:pic>
                    <p:nvPicPr>
                      <p:cNvPr id="0" name=""/>
                      <p:cNvPicPr>
                        <a:picLocks noChangeAspect="1" noChangeArrowheads="1"/>
                      </p:cNvPicPr>
                      <p:nvPr/>
                    </p:nvPicPr>
                    <p:blipFill>
                      <a:blip r:embed="rId5"/>
                      <a:srcRect/>
                      <a:stretch>
                        <a:fillRect/>
                      </a:stretch>
                    </p:blipFill>
                    <p:spPr bwMode="auto">
                      <a:xfrm>
                        <a:off x="754063" y="574675"/>
                        <a:ext cx="5765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Date Placeholder 5"/>
          <p:cNvSpPr>
            <a:spLocks noGrp="1"/>
          </p:cNvSpPr>
          <p:nvPr>
            <p:ph type="dt" sz="half" idx="10"/>
          </p:nvPr>
        </p:nvSpPr>
        <p:spPr/>
        <p:txBody>
          <a:bodyPr/>
          <a:lstStyle/>
          <a:p>
            <a:pPr>
              <a:defRPr/>
            </a:pPr>
            <a:fld id="{BCDBCE10-C8AF-4A89-AED8-A7C20C219926}" type="datetime1">
              <a:rPr lang="en-US" smtClean="0"/>
              <a:t>07/07/16</a:t>
            </a:fld>
            <a:endParaRPr lang="en-US" dirty="0"/>
          </a:p>
        </p:txBody>
      </p:sp>
      <p:sp>
        <p:nvSpPr>
          <p:cNvPr id="7" name="Footer Placeholder 6"/>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8" name="Slide Number Placeholder 7"/>
          <p:cNvSpPr>
            <a:spLocks noGrp="1"/>
          </p:cNvSpPr>
          <p:nvPr>
            <p:ph type="sldNum" sz="quarter" idx="12"/>
          </p:nvPr>
        </p:nvSpPr>
        <p:spPr/>
        <p:txBody>
          <a:bodyPr/>
          <a:lstStyle/>
          <a:p>
            <a:pPr>
              <a:defRPr/>
            </a:pPr>
            <a:fld id="{80C0329C-B544-45E3-BD2B-B3129D41D0FD}" type="slidenum">
              <a:rPr lang="en-US" smtClean="0"/>
              <a:pPr>
                <a:defRPr/>
              </a:pPr>
              <a:t>8</a:t>
            </a:fld>
            <a:endParaRPr lang="en-US" dirty="0"/>
          </a:p>
        </p:txBody>
      </p:sp>
      <p:sp>
        <p:nvSpPr>
          <p:cNvPr id="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451704406"/>
              </p:ext>
            </p:extLst>
          </p:nvPr>
        </p:nvGraphicFramePr>
        <p:xfrm>
          <a:off x="3744913" y="1658938"/>
          <a:ext cx="5283200" cy="457200"/>
        </p:xfrm>
        <a:graphic>
          <a:graphicData uri="http://schemas.openxmlformats.org/presentationml/2006/ole">
            <mc:AlternateContent xmlns:mc="http://schemas.openxmlformats.org/markup-compatibility/2006">
              <mc:Choice xmlns:v="urn:schemas-microsoft-com:vml" Requires="v">
                <p:oleObj spid="_x0000_s253141" name="Equation" r:id="rId6" imgW="2641320" imgH="228600" progId="Equation.DSMT4">
                  <p:embed/>
                </p:oleObj>
              </mc:Choice>
              <mc:Fallback>
                <p:oleObj name="Equation" r:id="rId6" imgW="2641320" imgH="228600" progId="Equation.DSMT4">
                  <p:embed/>
                  <p:pic>
                    <p:nvPicPr>
                      <p:cNvPr id="0" name=""/>
                      <p:cNvPicPr>
                        <a:picLocks noChangeAspect="1" noChangeArrowheads="1"/>
                      </p:cNvPicPr>
                      <p:nvPr/>
                    </p:nvPicPr>
                    <p:blipFill>
                      <a:blip r:embed="rId7"/>
                      <a:srcRect/>
                      <a:stretch>
                        <a:fillRect/>
                      </a:stretch>
                    </p:blipFill>
                    <p:spPr bwMode="auto">
                      <a:xfrm>
                        <a:off x="3744913" y="1658938"/>
                        <a:ext cx="5283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4538255" y="3199298"/>
            <a:ext cx="4605743" cy="2308324"/>
          </a:xfrm>
          <a:prstGeom prst="rect">
            <a:avLst/>
          </a:prstGeom>
          <a:noFill/>
        </p:spPr>
        <p:txBody>
          <a:bodyPr wrap="square" rtlCol="0">
            <a:spAutoFit/>
          </a:bodyPr>
          <a:lstStyle/>
          <a:p>
            <a:pPr algn="just"/>
            <a:r>
              <a:rPr lang="en-US" b="1" dirty="0" smtClean="0">
                <a:solidFill>
                  <a:srgbClr val="0000FF"/>
                </a:solidFill>
              </a:rPr>
              <a:t>Generation threshold: </a:t>
            </a:r>
            <a:r>
              <a:rPr lang="en-US" b="1" i="1" dirty="0" smtClean="0">
                <a:solidFill>
                  <a:srgbClr val="0000FF"/>
                </a:solidFill>
              </a:rPr>
              <a:t>D</a:t>
            </a:r>
            <a:r>
              <a:rPr lang="en-US" b="1" dirty="0" smtClean="0">
                <a:solidFill>
                  <a:srgbClr val="0000FF"/>
                </a:solidFill>
              </a:rPr>
              <a:t>=0</a:t>
            </a:r>
          </a:p>
          <a:p>
            <a:pPr algn="just"/>
            <a:r>
              <a:rPr lang="en-US" b="1" dirty="0" smtClean="0"/>
              <a:t>Problem:</a:t>
            </a:r>
            <a:r>
              <a:rPr lang="en-US" dirty="0" smtClean="0"/>
              <a:t> </a:t>
            </a:r>
            <a:r>
              <a:rPr lang="en-US" dirty="0" smtClean="0">
                <a:solidFill>
                  <a:srgbClr val="FF0000"/>
                </a:solidFill>
              </a:rPr>
              <a:t>not enough gain</a:t>
            </a:r>
            <a:endParaRPr lang="en-US" dirty="0" smtClean="0"/>
          </a:p>
          <a:p>
            <a:pPr marL="342900" indent="-342900" algn="just">
              <a:buFont typeface="Arial" panose="020B0604020202020204" pitchFamily="34" charset="0"/>
              <a:buChar char="•"/>
            </a:pPr>
            <a:r>
              <a:rPr lang="en-US" dirty="0" smtClean="0"/>
              <a:t>Can one</a:t>
            </a:r>
            <a:r>
              <a:rPr lang="en-US" dirty="0">
                <a:solidFill>
                  <a:srgbClr val="FF0000"/>
                </a:solidFill>
              </a:rPr>
              <a:t> lower</a:t>
            </a:r>
            <a:r>
              <a:rPr lang="en-US" dirty="0" smtClean="0"/>
              <a:t> </a:t>
            </a:r>
            <a:r>
              <a:rPr lang="en-US" dirty="0" smtClean="0">
                <a:solidFill>
                  <a:srgbClr val="FF0000"/>
                </a:solidFill>
              </a:rPr>
              <a:t>threshold</a:t>
            </a:r>
            <a:r>
              <a:rPr lang="en-US" dirty="0" smtClean="0"/>
              <a:t>?</a:t>
            </a:r>
          </a:p>
          <a:p>
            <a:pPr marL="342900" indent="-342900" algn="just">
              <a:buFont typeface="Arial" panose="020B0604020202020204" pitchFamily="34" charset="0"/>
              <a:buChar char="•"/>
            </a:pPr>
            <a:r>
              <a:rPr lang="en-US" dirty="0" smtClean="0"/>
              <a:t>Can </a:t>
            </a:r>
            <a:r>
              <a:rPr lang="en-US" dirty="0" smtClean="0">
                <a:solidFill>
                  <a:srgbClr val="FF0000"/>
                </a:solidFill>
              </a:rPr>
              <a:t>dipole</a:t>
            </a:r>
            <a:r>
              <a:rPr lang="en-US" dirty="0" smtClean="0"/>
              <a:t> mode be </a:t>
            </a:r>
            <a:r>
              <a:rPr lang="en-US" dirty="0" smtClean="0">
                <a:solidFill>
                  <a:srgbClr val="FF0000"/>
                </a:solidFill>
              </a:rPr>
              <a:t>not the best</a:t>
            </a:r>
            <a:r>
              <a:rPr lang="en-US" dirty="0" smtClean="0"/>
              <a:t>?</a:t>
            </a:r>
          </a:p>
          <a:p>
            <a:pPr marL="342900" indent="-342900" algn="just">
              <a:buFont typeface="Arial" panose="020B0604020202020204" pitchFamily="34" charset="0"/>
              <a:buChar char="•"/>
            </a:pPr>
            <a:r>
              <a:rPr lang="en-US" dirty="0" smtClean="0"/>
              <a:t>What is the </a:t>
            </a:r>
            <a:r>
              <a:rPr lang="en-US" dirty="0" smtClean="0">
                <a:solidFill>
                  <a:srgbClr val="FF0000"/>
                </a:solidFill>
              </a:rPr>
              <a:t>optimal geometry</a:t>
            </a:r>
            <a:r>
              <a:rPr lang="en-US" dirty="0" smtClean="0"/>
              <a:t>?</a:t>
            </a:r>
          </a:p>
          <a:p>
            <a:pPr marL="342900" indent="-342900" algn="just">
              <a:buFont typeface="Arial" panose="020B0604020202020204" pitchFamily="34" charset="0"/>
              <a:buChar char="•"/>
            </a:pPr>
            <a:r>
              <a:rPr lang="en-US" dirty="0" smtClean="0">
                <a:solidFill>
                  <a:srgbClr val="FF0000"/>
                </a:solidFill>
              </a:rPr>
              <a:t>Best mode</a:t>
            </a:r>
            <a:r>
              <a:rPr lang="en-US" dirty="0" smtClean="0"/>
              <a:t>?</a:t>
            </a:r>
          </a:p>
        </p:txBody>
      </p:sp>
      <p:grpSp>
        <p:nvGrpSpPr>
          <p:cNvPr id="25" name="Group 24"/>
          <p:cNvGrpSpPr/>
          <p:nvPr/>
        </p:nvGrpSpPr>
        <p:grpSpPr>
          <a:xfrm>
            <a:off x="12256" y="2452874"/>
            <a:ext cx="4304202" cy="3766090"/>
            <a:chOff x="-129437" y="2245483"/>
            <a:chExt cx="4304202" cy="3766090"/>
          </a:xfrm>
        </p:grpSpPr>
        <p:sp>
          <p:nvSpPr>
            <p:cNvPr id="52" name="Freeform 51"/>
            <p:cNvSpPr/>
            <p:nvPr/>
          </p:nvSpPr>
          <p:spPr>
            <a:xfrm>
              <a:off x="1263526" y="2934412"/>
              <a:ext cx="2462653" cy="2068118"/>
            </a:xfrm>
            <a:custGeom>
              <a:avLst/>
              <a:gdLst>
                <a:gd name="connsiteX0" fmla="*/ 0 w 2270760"/>
                <a:gd name="connsiteY0" fmla="*/ 0 h 1550819"/>
                <a:gd name="connsiteX1" fmla="*/ 480060 w 2270760"/>
                <a:gd name="connsiteY1" fmla="*/ 232410 h 1550819"/>
                <a:gd name="connsiteX2" fmla="*/ 697230 w 2270760"/>
                <a:gd name="connsiteY2" fmla="*/ 769620 h 1550819"/>
                <a:gd name="connsiteX3" fmla="*/ 941070 w 2270760"/>
                <a:gd name="connsiteY3" fmla="*/ 1295400 h 1550819"/>
                <a:gd name="connsiteX4" fmla="*/ 1581150 w 2270760"/>
                <a:gd name="connsiteY4" fmla="*/ 1516380 h 1550819"/>
                <a:gd name="connsiteX5" fmla="*/ 2270760 w 2270760"/>
                <a:gd name="connsiteY5" fmla="*/ 1546860 h 155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760" h="1550819">
                  <a:moveTo>
                    <a:pt x="0" y="0"/>
                  </a:moveTo>
                  <a:cubicBezTo>
                    <a:pt x="181927" y="52070"/>
                    <a:pt x="363855" y="104140"/>
                    <a:pt x="480060" y="232410"/>
                  </a:cubicBezTo>
                  <a:cubicBezTo>
                    <a:pt x="596265" y="360680"/>
                    <a:pt x="620395" y="592455"/>
                    <a:pt x="697230" y="769620"/>
                  </a:cubicBezTo>
                  <a:cubicBezTo>
                    <a:pt x="774065" y="946785"/>
                    <a:pt x="793750" y="1170940"/>
                    <a:pt x="941070" y="1295400"/>
                  </a:cubicBezTo>
                  <a:cubicBezTo>
                    <a:pt x="1088390" y="1419860"/>
                    <a:pt x="1359535" y="1474470"/>
                    <a:pt x="1581150" y="1516380"/>
                  </a:cubicBezTo>
                  <a:cubicBezTo>
                    <a:pt x="1802765" y="1558290"/>
                    <a:pt x="2036762" y="1552575"/>
                    <a:pt x="2270760" y="1546860"/>
                  </a:cubicBezTo>
                </a:path>
              </a:pathLst>
            </a:cu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endCxn id="19" idx="3"/>
            </p:cNvCxnSpPr>
            <p:nvPr/>
          </p:nvCxnSpPr>
          <p:spPr>
            <a:xfrm flipV="1">
              <a:off x="2158900" y="4050030"/>
              <a:ext cx="359510" cy="401809"/>
            </a:xfrm>
            <a:prstGeom prst="line">
              <a:avLst/>
            </a:prstGeom>
            <a:ln w="254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58900" y="2649337"/>
              <a:ext cx="0" cy="2880000"/>
            </a:xfrm>
            <a:prstGeom prst="straightConnector1">
              <a:avLst/>
            </a:prstGeom>
            <a:ln w="381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2489986" y="3019837"/>
              <a:ext cx="0" cy="2880000"/>
            </a:xfrm>
            <a:prstGeom prst="straightConnector1">
              <a:avLst/>
            </a:prstGeom>
            <a:ln w="381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599665" y="4479028"/>
              <a:ext cx="510075" cy="461665"/>
            </a:xfrm>
            <a:prstGeom prst="rect">
              <a:avLst/>
            </a:prstGeom>
            <a:noFill/>
          </p:spPr>
          <p:txBody>
            <a:bodyPr wrap="none" rtlCol="0">
              <a:spAutoFit/>
            </a:bodyPr>
            <a:lstStyle/>
            <a:p>
              <a:r>
                <a:rPr lang="en-US" i="1" dirty="0" smtClean="0"/>
                <a:t>D</a:t>
              </a:r>
              <a:r>
                <a:rPr lang="en-US" dirty="0" smtClean="0"/>
                <a:t>’</a:t>
              </a:r>
              <a:endParaRPr lang="en-US" dirty="0"/>
            </a:p>
          </p:txBody>
        </p:sp>
        <p:sp>
          <p:nvSpPr>
            <p:cNvPr id="37" name="TextBox 36"/>
            <p:cNvSpPr txBox="1"/>
            <p:nvPr/>
          </p:nvSpPr>
          <p:spPr>
            <a:xfrm>
              <a:off x="1971875" y="2245483"/>
              <a:ext cx="579005" cy="461665"/>
            </a:xfrm>
            <a:prstGeom prst="rect">
              <a:avLst/>
            </a:prstGeom>
            <a:noFill/>
          </p:spPr>
          <p:txBody>
            <a:bodyPr wrap="none" rtlCol="0">
              <a:spAutoFit/>
            </a:bodyPr>
            <a:lstStyle/>
            <a:p>
              <a:r>
                <a:rPr lang="en-US" i="1" dirty="0" smtClean="0"/>
                <a:t>D”</a:t>
              </a:r>
              <a:endParaRPr lang="en-US" dirty="0"/>
            </a:p>
          </p:txBody>
        </p:sp>
        <p:sp>
          <p:nvSpPr>
            <p:cNvPr id="41" name="Freeform 40"/>
            <p:cNvSpPr/>
            <p:nvPr/>
          </p:nvSpPr>
          <p:spPr>
            <a:xfrm rot="16200000" flipH="1">
              <a:off x="1226465" y="2896607"/>
              <a:ext cx="902964" cy="948732"/>
            </a:xfrm>
            <a:custGeom>
              <a:avLst/>
              <a:gdLst>
                <a:gd name="connsiteX0" fmla="*/ 0 w 1127235"/>
                <a:gd name="connsiteY0" fmla="*/ 890751 h 890751"/>
                <a:gd name="connsiteX1" fmla="*/ 402021 w 1127235"/>
                <a:gd name="connsiteY1" fmla="*/ 362606 h 890751"/>
                <a:gd name="connsiteX2" fmla="*/ 1127235 w 1127235"/>
                <a:gd name="connsiteY2" fmla="*/ 0 h 890751"/>
              </a:gdLst>
              <a:ahLst/>
              <a:cxnLst>
                <a:cxn ang="0">
                  <a:pos x="connsiteX0" y="connsiteY0"/>
                </a:cxn>
                <a:cxn ang="0">
                  <a:pos x="connsiteX1" y="connsiteY1"/>
                </a:cxn>
                <a:cxn ang="0">
                  <a:pos x="connsiteX2" y="connsiteY2"/>
                </a:cxn>
              </a:cxnLst>
              <a:rect l="l" t="t" r="r" b="b"/>
              <a:pathLst>
                <a:path w="1127235" h="890751">
                  <a:moveTo>
                    <a:pt x="0" y="890751"/>
                  </a:moveTo>
                  <a:cubicBezTo>
                    <a:pt x="107074" y="700907"/>
                    <a:pt x="214149" y="511064"/>
                    <a:pt x="402021" y="362606"/>
                  </a:cubicBezTo>
                  <a:cubicBezTo>
                    <a:pt x="589893" y="214148"/>
                    <a:pt x="858564" y="107074"/>
                    <a:pt x="1127235" y="0"/>
                  </a:cubicBezTo>
                </a:path>
              </a:pathLst>
            </a:custGeom>
            <a:noFill/>
            <a:ln w="38100">
              <a:solidFill>
                <a:srgbClr val="FF0000"/>
              </a:solidFill>
              <a:tailEnd type="stealth" w="lg" len="lg"/>
            </a:ln>
            <a:scene3d>
              <a:camera prst="orthographicFront">
                <a:rot lat="0" lon="0" rev="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62695277"/>
                </p:ext>
              </p:extLst>
            </p:nvPr>
          </p:nvGraphicFramePr>
          <p:xfrm>
            <a:off x="1042156" y="2313193"/>
            <a:ext cx="863600" cy="457200"/>
          </p:xfrm>
          <a:graphic>
            <a:graphicData uri="http://schemas.openxmlformats.org/presentationml/2006/ole">
              <mc:AlternateContent xmlns:mc="http://schemas.openxmlformats.org/markup-compatibility/2006">
                <mc:Choice xmlns:v="urn:schemas-microsoft-com:vml" Requires="v">
                  <p:oleObj spid="_x0000_s253142" name="Equation" r:id="rId8" imgW="431640" imgH="228600" progId="Equation.DSMT4">
                    <p:embed/>
                  </p:oleObj>
                </mc:Choice>
                <mc:Fallback>
                  <p:oleObj name="Equation" r:id="rId8" imgW="431640" imgH="228600" progId="Equation.DSMT4">
                    <p:embed/>
                    <p:pic>
                      <p:nvPicPr>
                        <p:cNvPr id="0" name=""/>
                        <p:cNvPicPr/>
                        <p:nvPr/>
                      </p:nvPicPr>
                      <p:blipFill>
                        <a:blip r:embed="rId9"/>
                        <a:stretch>
                          <a:fillRect/>
                        </a:stretch>
                      </p:blipFill>
                      <p:spPr>
                        <a:xfrm>
                          <a:off x="1042156" y="2313193"/>
                          <a:ext cx="863600" cy="4572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194389701"/>
                </p:ext>
              </p:extLst>
            </p:nvPr>
          </p:nvGraphicFramePr>
          <p:xfrm>
            <a:off x="323230" y="2776194"/>
            <a:ext cx="1066800" cy="457200"/>
          </p:xfrm>
          <a:graphic>
            <a:graphicData uri="http://schemas.openxmlformats.org/presentationml/2006/ole">
              <mc:AlternateContent xmlns:mc="http://schemas.openxmlformats.org/markup-compatibility/2006">
                <mc:Choice xmlns:v="urn:schemas-microsoft-com:vml" Requires="v">
                  <p:oleObj spid="_x0000_s253143" name="Equation" r:id="rId10" imgW="533160" imgH="228600" progId="Equation.DSMT4">
                    <p:embed/>
                  </p:oleObj>
                </mc:Choice>
                <mc:Fallback>
                  <p:oleObj name="Equation" r:id="rId10" imgW="533160" imgH="228600" progId="Equation.DSMT4">
                    <p:embed/>
                    <p:pic>
                      <p:nvPicPr>
                        <p:cNvPr id="0" name=""/>
                        <p:cNvPicPr>
                          <a:picLocks noChangeAspect="1" noChangeArrowheads="1"/>
                        </p:cNvPicPr>
                        <p:nvPr/>
                      </p:nvPicPr>
                      <p:blipFill>
                        <a:blip r:embed="rId11"/>
                        <a:srcRect/>
                        <a:stretch>
                          <a:fillRect/>
                        </a:stretch>
                      </p:blipFill>
                      <p:spPr bwMode="auto">
                        <a:xfrm>
                          <a:off x="323230" y="2776194"/>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296757346"/>
                </p:ext>
              </p:extLst>
            </p:nvPr>
          </p:nvGraphicFramePr>
          <p:xfrm>
            <a:off x="-129437" y="3310704"/>
            <a:ext cx="1270000" cy="508000"/>
          </p:xfrm>
          <a:graphic>
            <a:graphicData uri="http://schemas.openxmlformats.org/presentationml/2006/ole">
              <mc:AlternateContent xmlns:mc="http://schemas.openxmlformats.org/markup-compatibility/2006">
                <mc:Choice xmlns:v="urn:schemas-microsoft-com:vml" Requires="v">
                  <p:oleObj spid="_x0000_s253144" name="Equation" r:id="rId12" imgW="634680" imgH="253800" progId="Equation.DSMT4">
                    <p:embed/>
                  </p:oleObj>
                </mc:Choice>
                <mc:Fallback>
                  <p:oleObj name="Equation" r:id="rId12" imgW="634680" imgH="253800" progId="Equation.DSMT4">
                    <p:embed/>
                    <p:pic>
                      <p:nvPicPr>
                        <p:cNvPr id="0" name=""/>
                        <p:cNvPicPr>
                          <a:picLocks noChangeAspect="1" noChangeArrowheads="1"/>
                        </p:cNvPicPr>
                        <p:nvPr/>
                      </p:nvPicPr>
                      <p:blipFill>
                        <a:blip r:embed="rId13"/>
                        <a:srcRect/>
                        <a:stretch>
                          <a:fillRect/>
                        </a:stretch>
                      </p:blipFill>
                      <p:spPr bwMode="auto">
                        <a:xfrm>
                          <a:off x="-129437" y="3310704"/>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TextBox 44"/>
            <p:cNvSpPr txBox="1"/>
            <p:nvPr/>
          </p:nvSpPr>
          <p:spPr>
            <a:xfrm>
              <a:off x="492867" y="3939859"/>
              <a:ext cx="976549" cy="461665"/>
            </a:xfrm>
            <a:prstGeom prst="rect">
              <a:avLst/>
            </a:prstGeom>
            <a:noFill/>
          </p:spPr>
          <p:txBody>
            <a:bodyPr wrap="none" rtlCol="0">
              <a:spAutoFit/>
            </a:bodyPr>
            <a:lstStyle/>
            <a:p>
              <a:r>
                <a:rPr lang="en-US" dirty="0" smtClean="0">
                  <a:solidFill>
                    <a:srgbClr val="FF0000"/>
                  </a:solidFill>
                </a:rPr>
                <a:t>gain </a:t>
              </a:r>
              <a:r>
                <a:rPr lang="en-US" dirty="0" smtClean="0">
                  <a:solidFill>
                    <a:srgbClr val="FF0000"/>
                  </a:solidFill>
                  <a:sym typeface="Symbol" panose="05050102010706020507" pitchFamily="18" charset="2"/>
                </a:rPr>
                <a:t></a:t>
              </a:r>
              <a:endParaRPr lang="en-US" dirty="0">
                <a:solidFill>
                  <a:srgbClr val="FF0000"/>
                </a:solidFill>
              </a:endParaRPr>
            </a:p>
          </p:txBody>
        </p:sp>
        <p:sp>
          <p:nvSpPr>
            <p:cNvPr id="46" name="TextBox 45"/>
            <p:cNvSpPr txBox="1"/>
            <p:nvPr/>
          </p:nvSpPr>
          <p:spPr>
            <a:xfrm>
              <a:off x="3350501" y="3784848"/>
              <a:ext cx="824264" cy="461665"/>
            </a:xfrm>
            <a:prstGeom prst="rect">
              <a:avLst/>
            </a:prstGeom>
            <a:noFill/>
          </p:spPr>
          <p:txBody>
            <a:bodyPr wrap="none" rtlCol="0">
              <a:spAutoFit/>
            </a:bodyPr>
            <a:lstStyle/>
            <a:p>
              <a:r>
                <a:rPr lang="en-US" i="1" dirty="0" smtClean="0">
                  <a:solidFill>
                    <a:srgbClr val="0000FF"/>
                  </a:solidFill>
                </a:rPr>
                <a:t>D</a:t>
              </a:r>
              <a:r>
                <a:rPr lang="en-US" dirty="0" smtClean="0">
                  <a:solidFill>
                    <a:srgbClr val="0000FF"/>
                  </a:solidFill>
                </a:rPr>
                <a:t>(</a:t>
              </a:r>
              <a:r>
                <a:rPr lang="en-US" i="1" dirty="0" smtClean="0">
                  <a:solidFill>
                    <a:srgbClr val="0000FF"/>
                  </a:solidFill>
                  <a:sym typeface="Symbol"/>
                </a:rPr>
                <a:t></a:t>
              </a:r>
              <a:r>
                <a:rPr lang="en-US" dirty="0" smtClean="0">
                  <a:solidFill>
                    <a:srgbClr val="0000FF"/>
                  </a:solidFill>
                </a:rPr>
                <a:t>)</a:t>
              </a:r>
              <a:endParaRPr lang="en-US" dirty="0">
                <a:solidFill>
                  <a:srgbClr val="0000FF"/>
                </a:solidFill>
              </a:endParaRPr>
            </a:p>
          </p:txBody>
        </p:sp>
        <p:graphicFrame>
          <p:nvGraphicFramePr>
            <p:cNvPr id="47" name="Object 46"/>
            <p:cNvGraphicFramePr>
              <a:graphicFrameLocks noChangeAspect="1"/>
            </p:cNvGraphicFramePr>
            <p:nvPr>
              <p:extLst>
                <p:ext uri="{D42A27DB-BD31-4B8C-83A1-F6EECF244321}">
                  <p14:modId xmlns:p14="http://schemas.microsoft.com/office/powerpoint/2010/main" val="4086595648"/>
                </p:ext>
              </p:extLst>
            </p:nvPr>
          </p:nvGraphicFramePr>
          <p:xfrm>
            <a:off x="84231" y="5554373"/>
            <a:ext cx="2438400" cy="457200"/>
          </p:xfrm>
          <a:graphic>
            <a:graphicData uri="http://schemas.openxmlformats.org/presentationml/2006/ole">
              <mc:AlternateContent xmlns:mc="http://schemas.openxmlformats.org/markup-compatibility/2006">
                <mc:Choice xmlns:v="urn:schemas-microsoft-com:vml" Requires="v">
                  <p:oleObj spid="_x0000_s253145" name="Equation" r:id="rId14" imgW="1218960" imgH="228600" progId="Equation.DSMT4">
                    <p:embed/>
                  </p:oleObj>
                </mc:Choice>
                <mc:Fallback>
                  <p:oleObj name="Equation" r:id="rId14" imgW="1218960" imgH="228600" progId="Equation.DSMT4">
                    <p:embed/>
                    <p:pic>
                      <p:nvPicPr>
                        <p:cNvPr id="0" name=""/>
                        <p:cNvPicPr>
                          <a:picLocks noChangeAspect="1" noChangeArrowheads="1"/>
                        </p:cNvPicPr>
                        <p:nvPr/>
                      </p:nvPicPr>
                      <p:blipFill>
                        <a:blip r:embed="rId15"/>
                        <a:srcRect/>
                        <a:stretch>
                          <a:fillRect/>
                        </a:stretch>
                      </p:blipFill>
                      <p:spPr bwMode="auto">
                        <a:xfrm>
                          <a:off x="84231" y="555437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8" name="Straight Arrow Connector 47"/>
            <p:cNvCxnSpPr/>
            <p:nvPr/>
          </p:nvCxnSpPr>
          <p:spPr>
            <a:xfrm flipH="1">
              <a:off x="1293346" y="4494853"/>
              <a:ext cx="829472" cy="943421"/>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2126627" y="4422853"/>
              <a:ext cx="72000" cy="72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2353895" y="3708852"/>
              <a:ext cx="558023" cy="485659"/>
            </a:xfrm>
            <a:prstGeom prst="line">
              <a:avLst/>
            </a:prstGeom>
            <a:ln w="25400">
              <a:solidFill>
                <a:srgbClr val="00CC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397632" y="3164816"/>
              <a:ext cx="1762021" cy="646331"/>
            </a:xfrm>
            <a:prstGeom prst="rect">
              <a:avLst/>
            </a:prstGeom>
            <a:noFill/>
          </p:spPr>
          <p:txBody>
            <a:bodyPr wrap="none" rtlCol="0">
              <a:spAutoFit/>
            </a:bodyPr>
            <a:lstStyle/>
            <a:p>
              <a:r>
                <a:rPr lang="en-US" sz="1800" dirty="0" smtClean="0">
                  <a:solidFill>
                    <a:srgbClr val="00CC00"/>
                  </a:solidFill>
                </a:rPr>
                <a:t>resonance and</a:t>
              </a:r>
            </a:p>
            <a:p>
              <a:r>
                <a:rPr lang="en-US" sz="1800" dirty="0" smtClean="0">
                  <a:solidFill>
                    <a:srgbClr val="00CC00"/>
                  </a:solidFill>
                </a:rPr>
                <a:t>its spectral width</a:t>
              </a:r>
              <a:endParaRPr lang="en-US" sz="1800" dirty="0">
                <a:solidFill>
                  <a:srgbClr val="00CC00"/>
                </a:solidFill>
              </a:endParaRPr>
            </a:p>
          </p:txBody>
        </p:sp>
        <p:sp>
          <p:nvSpPr>
            <p:cNvPr id="19" name="Freeform 18"/>
            <p:cNvSpPr/>
            <p:nvPr/>
          </p:nvSpPr>
          <p:spPr>
            <a:xfrm>
              <a:off x="1577340" y="2754630"/>
              <a:ext cx="2270760" cy="1550819"/>
            </a:xfrm>
            <a:custGeom>
              <a:avLst/>
              <a:gdLst>
                <a:gd name="connsiteX0" fmla="*/ 0 w 2270760"/>
                <a:gd name="connsiteY0" fmla="*/ 0 h 1550819"/>
                <a:gd name="connsiteX1" fmla="*/ 480060 w 2270760"/>
                <a:gd name="connsiteY1" fmla="*/ 232410 h 1550819"/>
                <a:gd name="connsiteX2" fmla="*/ 697230 w 2270760"/>
                <a:gd name="connsiteY2" fmla="*/ 769620 h 1550819"/>
                <a:gd name="connsiteX3" fmla="*/ 941070 w 2270760"/>
                <a:gd name="connsiteY3" fmla="*/ 1295400 h 1550819"/>
                <a:gd name="connsiteX4" fmla="*/ 1581150 w 2270760"/>
                <a:gd name="connsiteY4" fmla="*/ 1516380 h 1550819"/>
                <a:gd name="connsiteX5" fmla="*/ 2270760 w 2270760"/>
                <a:gd name="connsiteY5" fmla="*/ 1546860 h 155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760" h="1550819">
                  <a:moveTo>
                    <a:pt x="0" y="0"/>
                  </a:moveTo>
                  <a:cubicBezTo>
                    <a:pt x="181927" y="52070"/>
                    <a:pt x="363855" y="104140"/>
                    <a:pt x="480060" y="232410"/>
                  </a:cubicBezTo>
                  <a:cubicBezTo>
                    <a:pt x="596265" y="360680"/>
                    <a:pt x="620395" y="592455"/>
                    <a:pt x="697230" y="769620"/>
                  </a:cubicBezTo>
                  <a:cubicBezTo>
                    <a:pt x="774065" y="946785"/>
                    <a:pt x="793750" y="1170940"/>
                    <a:pt x="941070" y="1295400"/>
                  </a:cubicBezTo>
                  <a:cubicBezTo>
                    <a:pt x="1088390" y="1419860"/>
                    <a:pt x="1359535" y="1474470"/>
                    <a:pt x="1581150" y="1516380"/>
                  </a:cubicBezTo>
                  <a:cubicBezTo>
                    <a:pt x="1802765" y="1558290"/>
                    <a:pt x="2036762" y="1552575"/>
                    <a:pt x="2270760" y="1546860"/>
                  </a:cubicBezTo>
                </a:path>
              </a:pathLst>
            </a:cu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967300" y="3271389"/>
              <a:ext cx="2610089" cy="2479705"/>
            </a:xfrm>
            <a:custGeom>
              <a:avLst/>
              <a:gdLst>
                <a:gd name="connsiteX0" fmla="*/ 0 w 2270760"/>
                <a:gd name="connsiteY0" fmla="*/ 0 h 1550819"/>
                <a:gd name="connsiteX1" fmla="*/ 480060 w 2270760"/>
                <a:gd name="connsiteY1" fmla="*/ 232410 h 1550819"/>
                <a:gd name="connsiteX2" fmla="*/ 697230 w 2270760"/>
                <a:gd name="connsiteY2" fmla="*/ 769620 h 1550819"/>
                <a:gd name="connsiteX3" fmla="*/ 941070 w 2270760"/>
                <a:gd name="connsiteY3" fmla="*/ 1295400 h 1550819"/>
                <a:gd name="connsiteX4" fmla="*/ 1581150 w 2270760"/>
                <a:gd name="connsiteY4" fmla="*/ 1516380 h 1550819"/>
                <a:gd name="connsiteX5" fmla="*/ 2270760 w 2270760"/>
                <a:gd name="connsiteY5" fmla="*/ 1546860 h 155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760" h="1550819">
                  <a:moveTo>
                    <a:pt x="0" y="0"/>
                  </a:moveTo>
                  <a:cubicBezTo>
                    <a:pt x="181927" y="52070"/>
                    <a:pt x="363855" y="104140"/>
                    <a:pt x="480060" y="232410"/>
                  </a:cubicBezTo>
                  <a:cubicBezTo>
                    <a:pt x="596265" y="360680"/>
                    <a:pt x="620395" y="592455"/>
                    <a:pt x="697230" y="769620"/>
                  </a:cubicBezTo>
                  <a:cubicBezTo>
                    <a:pt x="774065" y="946785"/>
                    <a:pt x="793750" y="1170940"/>
                    <a:pt x="941070" y="1295400"/>
                  </a:cubicBezTo>
                  <a:cubicBezTo>
                    <a:pt x="1088390" y="1419860"/>
                    <a:pt x="1359535" y="1474470"/>
                    <a:pt x="1581150" y="1516380"/>
                  </a:cubicBezTo>
                  <a:cubicBezTo>
                    <a:pt x="1802765" y="1558290"/>
                    <a:pt x="2036762" y="1552575"/>
                    <a:pt x="2270760" y="1546860"/>
                  </a:cubicBezTo>
                </a:path>
              </a:pathLst>
            </a:cu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0" name="Object 29"/>
          <p:cNvGraphicFramePr>
            <a:graphicFrameLocks noChangeAspect="1"/>
          </p:cNvGraphicFramePr>
          <p:nvPr>
            <p:extLst>
              <p:ext uri="{D42A27DB-BD31-4B8C-83A1-F6EECF244321}">
                <p14:modId xmlns:p14="http://schemas.microsoft.com/office/powerpoint/2010/main" val="419049104"/>
              </p:ext>
            </p:extLst>
          </p:nvPr>
        </p:nvGraphicFramePr>
        <p:xfrm>
          <a:off x="7133652" y="2155857"/>
          <a:ext cx="1320800" cy="787400"/>
        </p:xfrm>
        <a:graphic>
          <a:graphicData uri="http://schemas.openxmlformats.org/presentationml/2006/ole">
            <mc:AlternateContent xmlns:mc="http://schemas.openxmlformats.org/markup-compatibility/2006">
              <mc:Choice xmlns:v="urn:schemas-microsoft-com:vml" Requires="v">
                <p:oleObj spid="_x0000_s253146" name="Equation" r:id="rId16" imgW="660240" imgH="393480" progId="Equation.DSMT4">
                  <p:embed/>
                </p:oleObj>
              </mc:Choice>
              <mc:Fallback>
                <p:oleObj name="Equation" r:id="rId16" imgW="660240" imgH="393480" progId="Equation.DSMT4">
                  <p:embed/>
                  <p:pic>
                    <p:nvPicPr>
                      <p:cNvPr id="0" name=""/>
                      <p:cNvPicPr>
                        <a:picLocks noChangeAspect="1" noChangeArrowheads="1"/>
                      </p:cNvPicPr>
                      <p:nvPr/>
                    </p:nvPicPr>
                    <p:blipFill>
                      <a:blip r:embed="rId17"/>
                      <a:srcRect/>
                      <a:stretch>
                        <a:fillRect/>
                      </a:stretch>
                    </p:blipFill>
                    <p:spPr bwMode="auto">
                      <a:xfrm>
                        <a:off x="7133652" y="2155857"/>
                        <a:ext cx="1320800" cy="787400"/>
                      </a:xfrm>
                      <a:prstGeom prst="rect">
                        <a:avLst/>
                      </a:prstGeom>
                      <a:solidFill>
                        <a:srgbClr val="66FF99"/>
                      </a:solidFill>
                      <a:extLst/>
                    </p:spPr>
                  </p:pic>
                </p:oleObj>
              </mc:Fallback>
            </mc:AlternateContent>
          </a:graphicData>
        </a:graphic>
      </p:graphicFrame>
    </p:spTree>
    <p:extLst>
      <p:ext uri="{BB962C8B-B14F-4D97-AF65-F5344CB8AC3E}">
        <p14:creationId xmlns:p14="http://schemas.microsoft.com/office/powerpoint/2010/main" val="392730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11"/>
            <a:ext cx="9144000" cy="461665"/>
          </a:xfrm>
          <a:prstGeom prst="rect">
            <a:avLst/>
          </a:prstGeom>
          <a:solidFill>
            <a:srgbClr val="00CCFF"/>
          </a:solidFill>
        </p:spPr>
        <p:txBody>
          <a:bodyPr wrap="square" rtlCol="0">
            <a:spAutoFit/>
          </a:bodyPr>
          <a:lstStyle/>
          <a:p>
            <a:pPr algn="just"/>
            <a:r>
              <a:rPr lang="en-US" b="1" dirty="0" smtClean="0"/>
              <a:t>Small</a:t>
            </a:r>
            <a:r>
              <a:rPr lang="en-US" b="1" dirty="0" smtClean="0">
                <a:solidFill>
                  <a:srgbClr val="0000FF"/>
                </a:solidFill>
              </a:rPr>
              <a:t> Metal NP </a:t>
            </a:r>
            <a:r>
              <a:rPr lang="en-US" b="1" dirty="0" smtClean="0"/>
              <a:t>in gain and </a:t>
            </a:r>
            <a:r>
              <a:rPr lang="en-US" b="1" dirty="0" smtClean="0">
                <a:solidFill>
                  <a:srgbClr val="FF0000"/>
                </a:solidFill>
              </a:rPr>
              <a:t>gain cavity </a:t>
            </a:r>
            <a:r>
              <a:rPr lang="en-US" b="1" dirty="0" smtClean="0"/>
              <a:t>in metal </a:t>
            </a:r>
            <a:endParaRPr lang="en-US" b="1" dirty="0" smtClean="0">
              <a:solidFill>
                <a:srgbClr val="FF000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467851430"/>
              </p:ext>
            </p:extLst>
          </p:nvPr>
        </p:nvGraphicFramePr>
        <p:xfrm>
          <a:off x="3893695" y="1511551"/>
          <a:ext cx="1828800" cy="1143000"/>
        </p:xfrm>
        <a:graphic>
          <a:graphicData uri="http://schemas.openxmlformats.org/presentationml/2006/ole">
            <mc:AlternateContent xmlns:mc="http://schemas.openxmlformats.org/markup-compatibility/2006">
              <mc:Choice xmlns:v="urn:schemas-microsoft-com:vml" Requires="v">
                <p:oleObj spid="_x0000_s248960" name="Equation" r:id="rId4" imgW="914400" imgH="571320" progId="Equation.DSMT4">
                  <p:embed/>
                </p:oleObj>
              </mc:Choice>
              <mc:Fallback>
                <p:oleObj name="Equation" r:id="rId4" imgW="914400" imgH="571320" progId="Equation.DSMT4">
                  <p:embed/>
                  <p:pic>
                    <p:nvPicPr>
                      <p:cNvPr id="0" name=""/>
                      <p:cNvPicPr>
                        <a:picLocks noChangeAspect="1" noChangeArrowheads="1"/>
                      </p:cNvPicPr>
                      <p:nvPr/>
                    </p:nvPicPr>
                    <p:blipFill>
                      <a:blip r:embed="rId5"/>
                      <a:srcRect/>
                      <a:stretch>
                        <a:fillRect/>
                      </a:stretch>
                    </p:blipFill>
                    <p:spPr bwMode="auto">
                      <a:xfrm>
                        <a:off x="3893695" y="1511551"/>
                        <a:ext cx="1828800" cy="1143000"/>
                      </a:xfrm>
                      <a:prstGeom prst="rect">
                        <a:avLst/>
                      </a:prstGeom>
                      <a:solidFill>
                        <a:srgbClr val="66FF99"/>
                      </a:solidFill>
                    </p:spPr>
                  </p:pic>
                </p:oleObj>
              </mc:Fallback>
            </mc:AlternateContent>
          </a:graphicData>
        </a:graphic>
      </p:graphicFrame>
      <p:grpSp>
        <p:nvGrpSpPr>
          <p:cNvPr id="23" name="Group 22"/>
          <p:cNvGrpSpPr/>
          <p:nvPr/>
        </p:nvGrpSpPr>
        <p:grpSpPr>
          <a:xfrm>
            <a:off x="307494" y="2958371"/>
            <a:ext cx="1333892" cy="1486485"/>
            <a:chOff x="124420" y="3644831"/>
            <a:chExt cx="1333892" cy="1486484"/>
          </a:xfrm>
        </p:grpSpPr>
        <p:sp>
          <p:nvSpPr>
            <p:cNvPr id="12" name="Oval 11"/>
            <p:cNvSpPr>
              <a:spLocks noChangeAspect="1"/>
            </p:cNvSpPr>
            <p:nvPr/>
          </p:nvSpPr>
          <p:spPr>
            <a:xfrm>
              <a:off x="378312" y="4051315"/>
              <a:ext cx="1080000" cy="1080000"/>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24420" y="3644831"/>
              <a:ext cx="1002814" cy="461665"/>
            </a:xfrm>
            <a:prstGeom prst="rect">
              <a:avLst/>
            </a:prstGeom>
            <a:noFill/>
          </p:spPr>
          <p:txBody>
            <a:bodyPr wrap="square" rtlCol="0">
              <a:spAutoFit/>
            </a:bodyPr>
            <a:lstStyle/>
            <a:p>
              <a:pPr algn="just"/>
              <a:r>
                <a:rPr lang="en-US" dirty="0" smtClean="0"/>
                <a:t>Metal</a:t>
              </a:r>
            </a:p>
          </p:txBody>
        </p:sp>
        <p:sp>
          <p:nvSpPr>
            <p:cNvPr id="22" name="TextBox 21"/>
            <p:cNvSpPr txBox="1"/>
            <p:nvPr/>
          </p:nvSpPr>
          <p:spPr>
            <a:xfrm>
              <a:off x="504497" y="4352599"/>
              <a:ext cx="906518" cy="461665"/>
            </a:xfrm>
            <a:prstGeom prst="rect">
              <a:avLst/>
            </a:prstGeom>
            <a:noFill/>
          </p:spPr>
          <p:txBody>
            <a:bodyPr wrap="square" rtlCol="0">
              <a:spAutoFit/>
            </a:bodyPr>
            <a:lstStyle/>
            <a:p>
              <a:pPr algn="just"/>
              <a:r>
                <a:rPr lang="en-US" dirty="0" smtClean="0"/>
                <a:t>Gain</a:t>
              </a:r>
              <a:endParaRPr lang="en-US" baseline="-25000" dirty="0" smtClean="0"/>
            </a:p>
          </p:txBody>
        </p:sp>
      </p:grpSp>
      <p:graphicFrame>
        <p:nvGraphicFramePr>
          <p:cNvPr id="2" name="Object 1"/>
          <p:cNvGraphicFramePr>
            <a:graphicFrameLocks noChangeAspect="1"/>
          </p:cNvGraphicFramePr>
          <p:nvPr>
            <p:extLst>
              <p:ext uri="{D42A27DB-BD31-4B8C-83A1-F6EECF244321}">
                <p14:modId xmlns:p14="http://schemas.microsoft.com/office/powerpoint/2010/main" val="1964810106"/>
              </p:ext>
            </p:extLst>
          </p:nvPr>
        </p:nvGraphicFramePr>
        <p:xfrm>
          <a:off x="3893695" y="3354615"/>
          <a:ext cx="1828800" cy="1143000"/>
        </p:xfrm>
        <a:graphic>
          <a:graphicData uri="http://schemas.openxmlformats.org/presentationml/2006/ole">
            <mc:AlternateContent xmlns:mc="http://schemas.openxmlformats.org/markup-compatibility/2006">
              <mc:Choice xmlns:v="urn:schemas-microsoft-com:vml" Requires="v">
                <p:oleObj spid="_x0000_s248961" name="Equation" r:id="rId6" imgW="914400" imgH="571320" progId="Equation.DSMT4">
                  <p:embed/>
                </p:oleObj>
              </mc:Choice>
              <mc:Fallback>
                <p:oleObj name="Equation" r:id="rId6" imgW="914400" imgH="571320" progId="Equation.DSMT4">
                  <p:embed/>
                  <p:pic>
                    <p:nvPicPr>
                      <p:cNvPr id="0" name=""/>
                      <p:cNvPicPr>
                        <a:picLocks noChangeAspect="1" noChangeArrowheads="1"/>
                      </p:cNvPicPr>
                      <p:nvPr/>
                    </p:nvPicPr>
                    <p:blipFill>
                      <a:blip r:embed="rId7"/>
                      <a:srcRect/>
                      <a:stretch>
                        <a:fillRect/>
                      </a:stretch>
                    </p:blipFill>
                    <p:spPr bwMode="auto">
                      <a:xfrm>
                        <a:off x="3893695" y="3354615"/>
                        <a:ext cx="1828800" cy="1143000"/>
                      </a:xfrm>
                      <a:prstGeom prst="rect">
                        <a:avLst/>
                      </a:prstGeom>
                      <a:solidFill>
                        <a:srgbClr val="66FF99"/>
                      </a:solidFill>
                      <a:ln>
                        <a:noFill/>
                      </a:ln>
                      <a:extLst/>
                    </p:spPr>
                  </p:pic>
                </p:oleObj>
              </mc:Fallback>
            </mc:AlternateContent>
          </a:graphicData>
        </a:graphic>
      </p:graphicFrame>
      <p:grpSp>
        <p:nvGrpSpPr>
          <p:cNvPr id="5" name="Group 4"/>
          <p:cNvGrpSpPr/>
          <p:nvPr/>
        </p:nvGrpSpPr>
        <p:grpSpPr>
          <a:xfrm>
            <a:off x="304319" y="1121036"/>
            <a:ext cx="1337067" cy="1525444"/>
            <a:chOff x="89713" y="1730265"/>
            <a:chExt cx="1337067" cy="1525444"/>
          </a:xfrm>
        </p:grpSpPr>
        <p:sp>
          <p:nvSpPr>
            <p:cNvPr id="11" name="Oval 10"/>
            <p:cNvSpPr>
              <a:spLocks noChangeAspect="1"/>
            </p:cNvSpPr>
            <p:nvPr/>
          </p:nvSpPr>
          <p:spPr>
            <a:xfrm>
              <a:off x="346780" y="2175709"/>
              <a:ext cx="1080000" cy="1080000"/>
            </a:xfrm>
            <a:prstGeom prst="ellipse">
              <a:avLst/>
            </a:prstGeom>
            <a:solidFill>
              <a:srgbClr val="0000FF">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8311" y="2484876"/>
              <a:ext cx="953874" cy="461665"/>
            </a:xfrm>
            <a:prstGeom prst="rect">
              <a:avLst/>
            </a:prstGeom>
            <a:noFill/>
          </p:spPr>
          <p:txBody>
            <a:bodyPr wrap="square" rtlCol="0">
              <a:spAutoFit/>
            </a:bodyPr>
            <a:lstStyle/>
            <a:p>
              <a:pPr algn="just"/>
              <a:r>
                <a:rPr lang="en-US" dirty="0" smtClean="0"/>
                <a:t>Metal</a:t>
              </a:r>
            </a:p>
          </p:txBody>
        </p:sp>
        <p:sp>
          <p:nvSpPr>
            <p:cNvPr id="24" name="TextBox 23"/>
            <p:cNvSpPr txBox="1"/>
            <p:nvPr/>
          </p:nvSpPr>
          <p:spPr>
            <a:xfrm>
              <a:off x="89713" y="1730265"/>
              <a:ext cx="906518" cy="461665"/>
            </a:xfrm>
            <a:prstGeom prst="rect">
              <a:avLst/>
            </a:prstGeom>
            <a:noFill/>
          </p:spPr>
          <p:txBody>
            <a:bodyPr wrap="square" rtlCol="0">
              <a:spAutoFit/>
            </a:bodyPr>
            <a:lstStyle/>
            <a:p>
              <a:pPr algn="just"/>
              <a:r>
                <a:rPr lang="en-US" dirty="0" smtClean="0"/>
                <a:t>Gain</a:t>
              </a:r>
              <a:endParaRPr lang="en-US" baseline="-25000" dirty="0" smtClean="0"/>
            </a:p>
          </p:txBody>
        </p:sp>
      </p:grpSp>
      <p:sp>
        <p:nvSpPr>
          <p:cNvPr id="13" name="TextBox 12"/>
          <p:cNvSpPr txBox="1"/>
          <p:nvPr/>
        </p:nvSpPr>
        <p:spPr>
          <a:xfrm>
            <a:off x="-4000" y="5283535"/>
            <a:ext cx="9144000" cy="830997"/>
          </a:xfrm>
          <a:prstGeom prst="rect">
            <a:avLst/>
          </a:prstGeom>
          <a:noFill/>
        </p:spPr>
        <p:txBody>
          <a:bodyPr wrap="square" rtlCol="0">
            <a:spAutoFit/>
          </a:bodyPr>
          <a:lstStyle/>
          <a:p>
            <a:pPr algn="just"/>
            <a:r>
              <a:rPr lang="en-US" dirty="0">
                <a:solidFill>
                  <a:srgbClr val="FF0000"/>
                </a:solidFill>
              </a:rPr>
              <a:t>Gain ordering </a:t>
            </a:r>
            <a:r>
              <a:rPr lang="en-US" dirty="0"/>
              <a:t>of </a:t>
            </a:r>
            <a:r>
              <a:rPr lang="en-US" dirty="0" smtClean="0"/>
              <a:t>multipolar </a:t>
            </a:r>
            <a:r>
              <a:rPr lang="en-US" dirty="0"/>
              <a:t>thresholds is reversed </a:t>
            </a:r>
            <a:endParaRPr lang="en-US" dirty="0" smtClean="0"/>
          </a:p>
          <a:p>
            <a:pPr algn="just"/>
            <a:r>
              <a:rPr lang="en-US" dirty="0" smtClean="0"/>
              <a:t>For </a:t>
            </a:r>
            <a:r>
              <a:rPr lang="en-US" dirty="0" smtClean="0">
                <a:solidFill>
                  <a:srgbClr val="FF0000"/>
                </a:solidFill>
              </a:rPr>
              <a:t>small active cavity, dipole</a:t>
            </a:r>
            <a:r>
              <a:rPr lang="en-US" dirty="0" smtClean="0"/>
              <a:t> mode is </a:t>
            </a:r>
            <a:r>
              <a:rPr lang="en-US" dirty="0" smtClean="0">
                <a:solidFill>
                  <a:srgbClr val="FF0000"/>
                </a:solidFill>
              </a:rPr>
              <a:t>the last </a:t>
            </a:r>
            <a:r>
              <a:rPr lang="en-US" dirty="0" smtClean="0"/>
              <a:t>to generate</a:t>
            </a:r>
            <a:endParaRPr lang="en-US" i="1" dirty="0" smtClean="0"/>
          </a:p>
        </p:txBody>
      </p:sp>
      <p:sp>
        <p:nvSpPr>
          <p:cNvPr id="8" name="Date Placeholder 7"/>
          <p:cNvSpPr>
            <a:spLocks noGrp="1"/>
          </p:cNvSpPr>
          <p:nvPr>
            <p:ph type="dt" sz="half" idx="10"/>
          </p:nvPr>
        </p:nvSpPr>
        <p:spPr/>
        <p:txBody>
          <a:bodyPr/>
          <a:lstStyle/>
          <a:p>
            <a:pPr>
              <a:defRPr/>
            </a:pPr>
            <a:fld id="{119575A3-5106-429A-9A3B-042AAB3CCCAC}" type="datetime1">
              <a:rPr lang="en-US" smtClean="0"/>
              <a:t>07/07/16</a:t>
            </a:fld>
            <a:endParaRPr lang="en-US" dirty="0"/>
          </a:p>
        </p:txBody>
      </p:sp>
      <p:sp>
        <p:nvSpPr>
          <p:cNvPr id="9" name="Footer Placeholder 8"/>
          <p:cNvSpPr>
            <a:spLocks noGrp="1"/>
          </p:cNvSpPr>
          <p:nvPr>
            <p:ph type="ftr" sz="quarter" idx="11"/>
          </p:nvPr>
        </p:nvSpPr>
        <p:spPr/>
        <p:txBody>
          <a:bodyPr/>
          <a:lstStyle/>
          <a:p>
            <a:pPr>
              <a:defRPr/>
            </a:pPr>
            <a:r>
              <a:rPr lang="en-GB" smtClean="0"/>
              <a:t>N. Arnold, Applied Physics, JKU Linz, @Singapore META 2014</a:t>
            </a:r>
            <a:endParaRPr lang="en-US" dirty="0"/>
          </a:p>
        </p:txBody>
      </p:sp>
      <p:sp>
        <p:nvSpPr>
          <p:cNvPr id="10" name="Slide Number Placeholder 9"/>
          <p:cNvSpPr>
            <a:spLocks noGrp="1"/>
          </p:cNvSpPr>
          <p:nvPr>
            <p:ph type="sldNum" sz="quarter" idx="12"/>
          </p:nvPr>
        </p:nvSpPr>
        <p:spPr/>
        <p:txBody>
          <a:bodyPr/>
          <a:lstStyle/>
          <a:p>
            <a:pPr>
              <a:defRPr/>
            </a:pPr>
            <a:fld id="{80C0329C-B544-45E3-BD2B-B3129D41D0FD}" type="slidenum">
              <a:rPr lang="en-US" smtClean="0"/>
              <a:pPr>
                <a:defRPr/>
              </a:pPr>
              <a:t>9</a:t>
            </a:fld>
            <a:endParaRPr lang="en-US" dirty="0"/>
          </a:p>
        </p:txBody>
      </p:sp>
    </p:spTree>
    <p:extLst>
      <p:ext uri="{BB962C8B-B14F-4D97-AF65-F5344CB8AC3E}">
        <p14:creationId xmlns:p14="http://schemas.microsoft.com/office/powerpoint/2010/main" val="3842404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18414</TotalTime>
  <Words>3560</Words>
  <Application>Microsoft Office PowerPoint</Application>
  <PresentationFormat>On-screen Show (4:3)</PresentationFormat>
  <Paragraphs>408</Paragraphs>
  <Slides>30</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30</vt:i4>
      </vt:variant>
    </vt:vector>
  </HeadingPairs>
  <TitlesOfParts>
    <vt:vector size="38" baseType="lpstr">
      <vt:lpstr>Arial</vt:lpstr>
      <vt:lpstr>Symbol</vt:lpstr>
      <vt:lpstr>Times New Roman</vt:lpstr>
      <vt:lpstr>Wingdings</vt:lpstr>
      <vt:lpstr>Default Design</vt:lpstr>
      <vt:lpstr>Photo Editor Photo</vt:lpstr>
      <vt:lpstr>Graph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IMAGEXP-32</dc:creator>
  <cp:lastModifiedBy>Nikita Arnold</cp:lastModifiedBy>
  <cp:revision>2744</cp:revision>
  <cp:lastPrinted>2012-11-20T12:39:36Z</cp:lastPrinted>
  <dcterms:created xsi:type="dcterms:W3CDTF">2011-04-15T15:11:57Z</dcterms:created>
  <dcterms:modified xsi:type="dcterms:W3CDTF">2016-07-07T14:48:15Z</dcterms:modified>
</cp:coreProperties>
</file>