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342" r:id="rId2"/>
    <p:sldId id="485" r:id="rId3"/>
    <p:sldId id="486" r:id="rId4"/>
    <p:sldId id="535" r:id="rId5"/>
    <p:sldId id="510" r:id="rId6"/>
    <p:sldId id="552" r:id="rId7"/>
    <p:sldId id="558" r:id="rId8"/>
    <p:sldId id="547" r:id="rId9"/>
    <p:sldId id="548" r:id="rId10"/>
    <p:sldId id="538" r:id="rId11"/>
    <p:sldId id="549" r:id="rId12"/>
    <p:sldId id="550" r:id="rId13"/>
    <p:sldId id="540" r:id="rId14"/>
    <p:sldId id="551" r:id="rId15"/>
    <p:sldId id="564" r:id="rId16"/>
    <p:sldId id="541" r:id="rId17"/>
    <p:sldId id="508" r:id="rId18"/>
    <p:sldId id="562" r:id="rId19"/>
  </p:sldIdLst>
  <p:sldSz cx="9144000" cy="6858000" type="screen4x3"/>
  <p:notesSz cx="6797675" cy="9926638"/>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FF33CC"/>
    <a:srgbClr val="33CC33"/>
    <a:srgbClr val="CC0099"/>
    <a:srgbClr val="FF0066"/>
    <a:srgbClr val="66FF33"/>
    <a:srgbClr val="FF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508" autoAdjust="0"/>
    <p:restoredTop sz="86396" autoAdjust="0"/>
  </p:normalViewPr>
  <p:slideViewPr>
    <p:cSldViewPr>
      <p:cViewPr varScale="1">
        <p:scale>
          <a:sx n="73" d="100"/>
          <a:sy n="73" d="100"/>
        </p:scale>
        <p:origin x="153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2" d="100"/>
          <a:sy n="62" d="100"/>
        </p:scale>
        <p:origin x="-1982" y="-101"/>
      </p:cViewPr>
      <p:guideLst>
        <p:guide orient="horz" pos="3127"/>
        <p:guide pos="214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6466" name="Rectangle 2">
            <a:extLst>
              <a:ext uri="{FF2B5EF4-FFF2-40B4-BE49-F238E27FC236}">
                <a16:creationId xmlns:a16="http://schemas.microsoft.com/office/drawing/2014/main" id="{56B57BE6-45DC-491D-AD0B-08B5DDE7DF50}"/>
              </a:ext>
            </a:extLst>
          </p:cNvPr>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4" tIns="45937" rIns="91874" bIns="45937" numCol="1" anchor="t" anchorCtr="0" compatLnSpc="1">
            <a:prstTxWarp prst="textNoShape">
              <a:avLst/>
            </a:prstTxWarp>
          </a:bodyPr>
          <a:lstStyle>
            <a:lvl1pPr defTabSz="919163">
              <a:defRPr sz="1200" b="0" smtClean="0"/>
            </a:lvl1pPr>
          </a:lstStyle>
          <a:p>
            <a:pPr>
              <a:defRPr/>
            </a:pPr>
            <a:endParaRPr lang="en-US" altLang="en-US"/>
          </a:p>
        </p:txBody>
      </p:sp>
      <p:sp>
        <p:nvSpPr>
          <p:cNvPr id="446467" name="Rectangle 3">
            <a:extLst>
              <a:ext uri="{FF2B5EF4-FFF2-40B4-BE49-F238E27FC236}">
                <a16:creationId xmlns:a16="http://schemas.microsoft.com/office/drawing/2014/main" id="{A337758D-731A-4A4C-B917-A94399EC88B6}"/>
              </a:ext>
            </a:extLst>
          </p:cNvPr>
          <p:cNvSpPr>
            <a:spLocks noGrp="1" noChangeArrowheads="1"/>
          </p:cNvSpPr>
          <p:nvPr>
            <p:ph type="dt" sz="quarter" idx="1"/>
          </p:nvPr>
        </p:nvSpPr>
        <p:spPr bwMode="auto">
          <a:xfrm>
            <a:off x="3851275"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4" tIns="45937" rIns="91874" bIns="45937" numCol="1" anchor="t" anchorCtr="0" compatLnSpc="1">
            <a:prstTxWarp prst="textNoShape">
              <a:avLst/>
            </a:prstTxWarp>
          </a:bodyPr>
          <a:lstStyle>
            <a:lvl1pPr algn="r" defTabSz="919163">
              <a:defRPr sz="1200" b="0" smtClean="0"/>
            </a:lvl1pPr>
          </a:lstStyle>
          <a:p>
            <a:pPr>
              <a:defRPr/>
            </a:pPr>
            <a:endParaRPr lang="en-US" altLang="en-US"/>
          </a:p>
        </p:txBody>
      </p:sp>
      <p:sp>
        <p:nvSpPr>
          <p:cNvPr id="446468" name="Rectangle 4">
            <a:extLst>
              <a:ext uri="{FF2B5EF4-FFF2-40B4-BE49-F238E27FC236}">
                <a16:creationId xmlns:a16="http://schemas.microsoft.com/office/drawing/2014/main" id="{2B805AC3-5606-4EFA-BB50-E624B588462B}"/>
              </a:ext>
            </a:extLst>
          </p:cNvPr>
          <p:cNvSpPr>
            <a:spLocks noGrp="1" noChangeArrowheads="1"/>
          </p:cNvSpPr>
          <p:nvPr>
            <p:ph type="ftr" sz="quarter" idx="2"/>
          </p:nvPr>
        </p:nvSpPr>
        <p:spPr bwMode="auto">
          <a:xfrm>
            <a:off x="0"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4" tIns="45937" rIns="91874" bIns="45937" numCol="1" anchor="b" anchorCtr="0" compatLnSpc="1">
            <a:prstTxWarp prst="textNoShape">
              <a:avLst/>
            </a:prstTxWarp>
          </a:bodyPr>
          <a:lstStyle>
            <a:lvl1pPr defTabSz="919163">
              <a:defRPr sz="1200" b="0" smtClean="0"/>
            </a:lvl1pPr>
          </a:lstStyle>
          <a:p>
            <a:pPr>
              <a:defRPr/>
            </a:pPr>
            <a:endParaRPr lang="en-US" altLang="en-US"/>
          </a:p>
        </p:txBody>
      </p:sp>
      <p:sp>
        <p:nvSpPr>
          <p:cNvPr id="446469" name="Rectangle 5">
            <a:extLst>
              <a:ext uri="{FF2B5EF4-FFF2-40B4-BE49-F238E27FC236}">
                <a16:creationId xmlns:a16="http://schemas.microsoft.com/office/drawing/2014/main" id="{E37FD4C1-AB2E-42C9-AF5C-A42731624363}"/>
              </a:ext>
            </a:extLst>
          </p:cNvPr>
          <p:cNvSpPr>
            <a:spLocks noGrp="1" noChangeArrowheads="1"/>
          </p:cNvSpPr>
          <p:nvPr>
            <p:ph type="sldNum" sz="quarter" idx="3"/>
          </p:nvPr>
        </p:nvSpPr>
        <p:spPr bwMode="auto">
          <a:xfrm>
            <a:off x="3851275"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4" tIns="45937" rIns="91874" bIns="45937" numCol="1" anchor="b" anchorCtr="0" compatLnSpc="1">
            <a:prstTxWarp prst="textNoShape">
              <a:avLst/>
            </a:prstTxWarp>
          </a:bodyPr>
          <a:lstStyle>
            <a:lvl1pPr algn="r" defTabSz="919163">
              <a:defRPr sz="1200" b="0" smtClean="0"/>
            </a:lvl1pPr>
          </a:lstStyle>
          <a:p>
            <a:pPr>
              <a:defRPr/>
            </a:pPr>
            <a:fld id="{B9EC6574-7396-43C7-96C6-8199525472A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A788E23-230B-4CCF-9F56-FA5189734409}"/>
              </a:ext>
            </a:extLst>
          </p:cNvPr>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4" tIns="45937" rIns="91874" bIns="45937" numCol="1" anchor="t" anchorCtr="0" compatLnSpc="1">
            <a:prstTxWarp prst="textNoShape">
              <a:avLst/>
            </a:prstTxWarp>
          </a:bodyPr>
          <a:lstStyle>
            <a:lvl1pPr defTabSz="919163">
              <a:defRPr sz="1200" b="0" smtClean="0"/>
            </a:lvl1pPr>
          </a:lstStyle>
          <a:p>
            <a:pPr>
              <a:defRPr/>
            </a:pPr>
            <a:endParaRPr lang="en-US" altLang="en-US"/>
          </a:p>
        </p:txBody>
      </p:sp>
      <p:sp>
        <p:nvSpPr>
          <p:cNvPr id="6147" name="Rectangle 3">
            <a:extLst>
              <a:ext uri="{FF2B5EF4-FFF2-40B4-BE49-F238E27FC236}">
                <a16:creationId xmlns:a16="http://schemas.microsoft.com/office/drawing/2014/main" id="{551FE029-DE06-4378-ACB8-FBFDFFEE6493}"/>
              </a:ext>
            </a:extLst>
          </p:cNvPr>
          <p:cNvSpPr>
            <a:spLocks noGrp="1" noChangeArrowheads="1"/>
          </p:cNvSpPr>
          <p:nvPr>
            <p:ph type="dt" idx="1"/>
          </p:nvPr>
        </p:nvSpPr>
        <p:spPr bwMode="auto">
          <a:xfrm>
            <a:off x="3852863" y="0"/>
            <a:ext cx="294481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4" tIns="45937" rIns="91874" bIns="45937" numCol="1" anchor="t" anchorCtr="0" compatLnSpc="1">
            <a:prstTxWarp prst="textNoShape">
              <a:avLst/>
            </a:prstTxWarp>
          </a:bodyPr>
          <a:lstStyle>
            <a:lvl1pPr algn="r" defTabSz="919163">
              <a:defRPr sz="1200" b="0" smtClean="0"/>
            </a:lvl1pPr>
          </a:lstStyle>
          <a:p>
            <a:pPr>
              <a:defRPr/>
            </a:pPr>
            <a:endParaRPr lang="en-US" altLang="en-US"/>
          </a:p>
        </p:txBody>
      </p:sp>
      <p:sp>
        <p:nvSpPr>
          <p:cNvPr id="2052" name="Rectangle 4">
            <a:extLst>
              <a:ext uri="{FF2B5EF4-FFF2-40B4-BE49-F238E27FC236}">
                <a16:creationId xmlns:a16="http://schemas.microsoft.com/office/drawing/2014/main" id="{F6FF83FD-C6A7-4344-90D4-69CEBC606BDE}"/>
              </a:ext>
            </a:extLst>
          </p:cNvPr>
          <p:cNvSpPr>
            <a:spLocks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179D56FF-9A98-4CB1-9D6A-1D8E6F4DEC18}"/>
              </a:ext>
            </a:extLst>
          </p:cNvPr>
          <p:cNvSpPr>
            <a:spLocks noGrp="1" noChangeArrowheads="1"/>
          </p:cNvSpPr>
          <p:nvPr>
            <p:ph type="body" sz="quarter" idx="3"/>
          </p:nvPr>
        </p:nvSpPr>
        <p:spPr bwMode="auto">
          <a:xfrm>
            <a:off x="906463" y="4714875"/>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4" tIns="45937" rIns="91874" bIns="45937"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150" name="Rectangle 6">
            <a:extLst>
              <a:ext uri="{FF2B5EF4-FFF2-40B4-BE49-F238E27FC236}">
                <a16:creationId xmlns:a16="http://schemas.microsoft.com/office/drawing/2014/main" id="{833B1DCE-3749-4FF0-8076-A52251115F32}"/>
              </a:ext>
            </a:extLst>
          </p:cNvPr>
          <p:cNvSpPr>
            <a:spLocks noGrp="1" noChangeArrowheads="1"/>
          </p:cNvSpPr>
          <p:nvPr>
            <p:ph type="ftr" sz="quarter" idx="4"/>
          </p:nvPr>
        </p:nvSpPr>
        <p:spPr bwMode="auto">
          <a:xfrm>
            <a:off x="0" y="942975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4" tIns="45937" rIns="91874" bIns="45937" numCol="1" anchor="b" anchorCtr="0" compatLnSpc="1">
            <a:prstTxWarp prst="textNoShape">
              <a:avLst/>
            </a:prstTxWarp>
          </a:bodyPr>
          <a:lstStyle>
            <a:lvl1pPr defTabSz="919163">
              <a:defRPr sz="1200" b="0" smtClean="0"/>
            </a:lvl1pPr>
          </a:lstStyle>
          <a:p>
            <a:pPr>
              <a:defRPr/>
            </a:pPr>
            <a:endParaRPr lang="en-US" altLang="en-US"/>
          </a:p>
        </p:txBody>
      </p:sp>
      <p:sp>
        <p:nvSpPr>
          <p:cNvPr id="6151" name="Rectangle 7">
            <a:extLst>
              <a:ext uri="{FF2B5EF4-FFF2-40B4-BE49-F238E27FC236}">
                <a16:creationId xmlns:a16="http://schemas.microsoft.com/office/drawing/2014/main" id="{BF368927-2A8C-4D59-A48D-1605590C3367}"/>
              </a:ext>
            </a:extLst>
          </p:cNvPr>
          <p:cNvSpPr>
            <a:spLocks noGrp="1" noChangeArrowheads="1"/>
          </p:cNvSpPr>
          <p:nvPr>
            <p:ph type="sldNum" sz="quarter" idx="5"/>
          </p:nvPr>
        </p:nvSpPr>
        <p:spPr bwMode="auto">
          <a:xfrm>
            <a:off x="3852863" y="9429750"/>
            <a:ext cx="294481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4" tIns="45937" rIns="91874" bIns="45937" numCol="1" anchor="b" anchorCtr="0" compatLnSpc="1">
            <a:prstTxWarp prst="textNoShape">
              <a:avLst/>
            </a:prstTxWarp>
          </a:bodyPr>
          <a:lstStyle>
            <a:lvl1pPr algn="r" defTabSz="919163">
              <a:defRPr sz="1200" b="0" smtClean="0"/>
            </a:lvl1pPr>
          </a:lstStyle>
          <a:p>
            <a:pPr>
              <a:defRPr/>
            </a:pPr>
            <a:fld id="{BBE72DDA-DF01-43A8-B062-E633C6A06E2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81B52018-EB70-4228-910B-8C6900BDD4B4}"/>
              </a:ext>
            </a:extLst>
          </p:cNvPr>
          <p:cNvSpPr>
            <a:spLocks noGrp="1" noChangeArrowheads="1"/>
          </p:cNvSpPr>
          <p:nvPr>
            <p:ph type="sldNum" sz="quarter" idx="5"/>
          </p:nvPr>
        </p:nvSpPr>
        <p:spPr>
          <a:noFill/>
        </p:spPr>
        <p:txBody>
          <a:bodyPr/>
          <a:lstStyle>
            <a:lvl1pPr defTabSz="919163">
              <a:defRPr sz="2400" b="1">
                <a:solidFill>
                  <a:schemeClr val="tx1"/>
                </a:solidFill>
                <a:latin typeface="Times New Roman" panose="02020603050405020304" pitchFamily="18" charset="0"/>
              </a:defRPr>
            </a:lvl1pPr>
            <a:lvl2pPr marL="742950" indent="-285750" defTabSz="919163">
              <a:defRPr sz="2400" b="1">
                <a:solidFill>
                  <a:schemeClr val="tx1"/>
                </a:solidFill>
                <a:latin typeface="Times New Roman" panose="02020603050405020304" pitchFamily="18" charset="0"/>
              </a:defRPr>
            </a:lvl2pPr>
            <a:lvl3pPr marL="1143000" indent="-228600" defTabSz="919163">
              <a:defRPr sz="2400" b="1">
                <a:solidFill>
                  <a:schemeClr val="tx1"/>
                </a:solidFill>
                <a:latin typeface="Times New Roman" panose="02020603050405020304" pitchFamily="18" charset="0"/>
              </a:defRPr>
            </a:lvl3pPr>
            <a:lvl4pPr marL="1600200" indent="-228600" defTabSz="919163">
              <a:defRPr sz="2400" b="1">
                <a:solidFill>
                  <a:schemeClr val="tx1"/>
                </a:solidFill>
                <a:latin typeface="Times New Roman" panose="02020603050405020304" pitchFamily="18" charset="0"/>
              </a:defRPr>
            </a:lvl4pPr>
            <a:lvl5pPr marL="2057400" indent="-228600" defTabSz="919163">
              <a:defRPr sz="2400" b="1">
                <a:solidFill>
                  <a:schemeClr val="tx1"/>
                </a:solidFill>
                <a:latin typeface="Times New Roman" panose="02020603050405020304" pitchFamily="18" charset="0"/>
              </a:defRPr>
            </a:lvl5pPr>
            <a:lvl6pPr marL="2514600" indent="-228600" defTabSz="91916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916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916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9163" eaLnBrk="0" fontAlgn="base" hangingPunct="0">
              <a:spcBef>
                <a:spcPct val="0"/>
              </a:spcBef>
              <a:spcAft>
                <a:spcPct val="0"/>
              </a:spcAft>
              <a:defRPr sz="2400" b="1">
                <a:solidFill>
                  <a:schemeClr val="tx1"/>
                </a:solidFill>
                <a:latin typeface="Times New Roman" panose="02020603050405020304" pitchFamily="18" charset="0"/>
              </a:defRPr>
            </a:lvl9pPr>
          </a:lstStyle>
          <a:p>
            <a:fld id="{087116EF-6CBF-4C36-9F54-BA2A40FA8CC8}" type="slidenum">
              <a:rPr lang="en-US" altLang="en-US" sz="1200" b="0"/>
              <a:pPr/>
              <a:t>1</a:t>
            </a:fld>
            <a:endParaRPr lang="en-US" altLang="en-US" sz="1200" b="0"/>
          </a:p>
        </p:txBody>
      </p:sp>
      <p:sp>
        <p:nvSpPr>
          <p:cNvPr id="5123" name="Rectangle 2">
            <a:extLst>
              <a:ext uri="{FF2B5EF4-FFF2-40B4-BE49-F238E27FC236}">
                <a16:creationId xmlns:a16="http://schemas.microsoft.com/office/drawing/2014/main" id="{1FCD643B-FAA7-4C61-9557-53B84593DE43}"/>
              </a:ext>
            </a:extLst>
          </p:cNvPr>
          <p:cNvSpPr>
            <a:spLocks noChangeArrowheads="1" noTextEdit="1"/>
          </p:cNvSpPr>
          <p:nvPr>
            <p:ph type="sldImg"/>
          </p:nvPr>
        </p:nvSpPr>
        <p:spPr>
          <a:ln/>
        </p:spPr>
      </p:sp>
      <p:sp>
        <p:nvSpPr>
          <p:cNvPr id="5124" name="Rectangle 3">
            <a:extLst>
              <a:ext uri="{FF2B5EF4-FFF2-40B4-BE49-F238E27FC236}">
                <a16:creationId xmlns:a16="http://schemas.microsoft.com/office/drawing/2014/main" id="{3DD53385-6087-4CAE-9F88-43B7ADE3328E}"/>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7EE381FB-7E39-4A40-BBA9-0B19895567BB}"/>
              </a:ext>
            </a:extLst>
          </p:cNvPr>
          <p:cNvSpPr>
            <a:spLocks noGrp="1" noChangeArrowheads="1"/>
          </p:cNvSpPr>
          <p:nvPr>
            <p:ph type="sldNum" sz="quarter" idx="5"/>
          </p:nvPr>
        </p:nvSpPr>
        <p:spPr>
          <a:noFill/>
        </p:spPr>
        <p:txBody>
          <a:bodyPr/>
          <a:lstStyle>
            <a:lvl1pPr defTabSz="919163">
              <a:defRPr sz="2400" b="1">
                <a:solidFill>
                  <a:schemeClr val="tx1"/>
                </a:solidFill>
                <a:latin typeface="Times New Roman" panose="02020603050405020304" pitchFamily="18" charset="0"/>
              </a:defRPr>
            </a:lvl1pPr>
            <a:lvl2pPr marL="742950" indent="-285750" defTabSz="919163">
              <a:defRPr sz="2400" b="1">
                <a:solidFill>
                  <a:schemeClr val="tx1"/>
                </a:solidFill>
                <a:latin typeface="Times New Roman" panose="02020603050405020304" pitchFamily="18" charset="0"/>
              </a:defRPr>
            </a:lvl2pPr>
            <a:lvl3pPr marL="1143000" indent="-228600" defTabSz="919163">
              <a:defRPr sz="2400" b="1">
                <a:solidFill>
                  <a:schemeClr val="tx1"/>
                </a:solidFill>
                <a:latin typeface="Times New Roman" panose="02020603050405020304" pitchFamily="18" charset="0"/>
              </a:defRPr>
            </a:lvl3pPr>
            <a:lvl4pPr marL="1600200" indent="-228600" defTabSz="919163">
              <a:defRPr sz="2400" b="1">
                <a:solidFill>
                  <a:schemeClr val="tx1"/>
                </a:solidFill>
                <a:latin typeface="Times New Roman" panose="02020603050405020304" pitchFamily="18" charset="0"/>
              </a:defRPr>
            </a:lvl4pPr>
            <a:lvl5pPr marL="2057400" indent="-228600" defTabSz="919163">
              <a:defRPr sz="2400" b="1">
                <a:solidFill>
                  <a:schemeClr val="tx1"/>
                </a:solidFill>
                <a:latin typeface="Times New Roman" panose="02020603050405020304" pitchFamily="18" charset="0"/>
              </a:defRPr>
            </a:lvl5pPr>
            <a:lvl6pPr marL="2514600" indent="-228600" defTabSz="91916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916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916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9163" eaLnBrk="0" fontAlgn="base" hangingPunct="0">
              <a:spcBef>
                <a:spcPct val="0"/>
              </a:spcBef>
              <a:spcAft>
                <a:spcPct val="0"/>
              </a:spcAft>
              <a:defRPr sz="2400" b="1">
                <a:solidFill>
                  <a:schemeClr val="tx1"/>
                </a:solidFill>
                <a:latin typeface="Times New Roman" panose="02020603050405020304" pitchFamily="18" charset="0"/>
              </a:defRPr>
            </a:lvl9pPr>
          </a:lstStyle>
          <a:p>
            <a:fld id="{ACE5CD53-CDA5-4723-BEA8-6423B4B0A18A}" type="slidenum">
              <a:rPr lang="en-US" altLang="en-US" sz="1200" b="0"/>
              <a:pPr/>
              <a:t>10</a:t>
            </a:fld>
            <a:endParaRPr lang="en-US" altLang="en-US" sz="1200" b="0"/>
          </a:p>
        </p:txBody>
      </p:sp>
      <p:sp>
        <p:nvSpPr>
          <p:cNvPr id="23555" name="Rectangle 2">
            <a:extLst>
              <a:ext uri="{FF2B5EF4-FFF2-40B4-BE49-F238E27FC236}">
                <a16:creationId xmlns:a16="http://schemas.microsoft.com/office/drawing/2014/main" id="{6D2D9CC6-8A79-4E6F-AB6D-A73CEACC978D}"/>
              </a:ext>
            </a:extLst>
          </p:cNvPr>
          <p:cNvSpPr>
            <a:spLocks noChangeArrowheads="1" noTextEdit="1"/>
          </p:cNvSpPr>
          <p:nvPr>
            <p:ph type="sldImg"/>
          </p:nvPr>
        </p:nvSpPr>
        <p:spPr>
          <a:xfrm>
            <a:off x="890588" y="739775"/>
            <a:ext cx="5019675" cy="3765550"/>
          </a:xfrm>
          <a:ln/>
        </p:spPr>
      </p:sp>
      <p:sp>
        <p:nvSpPr>
          <p:cNvPr id="23556" name="Rectangle 3">
            <a:extLst>
              <a:ext uri="{FF2B5EF4-FFF2-40B4-BE49-F238E27FC236}">
                <a16:creationId xmlns:a16="http://schemas.microsoft.com/office/drawing/2014/main" id="{2A67B7A3-C80A-47F2-897D-9042AD6F8ADD}"/>
              </a:ext>
            </a:extLst>
          </p:cNvPr>
          <p:cNvSpPr>
            <a:spLocks noGrp="1" noChangeArrowheads="1"/>
          </p:cNvSpPr>
          <p:nvPr>
            <p:ph type="body" idx="1"/>
          </p:nvPr>
        </p:nvSpPr>
        <p:spPr>
          <a:xfrm>
            <a:off x="906463" y="4749800"/>
            <a:ext cx="4984750" cy="4422775"/>
          </a:xfrm>
          <a:noFill/>
        </p:spPr>
        <p:txBody>
          <a:bodyPr/>
          <a:lstStyle/>
          <a:p>
            <a:pPr algn="just">
              <a:spcBef>
                <a:spcPct val="10000"/>
              </a:spcBef>
              <a:spcAft>
                <a:spcPct val="10000"/>
              </a:spcAft>
            </a:pP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C2181B31-6363-44F4-BF55-A6F8AE35A31B}"/>
              </a:ext>
            </a:extLst>
          </p:cNvPr>
          <p:cNvSpPr>
            <a:spLocks noGrp="1" noChangeArrowheads="1"/>
          </p:cNvSpPr>
          <p:nvPr>
            <p:ph type="sldNum" sz="quarter" idx="5"/>
          </p:nvPr>
        </p:nvSpPr>
        <p:spPr>
          <a:noFill/>
        </p:spPr>
        <p:txBody>
          <a:bodyPr/>
          <a:lstStyle>
            <a:lvl1pPr defTabSz="919163">
              <a:defRPr sz="2400" b="1">
                <a:solidFill>
                  <a:schemeClr val="tx1"/>
                </a:solidFill>
                <a:latin typeface="Times New Roman" panose="02020603050405020304" pitchFamily="18" charset="0"/>
              </a:defRPr>
            </a:lvl1pPr>
            <a:lvl2pPr marL="742950" indent="-285750" defTabSz="919163">
              <a:defRPr sz="2400" b="1">
                <a:solidFill>
                  <a:schemeClr val="tx1"/>
                </a:solidFill>
                <a:latin typeface="Times New Roman" panose="02020603050405020304" pitchFamily="18" charset="0"/>
              </a:defRPr>
            </a:lvl2pPr>
            <a:lvl3pPr marL="1143000" indent="-228600" defTabSz="919163">
              <a:defRPr sz="2400" b="1">
                <a:solidFill>
                  <a:schemeClr val="tx1"/>
                </a:solidFill>
                <a:latin typeface="Times New Roman" panose="02020603050405020304" pitchFamily="18" charset="0"/>
              </a:defRPr>
            </a:lvl3pPr>
            <a:lvl4pPr marL="1600200" indent="-228600" defTabSz="919163">
              <a:defRPr sz="2400" b="1">
                <a:solidFill>
                  <a:schemeClr val="tx1"/>
                </a:solidFill>
                <a:latin typeface="Times New Roman" panose="02020603050405020304" pitchFamily="18" charset="0"/>
              </a:defRPr>
            </a:lvl4pPr>
            <a:lvl5pPr marL="2057400" indent="-228600" defTabSz="919163">
              <a:defRPr sz="2400" b="1">
                <a:solidFill>
                  <a:schemeClr val="tx1"/>
                </a:solidFill>
                <a:latin typeface="Times New Roman" panose="02020603050405020304" pitchFamily="18" charset="0"/>
              </a:defRPr>
            </a:lvl5pPr>
            <a:lvl6pPr marL="2514600" indent="-228600" defTabSz="91916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916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916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9163" eaLnBrk="0" fontAlgn="base" hangingPunct="0">
              <a:spcBef>
                <a:spcPct val="0"/>
              </a:spcBef>
              <a:spcAft>
                <a:spcPct val="0"/>
              </a:spcAft>
              <a:defRPr sz="2400" b="1">
                <a:solidFill>
                  <a:schemeClr val="tx1"/>
                </a:solidFill>
                <a:latin typeface="Times New Roman" panose="02020603050405020304" pitchFamily="18" charset="0"/>
              </a:defRPr>
            </a:lvl9pPr>
          </a:lstStyle>
          <a:p>
            <a:fld id="{B96316BF-2BEF-4501-9F62-76BF5956F226}" type="slidenum">
              <a:rPr lang="en-US" altLang="en-US" sz="1200" b="0"/>
              <a:pPr/>
              <a:t>11</a:t>
            </a:fld>
            <a:endParaRPr lang="en-US" altLang="en-US" sz="1200" b="0"/>
          </a:p>
        </p:txBody>
      </p:sp>
      <p:sp>
        <p:nvSpPr>
          <p:cNvPr id="25603" name="Rectangle 2">
            <a:extLst>
              <a:ext uri="{FF2B5EF4-FFF2-40B4-BE49-F238E27FC236}">
                <a16:creationId xmlns:a16="http://schemas.microsoft.com/office/drawing/2014/main" id="{635E85F4-4C30-4BA1-BB58-96800F401117}"/>
              </a:ext>
            </a:extLst>
          </p:cNvPr>
          <p:cNvSpPr>
            <a:spLocks noChangeArrowheads="1" noTextEdit="1"/>
          </p:cNvSpPr>
          <p:nvPr>
            <p:ph type="sldImg"/>
          </p:nvPr>
        </p:nvSpPr>
        <p:spPr>
          <a:xfrm>
            <a:off x="890588" y="739775"/>
            <a:ext cx="5019675" cy="3765550"/>
          </a:xfrm>
          <a:ln/>
        </p:spPr>
      </p:sp>
      <p:sp>
        <p:nvSpPr>
          <p:cNvPr id="25604" name="Rectangle 3">
            <a:extLst>
              <a:ext uri="{FF2B5EF4-FFF2-40B4-BE49-F238E27FC236}">
                <a16:creationId xmlns:a16="http://schemas.microsoft.com/office/drawing/2014/main" id="{6C972889-B3AA-4903-8BA2-8B8824D040C6}"/>
              </a:ext>
            </a:extLst>
          </p:cNvPr>
          <p:cNvSpPr>
            <a:spLocks noGrp="1" noChangeArrowheads="1"/>
          </p:cNvSpPr>
          <p:nvPr>
            <p:ph type="body" idx="1"/>
          </p:nvPr>
        </p:nvSpPr>
        <p:spPr>
          <a:xfrm>
            <a:off x="906463" y="4749800"/>
            <a:ext cx="4984750" cy="4422775"/>
          </a:xfrm>
          <a:noFill/>
        </p:spPr>
        <p:txBody>
          <a:bodyPr/>
          <a:lstStyle/>
          <a:p>
            <a:pPr algn="just">
              <a:spcBef>
                <a:spcPct val="10000"/>
              </a:spcBef>
              <a:spcAft>
                <a:spcPct val="10000"/>
              </a:spcAft>
            </a:pPr>
            <a:r>
              <a:rPr lang="en-US" altLang="en-US"/>
              <a:t>Influence of the metal layer. Energy density |Re</a:t>
            </a:r>
            <a:r>
              <a:rPr lang="en-US" altLang="en-US" i="1">
                <a:sym typeface="Symbol" panose="05050102010706020507" pitchFamily="18" charset="2"/>
              </a:rPr>
              <a:t></a:t>
            </a:r>
            <a:r>
              <a:rPr lang="en-US" altLang="en-US"/>
              <a:t>|</a:t>
            </a:r>
            <a:r>
              <a:rPr lang="en-US" altLang="en-US" b="1" i="1"/>
              <a:t>EE*</a:t>
            </a:r>
            <a:r>
              <a:rPr lang="en-US" altLang="en-US" i="1"/>
              <a:t>/</a:t>
            </a:r>
            <a:r>
              <a:rPr lang="en-US" altLang="en-US"/>
              <a:t>2 in the </a:t>
            </a:r>
            <a:r>
              <a:rPr lang="en-US" altLang="en-US" i="1"/>
              <a:t>yz</a:t>
            </a:r>
            <a:r>
              <a:rPr lang="en-US" altLang="en-US"/>
              <a:t>-plane. Incident </a:t>
            </a:r>
            <a:r>
              <a:rPr lang="en-US" altLang="en-US" i="1"/>
              <a:t>x</a:t>
            </a:r>
            <a:r>
              <a:rPr lang="en-US" altLang="en-US"/>
              <a:t>-polarized plane wave has </a:t>
            </a:r>
            <a:r>
              <a:rPr lang="en-US" altLang="en-US" i="1"/>
              <a:t>E</a:t>
            </a:r>
            <a:r>
              <a:rPr lang="en-US" altLang="en-US"/>
              <a:t>=1. Figure center is at </a:t>
            </a:r>
            <a:r>
              <a:rPr lang="en-US" altLang="en-US" b="1" i="1"/>
              <a:t>r</a:t>
            </a:r>
            <a:r>
              <a:rPr lang="en-US" altLang="en-US"/>
              <a:t>=(0,0,</a:t>
            </a:r>
            <a:r>
              <a:rPr lang="en-US" altLang="en-US" i="1"/>
              <a:t>a</a:t>
            </a:r>
            <a:r>
              <a:rPr lang="en-US" altLang="en-US"/>
              <a:t>). Laser wavelength </a:t>
            </a:r>
            <a:r>
              <a:rPr lang="en-US" altLang="en-US" i="1">
                <a:sym typeface="Symbol" panose="05050102010706020507" pitchFamily="18" charset="2"/>
              </a:rPr>
              <a:t></a:t>
            </a:r>
            <a:r>
              <a:rPr lang="en-US" altLang="en-US"/>
              <a:t>=800 nm, sphere radius </a:t>
            </a:r>
            <a:r>
              <a:rPr lang="en-US" altLang="en-US" i="1"/>
              <a:t>a</a:t>
            </a:r>
            <a:r>
              <a:rPr lang="en-US" altLang="en-US"/>
              <a:t>=2 </a:t>
            </a:r>
            <a:r>
              <a:rPr lang="en-US" altLang="en-US">
                <a:sym typeface="Symbol" panose="05050102010706020507" pitchFamily="18" charset="2"/>
              </a:rPr>
              <a:t></a:t>
            </a:r>
            <a:r>
              <a:rPr lang="en-US" altLang="en-US"/>
              <a:t>m, which corresponds to the Mie parameter </a:t>
            </a:r>
            <a:r>
              <a:rPr lang="en-US" altLang="en-US" i="1"/>
              <a:t>ka</a:t>
            </a:r>
            <a:r>
              <a:rPr lang="en-US" altLang="en-US"/>
              <a:t>=15.708. Refractive index of the spheres . Thickness of the gold layer </a:t>
            </a:r>
            <a:r>
              <a:rPr lang="en-US" altLang="en-US" i="1"/>
              <a:t>h</a:t>
            </a:r>
            <a:r>
              <a:rPr lang="en-US" altLang="en-US"/>
              <a:t>=120 nm. . Nearest neighbors in Figs. b) and d) are along </a:t>
            </a:r>
            <a:r>
              <a:rPr lang="en-US" altLang="en-US" i="1"/>
              <a:t>x</a:t>
            </a:r>
            <a:r>
              <a:rPr lang="en-US" altLang="en-US"/>
              <a:t>-axis. a) single sphere in vacuum, b) seven spheres in vacuum, c) single metal-covered sphere in vacuum, d) seven metal-covered spheres on quarts support with . Trigonaly-shaped gold islands exist on support between the spheres.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F4E8A447-DDB2-4610-8C97-3B2F1F85B1D8}"/>
              </a:ext>
            </a:extLst>
          </p:cNvPr>
          <p:cNvSpPr>
            <a:spLocks noGrp="1" noChangeArrowheads="1"/>
          </p:cNvSpPr>
          <p:nvPr>
            <p:ph type="sldNum" sz="quarter" idx="5"/>
          </p:nvPr>
        </p:nvSpPr>
        <p:spPr>
          <a:noFill/>
        </p:spPr>
        <p:txBody>
          <a:bodyPr/>
          <a:lstStyle>
            <a:lvl1pPr defTabSz="919163">
              <a:defRPr sz="2400" b="1">
                <a:solidFill>
                  <a:schemeClr val="tx1"/>
                </a:solidFill>
                <a:latin typeface="Times New Roman" panose="02020603050405020304" pitchFamily="18" charset="0"/>
              </a:defRPr>
            </a:lvl1pPr>
            <a:lvl2pPr marL="742950" indent="-285750" defTabSz="919163">
              <a:defRPr sz="2400" b="1">
                <a:solidFill>
                  <a:schemeClr val="tx1"/>
                </a:solidFill>
                <a:latin typeface="Times New Roman" panose="02020603050405020304" pitchFamily="18" charset="0"/>
              </a:defRPr>
            </a:lvl2pPr>
            <a:lvl3pPr marL="1143000" indent="-228600" defTabSz="919163">
              <a:defRPr sz="2400" b="1">
                <a:solidFill>
                  <a:schemeClr val="tx1"/>
                </a:solidFill>
                <a:latin typeface="Times New Roman" panose="02020603050405020304" pitchFamily="18" charset="0"/>
              </a:defRPr>
            </a:lvl3pPr>
            <a:lvl4pPr marL="1600200" indent="-228600" defTabSz="919163">
              <a:defRPr sz="2400" b="1">
                <a:solidFill>
                  <a:schemeClr val="tx1"/>
                </a:solidFill>
                <a:latin typeface="Times New Roman" panose="02020603050405020304" pitchFamily="18" charset="0"/>
              </a:defRPr>
            </a:lvl4pPr>
            <a:lvl5pPr marL="2057400" indent="-228600" defTabSz="919163">
              <a:defRPr sz="2400" b="1">
                <a:solidFill>
                  <a:schemeClr val="tx1"/>
                </a:solidFill>
                <a:latin typeface="Times New Roman" panose="02020603050405020304" pitchFamily="18" charset="0"/>
              </a:defRPr>
            </a:lvl5pPr>
            <a:lvl6pPr marL="2514600" indent="-228600" defTabSz="91916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916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916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9163" eaLnBrk="0" fontAlgn="base" hangingPunct="0">
              <a:spcBef>
                <a:spcPct val="0"/>
              </a:spcBef>
              <a:spcAft>
                <a:spcPct val="0"/>
              </a:spcAft>
              <a:defRPr sz="2400" b="1">
                <a:solidFill>
                  <a:schemeClr val="tx1"/>
                </a:solidFill>
                <a:latin typeface="Times New Roman" panose="02020603050405020304" pitchFamily="18" charset="0"/>
              </a:defRPr>
            </a:lvl9pPr>
          </a:lstStyle>
          <a:p>
            <a:fld id="{0C143745-AB03-405A-8534-2347F1882187}" type="slidenum">
              <a:rPr lang="en-US" altLang="en-US" sz="1200" b="0"/>
              <a:pPr/>
              <a:t>12</a:t>
            </a:fld>
            <a:endParaRPr lang="en-US" altLang="en-US" sz="1200" b="0"/>
          </a:p>
        </p:txBody>
      </p:sp>
      <p:sp>
        <p:nvSpPr>
          <p:cNvPr id="27651" name="Rectangle 2">
            <a:extLst>
              <a:ext uri="{FF2B5EF4-FFF2-40B4-BE49-F238E27FC236}">
                <a16:creationId xmlns:a16="http://schemas.microsoft.com/office/drawing/2014/main" id="{D9A46F97-A920-4F05-B7D3-00D0575A327D}"/>
              </a:ext>
            </a:extLst>
          </p:cNvPr>
          <p:cNvSpPr>
            <a:spLocks noChangeArrowheads="1" noTextEdit="1"/>
          </p:cNvSpPr>
          <p:nvPr>
            <p:ph type="sldImg"/>
          </p:nvPr>
        </p:nvSpPr>
        <p:spPr>
          <a:xfrm>
            <a:off x="890588" y="739775"/>
            <a:ext cx="5019675" cy="3765550"/>
          </a:xfrm>
          <a:ln/>
        </p:spPr>
      </p:sp>
      <p:sp>
        <p:nvSpPr>
          <p:cNvPr id="27652" name="Rectangle 3">
            <a:extLst>
              <a:ext uri="{FF2B5EF4-FFF2-40B4-BE49-F238E27FC236}">
                <a16:creationId xmlns:a16="http://schemas.microsoft.com/office/drawing/2014/main" id="{F9967BCC-2563-4115-9B69-F887E3DC2540}"/>
              </a:ext>
            </a:extLst>
          </p:cNvPr>
          <p:cNvSpPr>
            <a:spLocks noGrp="1" noChangeArrowheads="1"/>
          </p:cNvSpPr>
          <p:nvPr>
            <p:ph type="body" idx="1"/>
          </p:nvPr>
        </p:nvSpPr>
        <p:spPr>
          <a:xfrm>
            <a:off x="906463" y="4749800"/>
            <a:ext cx="4984750" cy="4422775"/>
          </a:xfrm>
          <a:noFill/>
        </p:spPr>
        <p:txBody>
          <a:bodyPr/>
          <a:lstStyle/>
          <a:p>
            <a:pPr algn="just">
              <a:spcBef>
                <a:spcPct val="10000"/>
              </a:spcBef>
              <a:spcAft>
                <a:spcPct val="10000"/>
              </a:spcAft>
            </a:pPr>
            <a:r>
              <a:rPr lang="en-US" altLang="en-US"/>
              <a:t>Distribution of the </a:t>
            </a:r>
            <a:r>
              <a:rPr lang="en-US" altLang="en-US" i="1"/>
              <a:t>z</a:t>
            </a:r>
            <a:r>
              <a:rPr lang="en-US" altLang="en-US"/>
              <a:t>-component of Poynting vector, </a:t>
            </a:r>
            <a:r>
              <a:rPr lang="en-US" altLang="en-US" i="1"/>
              <a:t>Sz</a:t>
            </a:r>
            <a:r>
              <a:rPr lang="en-US" altLang="en-US"/>
              <a:t> normalized to the value in the incident plane wave in the </a:t>
            </a:r>
            <a:r>
              <a:rPr lang="en-US" altLang="en-US" i="1"/>
              <a:t>xy</a:t>
            </a:r>
            <a:r>
              <a:rPr lang="en-US" altLang="en-US"/>
              <a:t>-plane. Figure center is at </a:t>
            </a:r>
            <a:r>
              <a:rPr lang="en-US" altLang="en-US" b="1" i="1"/>
              <a:t>r</a:t>
            </a:r>
            <a:r>
              <a:rPr lang="en-US" altLang="en-US"/>
              <a:t>=(0,0,</a:t>
            </a:r>
            <a:r>
              <a:rPr lang="en-US" altLang="en-US" i="1"/>
              <a:t>a</a:t>
            </a:r>
            <a:r>
              <a:rPr lang="en-US" altLang="en-US"/>
              <a:t>). Laser wavelength </a:t>
            </a:r>
            <a:r>
              <a:rPr lang="de-DE" altLang="en-US" i="1">
                <a:sym typeface="Symbol" panose="05050102010706020507" pitchFamily="18" charset="2"/>
              </a:rPr>
              <a:t></a:t>
            </a:r>
            <a:r>
              <a:rPr lang="en-US" altLang="en-US"/>
              <a:t>=800 nm, sphere radius </a:t>
            </a:r>
            <a:r>
              <a:rPr lang="en-US" altLang="en-US" i="1"/>
              <a:t>a</a:t>
            </a:r>
            <a:r>
              <a:rPr lang="en-US" altLang="en-US"/>
              <a:t>=2 </a:t>
            </a:r>
            <a:r>
              <a:rPr lang="de-DE" altLang="en-US">
                <a:sym typeface="Symbol" panose="05050102010706020507" pitchFamily="18" charset="2"/>
              </a:rPr>
              <a:t></a:t>
            </a:r>
            <a:r>
              <a:rPr lang="en-US" altLang="en-US"/>
              <a:t>m, which corresponds to the Mie parameter </a:t>
            </a:r>
            <a:r>
              <a:rPr lang="en-US" altLang="en-US" i="1"/>
              <a:t>ka</a:t>
            </a:r>
            <a:r>
              <a:rPr lang="en-US" altLang="en-US"/>
              <a:t>=15.708. Refractive index of the spheres </a:t>
            </a:r>
            <a:r>
              <a:rPr lang="en-US" altLang="en-US" i="1"/>
              <a:t>nSiO2</a:t>
            </a:r>
            <a:r>
              <a:rPr lang="en-US" altLang="en-US"/>
              <a:t>=1.36. Thickness of the gold layer </a:t>
            </a:r>
            <a:r>
              <a:rPr lang="en-US" altLang="en-US" i="1"/>
              <a:t>h</a:t>
            </a:r>
            <a:r>
              <a:rPr lang="en-US" altLang="en-US"/>
              <a:t>=120 nm. </a:t>
            </a:r>
            <a:r>
              <a:rPr lang="de-DE" altLang="en-US" i="1">
                <a:sym typeface="Symbol" panose="05050102010706020507" pitchFamily="18" charset="2"/>
              </a:rPr>
              <a:t></a:t>
            </a:r>
            <a:r>
              <a:rPr lang="en-US" altLang="en-US" i="1"/>
              <a:t>Au</a:t>
            </a:r>
            <a:r>
              <a:rPr lang="en-US" altLang="en-US"/>
              <a:t>=</a:t>
            </a:r>
            <a:r>
              <a:rPr lang="en-US" altLang="en-US" i="1"/>
              <a:t>nAu2</a:t>
            </a:r>
            <a:r>
              <a:rPr lang="en-US" altLang="en-US"/>
              <a:t>=(0.181+5.125</a:t>
            </a:r>
            <a:r>
              <a:rPr lang="en-US" altLang="en-US" i="1"/>
              <a:t>i</a:t>
            </a:r>
            <a:r>
              <a:rPr lang="en-US" altLang="en-US"/>
              <a:t>)2=-26.23+1.855</a:t>
            </a:r>
            <a:r>
              <a:rPr lang="en-US" altLang="en-US" i="1"/>
              <a:t>i</a:t>
            </a:r>
            <a:r>
              <a:rPr lang="en-US" altLang="en-US"/>
              <a:t>. Incident light is </a:t>
            </a:r>
            <a:r>
              <a:rPr lang="en-US" altLang="en-US" i="1"/>
              <a:t>x</a:t>
            </a:r>
            <a:r>
              <a:rPr lang="en-US" altLang="en-US"/>
              <a:t>-polarized. a) single bare sphere in vacuum, b) seven bare spheres in vacuum, c) single metal-covered sphere in vacuum, d) seven metal-covered spheres in on quarts support with </a:t>
            </a:r>
            <a:r>
              <a:rPr lang="en-US" altLang="en-US" i="1"/>
              <a:t>nquartz</a:t>
            </a:r>
            <a:r>
              <a:rPr lang="en-US" altLang="en-US"/>
              <a:t>=1.4</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6D1DFF0A-49C8-489E-B952-7C3F031633E1}"/>
              </a:ext>
            </a:extLst>
          </p:cNvPr>
          <p:cNvSpPr>
            <a:spLocks noGrp="1" noChangeArrowheads="1"/>
          </p:cNvSpPr>
          <p:nvPr>
            <p:ph type="sldNum" sz="quarter" idx="5"/>
          </p:nvPr>
        </p:nvSpPr>
        <p:spPr>
          <a:noFill/>
        </p:spPr>
        <p:txBody>
          <a:bodyPr/>
          <a:lstStyle>
            <a:lvl1pPr defTabSz="919163">
              <a:defRPr sz="2400" b="1">
                <a:solidFill>
                  <a:schemeClr val="tx1"/>
                </a:solidFill>
                <a:latin typeface="Times New Roman" panose="02020603050405020304" pitchFamily="18" charset="0"/>
              </a:defRPr>
            </a:lvl1pPr>
            <a:lvl2pPr marL="742950" indent="-285750" defTabSz="919163">
              <a:defRPr sz="2400" b="1">
                <a:solidFill>
                  <a:schemeClr val="tx1"/>
                </a:solidFill>
                <a:latin typeface="Times New Roman" panose="02020603050405020304" pitchFamily="18" charset="0"/>
              </a:defRPr>
            </a:lvl2pPr>
            <a:lvl3pPr marL="1143000" indent="-228600" defTabSz="919163">
              <a:defRPr sz="2400" b="1">
                <a:solidFill>
                  <a:schemeClr val="tx1"/>
                </a:solidFill>
                <a:latin typeface="Times New Roman" panose="02020603050405020304" pitchFamily="18" charset="0"/>
              </a:defRPr>
            </a:lvl3pPr>
            <a:lvl4pPr marL="1600200" indent="-228600" defTabSz="919163">
              <a:defRPr sz="2400" b="1">
                <a:solidFill>
                  <a:schemeClr val="tx1"/>
                </a:solidFill>
                <a:latin typeface="Times New Roman" panose="02020603050405020304" pitchFamily="18" charset="0"/>
              </a:defRPr>
            </a:lvl4pPr>
            <a:lvl5pPr marL="2057400" indent="-228600" defTabSz="919163">
              <a:defRPr sz="2400" b="1">
                <a:solidFill>
                  <a:schemeClr val="tx1"/>
                </a:solidFill>
                <a:latin typeface="Times New Roman" panose="02020603050405020304" pitchFamily="18" charset="0"/>
              </a:defRPr>
            </a:lvl5pPr>
            <a:lvl6pPr marL="2514600" indent="-228600" defTabSz="91916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916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916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9163" eaLnBrk="0" fontAlgn="base" hangingPunct="0">
              <a:spcBef>
                <a:spcPct val="0"/>
              </a:spcBef>
              <a:spcAft>
                <a:spcPct val="0"/>
              </a:spcAft>
              <a:defRPr sz="2400" b="1">
                <a:solidFill>
                  <a:schemeClr val="tx1"/>
                </a:solidFill>
                <a:latin typeface="Times New Roman" panose="02020603050405020304" pitchFamily="18" charset="0"/>
              </a:defRPr>
            </a:lvl9pPr>
          </a:lstStyle>
          <a:p>
            <a:fld id="{5A042497-F361-43D9-B6A1-3A04A83E2C93}" type="slidenum">
              <a:rPr lang="en-US" altLang="en-US" sz="1200" b="0"/>
              <a:pPr/>
              <a:t>13</a:t>
            </a:fld>
            <a:endParaRPr lang="en-US" altLang="en-US" sz="1200" b="0"/>
          </a:p>
        </p:txBody>
      </p:sp>
      <p:sp>
        <p:nvSpPr>
          <p:cNvPr id="29699" name="Rectangle 2">
            <a:extLst>
              <a:ext uri="{FF2B5EF4-FFF2-40B4-BE49-F238E27FC236}">
                <a16:creationId xmlns:a16="http://schemas.microsoft.com/office/drawing/2014/main" id="{783D6AB5-8D93-41C6-9D88-1949282EABEB}"/>
              </a:ext>
            </a:extLst>
          </p:cNvPr>
          <p:cNvSpPr>
            <a:spLocks noChangeArrowheads="1" noTextEdit="1"/>
          </p:cNvSpPr>
          <p:nvPr>
            <p:ph type="sldImg"/>
          </p:nvPr>
        </p:nvSpPr>
        <p:spPr>
          <a:xfrm>
            <a:off x="890588" y="739775"/>
            <a:ext cx="5019675" cy="3765550"/>
          </a:xfrm>
          <a:ln/>
        </p:spPr>
      </p:sp>
      <p:sp>
        <p:nvSpPr>
          <p:cNvPr id="29700" name="Rectangle 3">
            <a:extLst>
              <a:ext uri="{FF2B5EF4-FFF2-40B4-BE49-F238E27FC236}">
                <a16:creationId xmlns:a16="http://schemas.microsoft.com/office/drawing/2014/main" id="{45BA583B-E060-465F-89AC-EE791DFD599D}"/>
              </a:ext>
            </a:extLst>
          </p:cNvPr>
          <p:cNvSpPr>
            <a:spLocks noGrp="1" noChangeArrowheads="1"/>
          </p:cNvSpPr>
          <p:nvPr>
            <p:ph type="body" idx="1"/>
          </p:nvPr>
        </p:nvSpPr>
        <p:spPr>
          <a:xfrm>
            <a:off x="906463" y="4749800"/>
            <a:ext cx="4984750" cy="4422775"/>
          </a:xfrm>
          <a:noFill/>
        </p:spPr>
        <p:txBody>
          <a:bodyPr/>
          <a:lstStyle/>
          <a:p>
            <a:pPr algn="just">
              <a:spcBef>
                <a:spcPct val="10000"/>
              </a:spcBef>
              <a:spcAft>
                <a:spcPct val="10000"/>
              </a:spcAft>
            </a:pPr>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CADD73EC-8423-4201-A694-0BB3B6B9C393}"/>
              </a:ext>
            </a:extLst>
          </p:cNvPr>
          <p:cNvSpPr>
            <a:spLocks noGrp="1" noChangeArrowheads="1"/>
          </p:cNvSpPr>
          <p:nvPr>
            <p:ph type="sldNum" sz="quarter" idx="5"/>
          </p:nvPr>
        </p:nvSpPr>
        <p:spPr>
          <a:noFill/>
        </p:spPr>
        <p:txBody>
          <a:bodyPr/>
          <a:lstStyle>
            <a:lvl1pPr defTabSz="919163">
              <a:defRPr sz="2400" b="1">
                <a:solidFill>
                  <a:schemeClr val="tx1"/>
                </a:solidFill>
                <a:latin typeface="Times New Roman" panose="02020603050405020304" pitchFamily="18" charset="0"/>
              </a:defRPr>
            </a:lvl1pPr>
            <a:lvl2pPr marL="742950" indent="-285750" defTabSz="919163">
              <a:defRPr sz="2400" b="1">
                <a:solidFill>
                  <a:schemeClr val="tx1"/>
                </a:solidFill>
                <a:latin typeface="Times New Roman" panose="02020603050405020304" pitchFamily="18" charset="0"/>
              </a:defRPr>
            </a:lvl2pPr>
            <a:lvl3pPr marL="1143000" indent="-228600" defTabSz="919163">
              <a:defRPr sz="2400" b="1">
                <a:solidFill>
                  <a:schemeClr val="tx1"/>
                </a:solidFill>
                <a:latin typeface="Times New Roman" panose="02020603050405020304" pitchFamily="18" charset="0"/>
              </a:defRPr>
            </a:lvl3pPr>
            <a:lvl4pPr marL="1600200" indent="-228600" defTabSz="919163">
              <a:defRPr sz="2400" b="1">
                <a:solidFill>
                  <a:schemeClr val="tx1"/>
                </a:solidFill>
                <a:latin typeface="Times New Roman" panose="02020603050405020304" pitchFamily="18" charset="0"/>
              </a:defRPr>
            </a:lvl4pPr>
            <a:lvl5pPr marL="2057400" indent="-228600" defTabSz="919163">
              <a:defRPr sz="2400" b="1">
                <a:solidFill>
                  <a:schemeClr val="tx1"/>
                </a:solidFill>
                <a:latin typeface="Times New Roman" panose="02020603050405020304" pitchFamily="18" charset="0"/>
              </a:defRPr>
            </a:lvl5pPr>
            <a:lvl6pPr marL="2514600" indent="-228600" defTabSz="91916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916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916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9163" eaLnBrk="0" fontAlgn="base" hangingPunct="0">
              <a:spcBef>
                <a:spcPct val="0"/>
              </a:spcBef>
              <a:spcAft>
                <a:spcPct val="0"/>
              </a:spcAft>
              <a:defRPr sz="2400" b="1">
                <a:solidFill>
                  <a:schemeClr val="tx1"/>
                </a:solidFill>
                <a:latin typeface="Times New Roman" panose="02020603050405020304" pitchFamily="18" charset="0"/>
              </a:defRPr>
            </a:lvl9pPr>
          </a:lstStyle>
          <a:p>
            <a:fld id="{9DC47399-347E-46E5-82C3-5CC7CA8EF1F3}" type="slidenum">
              <a:rPr lang="en-US" altLang="en-US" sz="1200" b="0"/>
              <a:pPr/>
              <a:t>14</a:t>
            </a:fld>
            <a:endParaRPr lang="en-US" altLang="en-US" sz="1200" b="0"/>
          </a:p>
        </p:txBody>
      </p:sp>
      <p:sp>
        <p:nvSpPr>
          <p:cNvPr id="31747" name="Rectangle 2">
            <a:extLst>
              <a:ext uri="{FF2B5EF4-FFF2-40B4-BE49-F238E27FC236}">
                <a16:creationId xmlns:a16="http://schemas.microsoft.com/office/drawing/2014/main" id="{D2F85DF7-169D-446D-BC08-5FBCA9BBD936}"/>
              </a:ext>
            </a:extLst>
          </p:cNvPr>
          <p:cNvSpPr>
            <a:spLocks noChangeArrowheads="1" noTextEdit="1"/>
          </p:cNvSpPr>
          <p:nvPr>
            <p:ph type="sldImg"/>
          </p:nvPr>
        </p:nvSpPr>
        <p:spPr>
          <a:xfrm>
            <a:off x="890588" y="739775"/>
            <a:ext cx="5019675" cy="3765550"/>
          </a:xfrm>
          <a:ln/>
        </p:spPr>
      </p:sp>
      <p:sp>
        <p:nvSpPr>
          <p:cNvPr id="31748" name="Rectangle 3">
            <a:extLst>
              <a:ext uri="{FF2B5EF4-FFF2-40B4-BE49-F238E27FC236}">
                <a16:creationId xmlns:a16="http://schemas.microsoft.com/office/drawing/2014/main" id="{BD469701-DD38-4747-896F-01956D150EB1}"/>
              </a:ext>
            </a:extLst>
          </p:cNvPr>
          <p:cNvSpPr>
            <a:spLocks noGrp="1" noChangeArrowheads="1"/>
          </p:cNvSpPr>
          <p:nvPr>
            <p:ph type="body" idx="1"/>
          </p:nvPr>
        </p:nvSpPr>
        <p:spPr>
          <a:xfrm>
            <a:off x="906463" y="4749800"/>
            <a:ext cx="4984750" cy="4422775"/>
          </a:xfrm>
          <a:noFill/>
        </p:spPr>
        <p:txBody>
          <a:bodyPr/>
          <a:lstStyle/>
          <a:p>
            <a:pPr algn="just">
              <a:spcBef>
                <a:spcPct val="10000"/>
              </a:spcBef>
              <a:spcAft>
                <a:spcPct val="10000"/>
              </a:spcAft>
            </a:pPr>
            <a:r>
              <a:rPr lang="en-US" altLang="en-US"/>
              <a:t> Influence of capillary condensation. Figure origin (0,0,0) is at </a:t>
            </a:r>
            <a:r>
              <a:rPr lang="en-US" altLang="en-US" b="1" i="1"/>
              <a:t>r</a:t>
            </a:r>
            <a:r>
              <a:rPr lang="en-US" altLang="en-US"/>
              <a:t>=(0,0,</a:t>
            </a:r>
            <a:r>
              <a:rPr lang="en-US" altLang="en-US" i="1"/>
              <a:t>a</a:t>
            </a:r>
            <a:r>
              <a:rPr lang="en-US" altLang="en-US"/>
              <a:t>). Single SiO2 sphere on Si. a), b) Kelvin radius </a:t>
            </a:r>
            <a:r>
              <a:rPr lang="en-US" altLang="en-US" i="1"/>
              <a:t>RK</a:t>
            </a:r>
            <a:r>
              <a:rPr lang="en-US" altLang="en-US"/>
              <a:t>=10 nm (</a:t>
            </a:r>
            <a:r>
              <a:rPr lang="en-US" altLang="en-US" i="1"/>
              <a:t>RH</a:t>
            </a:r>
            <a:r>
              <a:rPr lang="en-US" altLang="en-US"/>
              <a:t>=0.95). c), d) </a:t>
            </a:r>
            <a:r>
              <a:rPr lang="en-US" altLang="en-US" i="1"/>
              <a:t>RK</a:t>
            </a:r>
            <a:r>
              <a:rPr lang="en-US" altLang="en-US"/>
              <a:t>=50 nm (</a:t>
            </a:r>
            <a:r>
              <a:rPr lang="en-US" altLang="en-US" i="1"/>
              <a:t>RH</a:t>
            </a:r>
            <a:r>
              <a:rPr lang="en-US" altLang="en-US"/>
              <a:t>=0.99). a), c) Energy density |Re</a:t>
            </a:r>
            <a:r>
              <a:rPr lang="en-US" altLang="en-US" i="1">
                <a:sym typeface="Symbol" panose="05050102010706020507" pitchFamily="18" charset="2"/>
              </a:rPr>
              <a:t></a:t>
            </a:r>
            <a:r>
              <a:rPr lang="en-US" altLang="en-US"/>
              <a:t>|</a:t>
            </a:r>
            <a:r>
              <a:rPr lang="en-US" altLang="en-US" b="1" i="1"/>
              <a:t>EE*</a:t>
            </a:r>
            <a:r>
              <a:rPr lang="en-US" altLang="en-US" i="1"/>
              <a:t>/</a:t>
            </a:r>
            <a:r>
              <a:rPr lang="en-US" altLang="en-US"/>
              <a:t>2 in </a:t>
            </a:r>
            <a:r>
              <a:rPr lang="en-US" altLang="en-US" i="1"/>
              <a:t>yz</a:t>
            </a:r>
            <a:r>
              <a:rPr lang="en-US" altLang="en-US"/>
              <a:t>-plane. b), d) </a:t>
            </a:r>
            <a:r>
              <a:rPr lang="en-US" altLang="en-US" i="1"/>
              <a:t>z</a:t>
            </a:r>
            <a:r>
              <a:rPr lang="en-US" altLang="en-US"/>
              <a:t>-component of Poynting vector, </a:t>
            </a:r>
            <a:r>
              <a:rPr lang="en-US" altLang="en-US" i="1"/>
              <a:t>Sz</a:t>
            </a:r>
            <a:r>
              <a:rPr lang="en-US" altLang="en-US"/>
              <a:t> in</a:t>
            </a:r>
            <a:r>
              <a:rPr lang="en-US" altLang="en-US" i="1"/>
              <a:t> xy</a:t>
            </a:r>
            <a:r>
              <a:rPr lang="en-US" altLang="en-US"/>
              <a:t>-plane. Refractive index of the water meniscus </a:t>
            </a:r>
            <a:r>
              <a:rPr lang="en-US" altLang="en-US" i="1"/>
              <a:t>.</a:t>
            </a:r>
            <a:r>
              <a:rPr lang="en-US" altLang="en-US"/>
              <a:t> Other laser and material parameters are as in Figs 2,3.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A082CA06-4997-4FFC-B9E9-5B89D4222E3B}"/>
              </a:ext>
            </a:extLst>
          </p:cNvPr>
          <p:cNvSpPr>
            <a:spLocks noGrp="1" noChangeArrowheads="1"/>
          </p:cNvSpPr>
          <p:nvPr>
            <p:ph type="sldNum" sz="quarter" idx="5"/>
          </p:nvPr>
        </p:nvSpPr>
        <p:spPr>
          <a:noFill/>
        </p:spPr>
        <p:txBody>
          <a:bodyPr/>
          <a:lstStyle>
            <a:lvl1pPr defTabSz="919163">
              <a:defRPr sz="2400" b="1">
                <a:solidFill>
                  <a:schemeClr val="tx1"/>
                </a:solidFill>
                <a:latin typeface="Times New Roman" panose="02020603050405020304" pitchFamily="18" charset="0"/>
              </a:defRPr>
            </a:lvl1pPr>
            <a:lvl2pPr marL="742950" indent="-285750" defTabSz="919163">
              <a:defRPr sz="2400" b="1">
                <a:solidFill>
                  <a:schemeClr val="tx1"/>
                </a:solidFill>
                <a:latin typeface="Times New Roman" panose="02020603050405020304" pitchFamily="18" charset="0"/>
              </a:defRPr>
            </a:lvl2pPr>
            <a:lvl3pPr marL="1143000" indent="-228600" defTabSz="919163">
              <a:defRPr sz="2400" b="1">
                <a:solidFill>
                  <a:schemeClr val="tx1"/>
                </a:solidFill>
                <a:latin typeface="Times New Roman" panose="02020603050405020304" pitchFamily="18" charset="0"/>
              </a:defRPr>
            </a:lvl3pPr>
            <a:lvl4pPr marL="1600200" indent="-228600" defTabSz="919163">
              <a:defRPr sz="2400" b="1">
                <a:solidFill>
                  <a:schemeClr val="tx1"/>
                </a:solidFill>
                <a:latin typeface="Times New Roman" panose="02020603050405020304" pitchFamily="18" charset="0"/>
              </a:defRPr>
            </a:lvl4pPr>
            <a:lvl5pPr marL="2057400" indent="-228600" defTabSz="919163">
              <a:defRPr sz="2400" b="1">
                <a:solidFill>
                  <a:schemeClr val="tx1"/>
                </a:solidFill>
                <a:latin typeface="Times New Roman" panose="02020603050405020304" pitchFamily="18" charset="0"/>
              </a:defRPr>
            </a:lvl5pPr>
            <a:lvl6pPr marL="2514600" indent="-228600" defTabSz="91916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916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916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9163" eaLnBrk="0" fontAlgn="base" hangingPunct="0">
              <a:spcBef>
                <a:spcPct val="0"/>
              </a:spcBef>
              <a:spcAft>
                <a:spcPct val="0"/>
              </a:spcAft>
              <a:defRPr sz="2400" b="1">
                <a:solidFill>
                  <a:schemeClr val="tx1"/>
                </a:solidFill>
                <a:latin typeface="Times New Roman" panose="02020603050405020304" pitchFamily="18" charset="0"/>
              </a:defRPr>
            </a:lvl9pPr>
          </a:lstStyle>
          <a:p>
            <a:fld id="{15B75784-2405-49BB-B471-E9D898C06D99}" type="slidenum">
              <a:rPr lang="en-US" altLang="en-US" sz="1200" b="0"/>
              <a:pPr/>
              <a:t>15</a:t>
            </a:fld>
            <a:endParaRPr lang="en-US" altLang="en-US" sz="1200" b="0"/>
          </a:p>
        </p:txBody>
      </p:sp>
      <p:sp>
        <p:nvSpPr>
          <p:cNvPr id="33795" name="Rectangle 2">
            <a:extLst>
              <a:ext uri="{FF2B5EF4-FFF2-40B4-BE49-F238E27FC236}">
                <a16:creationId xmlns:a16="http://schemas.microsoft.com/office/drawing/2014/main" id="{5298F707-9443-419B-B71C-ED69E062445D}"/>
              </a:ext>
            </a:extLst>
          </p:cNvPr>
          <p:cNvSpPr>
            <a:spLocks noChangeArrowheads="1" noTextEdit="1"/>
          </p:cNvSpPr>
          <p:nvPr>
            <p:ph type="sldImg"/>
          </p:nvPr>
        </p:nvSpPr>
        <p:spPr>
          <a:xfrm>
            <a:off x="890588" y="739775"/>
            <a:ext cx="5019675" cy="3765550"/>
          </a:xfrm>
          <a:ln/>
        </p:spPr>
      </p:sp>
      <p:sp>
        <p:nvSpPr>
          <p:cNvPr id="33796" name="Rectangle 3">
            <a:extLst>
              <a:ext uri="{FF2B5EF4-FFF2-40B4-BE49-F238E27FC236}">
                <a16:creationId xmlns:a16="http://schemas.microsoft.com/office/drawing/2014/main" id="{F5B48910-1A6F-4D7A-A637-70FDEED38591}"/>
              </a:ext>
            </a:extLst>
          </p:cNvPr>
          <p:cNvSpPr>
            <a:spLocks noGrp="1" noChangeArrowheads="1"/>
          </p:cNvSpPr>
          <p:nvPr>
            <p:ph type="body" idx="1"/>
          </p:nvPr>
        </p:nvSpPr>
        <p:spPr>
          <a:xfrm>
            <a:off x="906463" y="4749800"/>
            <a:ext cx="4984750" cy="4422775"/>
          </a:xfrm>
          <a:noFill/>
        </p:spPr>
        <p:txBody>
          <a:bodyPr/>
          <a:lstStyle/>
          <a:p>
            <a:pPr algn="just">
              <a:spcBef>
                <a:spcPct val="10000"/>
              </a:spcBef>
              <a:spcAft>
                <a:spcPct val="10000"/>
              </a:spcAft>
            </a:pPr>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E39EF8CA-2501-46E8-B03F-2CBD9C012366}"/>
              </a:ext>
            </a:extLst>
          </p:cNvPr>
          <p:cNvSpPr>
            <a:spLocks noGrp="1" noChangeArrowheads="1"/>
          </p:cNvSpPr>
          <p:nvPr>
            <p:ph type="sldNum" sz="quarter" idx="5"/>
          </p:nvPr>
        </p:nvSpPr>
        <p:spPr>
          <a:noFill/>
        </p:spPr>
        <p:txBody>
          <a:bodyPr/>
          <a:lstStyle>
            <a:lvl1pPr defTabSz="919163">
              <a:defRPr sz="2400" b="1">
                <a:solidFill>
                  <a:schemeClr val="tx1"/>
                </a:solidFill>
                <a:latin typeface="Times New Roman" panose="02020603050405020304" pitchFamily="18" charset="0"/>
              </a:defRPr>
            </a:lvl1pPr>
            <a:lvl2pPr marL="742950" indent="-285750" defTabSz="919163">
              <a:defRPr sz="2400" b="1">
                <a:solidFill>
                  <a:schemeClr val="tx1"/>
                </a:solidFill>
                <a:latin typeface="Times New Roman" panose="02020603050405020304" pitchFamily="18" charset="0"/>
              </a:defRPr>
            </a:lvl2pPr>
            <a:lvl3pPr marL="1143000" indent="-228600" defTabSz="919163">
              <a:defRPr sz="2400" b="1">
                <a:solidFill>
                  <a:schemeClr val="tx1"/>
                </a:solidFill>
                <a:latin typeface="Times New Roman" panose="02020603050405020304" pitchFamily="18" charset="0"/>
              </a:defRPr>
            </a:lvl3pPr>
            <a:lvl4pPr marL="1600200" indent="-228600" defTabSz="919163">
              <a:defRPr sz="2400" b="1">
                <a:solidFill>
                  <a:schemeClr val="tx1"/>
                </a:solidFill>
                <a:latin typeface="Times New Roman" panose="02020603050405020304" pitchFamily="18" charset="0"/>
              </a:defRPr>
            </a:lvl4pPr>
            <a:lvl5pPr marL="2057400" indent="-228600" defTabSz="919163">
              <a:defRPr sz="2400" b="1">
                <a:solidFill>
                  <a:schemeClr val="tx1"/>
                </a:solidFill>
                <a:latin typeface="Times New Roman" panose="02020603050405020304" pitchFamily="18" charset="0"/>
              </a:defRPr>
            </a:lvl5pPr>
            <a:lvl6pPr marL="2514600" indent="-228600" defTabSz="91916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916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916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9163" eaLnBrk="0" fontAlgn="base" hangingPunct="0">
              <a:spcBef>
                <a:spcPct val="0"/>
              </a:spcBef>
              <a:spcAft>
                <a:spcPct val="0"/>
              </a:spcAft>
              <a:defRPr sz="2400" b="1">
                <a:solidFill>
                  <a:schemeClr val="tx1"/>
                </a:solidFill>
                <a:latin typeface="Times New Roman" panose="02020603050405020304" pitchFamily="18" charset="0"/>
              </a:defRPr>
            </a:lvl9pPr>
          </a:lstStyle>
          <a:p>
            <a:fld id="{FFFDE47D-C95A-4C6A-B339-4D8999378A76}" type="slidenum">
              <a:rPr lang="en-US" altLang="en-US" sz="1200" b="0"/>
              <a:pPr/>
              <a:t>16</a:t>
            </a:fld>
            <a:endParaRPr lang="en-US" altLang="en-US" sz="1200" b="0"/>
          </a:p>
        </p:txBody>
      </p:sp>
      <p:sp>
        <p:nvSpPr>
          <p:cNvPr id="35843" name="Rectangle 2">
            <a:extLst>
              <a:ext uri="{FF2B5EF4-FFF2-40B4-BE49-F238E27FC236}">
                <a16:creationId xmlns:a16="http://schemas.microsoft.com/office/drawing/2014/main" id="{DC7D7F2E-D51F-4193-A594-882CFB4C3B36}"/>
              </a:ext>
            </a:extLst>
          </p:cNvPr>
          <p:cNvSpPr>
            <a:spLocks noChangeArrowheads="1" noTextEdit="1"/>
          </p:cNvSpPr>
          <p:nvPr>
            <p:ph type="sldImg"/>
          </p:nvPr>
        </p:nvSpPr>
        <p:spPr>
          <a:xfrm>
            <a:off x="890588" y="739775"/>
            <a:ext cx="5019675" cy="3765550"/>
          </a:xfrm>
          <a:ln/>
        </p:spPr>
      </p:sp>
      <p:sp>
        <p:nvSpPr>
          <p:cNvPr id="35844" name="Rectangle 3">
            <a:extLst>
              <a:ext uri="{FF2B5EF4-FFF2-40B4-BE49-F238E27FC236}">
                <a16:creationId xmlns:a16="http://schemas.microsoft.com/office/drawing/2014/main" id="{9BCF3C31-99C1-4008-8A80-3DBC62518F9B}"/>
              </a:ext>
            </a:extLst>
          </p:cNvPr>
          <p:cNvSpPr>
            <a:spLocks noGrp="1" noChangeArrowheads="1"/>
          </p:cNvSpPr>
          <p:nvPr>
            <p:ph type="body" idx="1"/>
          </p:nvPr>
        </p:nvSpPr>
        <p:spPr>
          <a:xfrm>
            <a:off x="906463" y="4749800"/>
            <a:ext cx="4984750" cy="4422775"/>
          </a:xfrm>
          <a:noFill/>
        </p:spPr>
        <p:txBody>
          <a:bodyPr/>
          <a:lstStyle/>
          <a:p>
            <a:pPr algn="just">
              <a:spcBef>
                <a:spcPct val="10000"/>
              </a:spcBef>
              <a:spcAft>
                <a:spcPct val="10000"/>
              </a:spcAft>
            </a:pPr>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0E21F835-9048-4125-907B-CC7FF8F83E8E}"/>
              </a:ext>
            </a:extLst>
          </p:cNvPr>
          <p:cNvSpPr>
            <a:spLocks noGrp="1" noChangeArrowheads="1"/>
          </p:cNvSpPr>
          <p:nvPr>
            <p:ph type="sldNum" sz="quarter" idx="5"/>
          </p:nvPr>
        </p:nvSpPr>
        <p:spPr>
          <a:noFill/>
        </p:spPr>
        <p:txBody>
          <a:bodyPr/>
          <a:lstStyle>
            <a:lvl1pPr defTabSz="919163">
              <a:defRPr sz="2400" b="1">
                <a:solidFill>
                  <a:schemeClr val="tx1"/>
                </a:solidFill>
                <a:latin typeface="Times New Roman" panose="02020603050405020304" pitchFamily="18" charset="0"/>
              </a:defRPr>
            </a:lvl1pPr>
            <a:lvl2pPr marL="742950" indent="-285750" defTabSz="919163">
              <a:defRPr sz="2400" b="1">
                <a:solidFill>
                  <a:schemeClr val="tx1"/>
                </a:solidFill>
                <a:latin typeface="Times New Roman" panose="02020603050405020304" pitchFamily="18" charset="0"/>
              </a:defRPr>
            </a:lvl2pPr>
            <a:lvl3pPr marL="1143000" indent="-228600" defTabSz="919163">
              <a:defRPr sz="2400" b="1">
                <a:solidFill>
                  <a:schemeClr val="tx1"/>
                </a:solidFill>
                <a:latin typeface="Times New Roman" panose="02020603050405020304" pitchFamily="18" charset="0"/>
              </a:defRPr>
            </a:lvl3pPr>
            <a:lvl4pPr marL="1600200" indent="-228600" defTabSz="919163">
              <a:defRPr sz="2400" b="1">
                <a:solidFill>
                  <a:schemeClr val="tx1"/>
                </a:solidFill>
                <a:latin typeface="Times New Roman" panose="02020603050405020304" pitchFamily="18" charset="0"/>
              </a:defRPr>
            </a:lvl4pPr>
            <a:lvl5pPr marL="2057400" indent="-228600" defTabSz="919163">
              <a:defRPr sz="2400" b="1">
                <a:solidFill>
                  <a:schemeClr val="tx1"/>
                </a:solidFill>
                <a:latin typeface="Times New Roman" panose="02020603050405020304" pitchFamily="18" charset="0"/>
              </a:defRPr>
            </a:lvl5pPr>
            <a:lvl6pPr marL="2514600" indent="-228600" defTabSz="91916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916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916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9163" eaLnBrk="0" fontAlgn="base" hangingPunct="0">
              <a:spcBef>
                <a:spcPct val="0"/>
              </a:spcBef>
              <a:spcAft>
                <a:spcPct val="0"/>
              </a:spcAft>
              <a:defRPr sz="2400" b="1">
                <a:solidFill>
                  <a:schemeClr val="tx1"/>
                </a:solidFill>
                <a:latin typeface="Times New Roman" panose="02020603050405020304" pitchFamily="18" charset="0"/>
              </a:defRPr>
            </a:lvl9pPr>
          </a:lstStyle>
          <a:p>
            <a:fld id="{B7208E7F-7C56-43D9-8F0C-639802E7A2F8}" type="slidenum">
              <a:rPr lang="en-US" altLang="en-US" sz="1200" b="0"/>
              <a:pPr/>
              <a:t>17</a:t>
            </a:fld>
            <a:endParaRPr lang="en-US" altLang="en-US" sz="1200" b="0"/>
          </a:p>
        </p:txBody>
      </p:sp>
      <p:sp>
        <p:nvSpPr>
          <p:cNvPr id="37891" name="Rectangle 2">
            <a:extLst>
              <a:ext uri="{FF2B5EF4-FFF2-40B4-BE49-F238E27FC236}">
                <a16:creationId xmlns:a16="http://schemas.microsoft.com/office/drawing/2014/main" id="{4DEC02CF-8A8A-47F6-91EA-BCC5DCD4C3A7}"/>
              </a:ext>
            </a:extLst>
          </p:cNvPr>
          <p:cNvSpPr>
            <a:spLocks noChangeArrowheads="1" noTextEdit="1"/>
          </p:cNvSpPr>
          <p:nvPr>
            <p:ph type="sldImg"/>
          </p:nvPr>
        </p:nvSpPr>
        <p:spPr>
          <a:xfrm>
            <a:off x="890588" y="739775"/>
            <a:ext cx="5019675" cy="3765550"/>
          </a:xfrm>
          <a:ln/>
        </p:spPr>
      </p:sp>
      <p:sp>
        <p:nvSpPr>
          <p:cNvPr id="37892" name="Rectangle 3">
            <a:extLst>
              <a:ext uri="{FF2B5EF4-FFF2-40B4-BE49-F238E27FC236}">
                <a16:creationId xmlns:a16="http://schemas.microsoft.com/office/drawing/2014/main" id="{381A977E-800D-4291-959B-BEFE7BA27740}"/>
              </a:ext>
            </a:extLst>
          </p:cNvPr>
          <p:cNvSpPr>
            <a:spLocks noGrp="1" noChangeArrowheads="1"/>
          </p:cNvSpPr>
          <p:nvPr>
            <p:ph type="body" idx="1"/>
          </p:nvPr>
        </p:nvSpPr>
        <p:spPr>
          <a:xfrm>
            <a:off x="906463" y="4749800"/>
            <a:ext cx="4984750" cy="4422775"/>
          </a:xfrm>
          <a:noFill/>
        </p:spPr>
        <p:txBody>
          <a:bodyPr/>
          <a:lstStyle/>
          <a:p>
            <a:pPr algn="just">
              <a:spcBef>
                <a:spcPct val="10000"/>
              </a:spcBef>
              <a:spcAft>
                <a:spcPct val="10000"/>
              </a:spcAft>
            </a:pPr>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44ECE09A-BDF2-4A8A-BEFB-20C30661D415}"/>
              </a:ext>
            </a:extLst>
          </p:cNvPr>
          <p:cNvSpPr>
            <a:spLocks noGrp="1" noChangeArrowheads="1"/>
          </p:cNvSpPr>
          <p:nvPr>
            <p:ph type="sldNum" sz="quarter" idx="5"/>
          </p:nvPr>
        </p:nvSpPr>
        <p:spPr>
          <a:noFill/>
        </p:spPr>
        <p:txBody>
          <a:bodyPr/>
          <a:lstStyle>
            <a:lvl1pPr defTabSz="919163">
              <a:defRPr sz="2400" b="1">
                <a:solidFill>
                  <a:schemeClr val="tx1"/>
                </a:solidFill>
                <a:latin typeface="Times New Roman" panose="02020603050405020304" pitchFamily="18" charset="0"/>
              </a:defRPr>
            </a:lvl1pPr>
            <a:lvl2pPr marL="742950" indent="-285750" defTabSz="919163">
              <a:defRPr sz="2400" b="1">
                <a:solidFill>
                  <a:schemeClr val="tx1"/>
                </a:solidFill>
                <a:latin typeface="Times New Roman" panose="02020603050405020304" pitchFamily="18" charset="0"/>
              </a:defRPr>
            </a:lvl2pPr>
            <a:lvl3pPr marL="1143000" indent="-228600" defTabSz="919163">
              <a:defRPr sz="2400" b="1">
                <a:solidFill>
                  <a:schemeClr val="tx1"/>
                </a:solidFill>
                <a:latin typeface="Times New Roman" panose="02020603050405020304" pitchFamily="18" charset="0"/>
              </a:defRPr>
            </a:lvl3pPr>
            <a:lvl4pPr marL="1600200" indent="-228600" defTabSz="919163">
              <a:defRPr sz="2400" b="1">
                <a:solidFill>
                  <a:schemeClr val="tx1"/>
                </a:solidFill>
                <a:latin typeface="Times New Roman" panose="02020603050405020304" pitchFamily="18" charset="0"/>
              </a:defRPr>
            </a:lvl4pPr>
            <a:lvl5pPr marL="2057400" indent="-228600" defTabSz="919163">
              <a:defRPr sz="2400" b="1">
                <a:solidFill>
                  <a:schemeClr val="tx1"/>
                </a:solidFill>
                <a:latin typeface="Times New Roman" panose="02020603050405020304" pitchFamily="18" charset="0"/>
              </a:defRPr>
            </a:lvl5pPr>
            <a:lvl6pPr marL="2514600" indent="-228600" defTabSz="91916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916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916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9163" eaLnBrk="0" fontAlgn="base" hangingPunct="0">
              <a:spcBef>
                <a:spcPct val="0"/>
              </a:spcBef>
              <a:spcAft>
                <a:spcPct val="0"/>
              </a:spcAft>
              <a:defRPr sz="2400" b="1">
                <a:solidFill>
                  <a:schemeClr val="tx1"/>
                </a:solidFill>
                <a:latin typeface="Times New Roman" panose="02020603050405020304" pitchFamily="18" charset="0"/>
              </a:defRPr>
            </a:lvl9pPr>
          </a:lstStyle>
          <a:p>
            <a:fld id="{EFD7FE83-A304-4714-85BF-9A8A4E863964}" type="slidenum">
              <a:rPr lang="en-US" altLang="en-US" sz="1200" b="0"/>
              <a:pPr/>
              <a:t>18</a:t>
            </a:fld>
            <a:endParaRPr lang="en-US" altLang="en-US" sz="1200" b="0"/>
          </a:p>
        </p:txBody>
      </p:sp>
      <p:sp>
        <p:nvSpPr>
          <p:cNvPr id="39939" name="Rectangle 2">
            <a:extLst>
              <a:ext uri="{FF2B5EF4-FFF2-40B4-BE49-F238E27FC236}">
                <a16:creationId xmlns:a16="http://schemas.microsoft.com/office/drawing/2014/main" id="{EBC11685-01CB-4F85-B1A9-533534637368}"/>
              </a:ext>
            </a:extLst>
          </p:cNvPr>
          <p:cNvSpPr>
            <a:spLocks noChangeArrowheads="1" noTextEdit="1"/>
          </p:cNvSpPr>
          <p:nvPr>
            <p:ph type="sldImg"/>
          </p:nvPr>
        </p:nvSpPr>
        <p:spPr>
          <a:xfrm>
            <a:off x="890588" y="739775"/>
            <a:ext cx="5019675" cy="3765550"/>
          </a:xfrm>
          <a:ln/>
        </p:spPr>
      </p:sp>
      <p:sp>
        <p:nvSpPr>
          <p:cNvPr id="39940" name="Rectangle 3">
            <a:extLst>
              <a:ext uri="{FF2B5EF4-FFF2-40B4-BE49-F238E27FC236}">
                <a16:creationId xmlns:a16="http://schemas.microsoft.com/office/drawing/2014/main" id="{A933E4CC-64A3-4F3B-83F9-F4A9AF24B51F}"/>
              </a:ext>
            </a:extLst>
          </p:cNvPr>
          <p:cNvSpPr>
            <a:spLocks noGrp="1" noChangeArrowheads="1"/>
          </p:cNvSpPr>
          <p:nvPr>
            <p:ph type="body" idx="1"/>
          </p:nvPr>
        </p:nvSpPr>
        <p:spPr>
          <a:xfrm>
            <a:off x="906463" y="4749800"/>
            <a:ext cx="4984750" cy="4422775"/>
          </a:xfrm>
          <a:noFill/>
        </p:spPr>
        <p:txBody>
          <a:bodyPr/>
          <a:lstStyle/>
          <a:p>
            <a:pPr algn="just">
              <a:spcBef>
                <a:spcPct val="10000"/>
              </a:spcBef>
              <a:spcAft>
                <a:spcPct val="10000"/>
              </a:spcAft>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0A67CEC4-D0BD-486F-AB81-86FBDF2A1320}"/>
              </a:ext>
            </a:extLst>
          </p:cNvPr>
          <p:cNvSpPr>
            <a:spLocks noGrp="1" noChangeArrowheads="1"/>
          </p:cNvSpPr>
          <p:nvPr>
            <p:ph type="sldNum" sz="quarter" idx="5"/>
          </p:nvPr>
        </p:nvSpPr>
        <p:spPr>
          <a:noFill/>
        </p:spPr>
        <p:txBody>
          <a:bodyPr/>
          <a:lstStyle>
            <a:lvl1pPr defTabSz="919163">
              <a:defRPr sz="2400" b="1">
                <a:solidFill>
                  <a:schemeClr val="tx1"/>
                </a:solidFill>
                <a:latin typeface="Times New Roman" panose="02020603050405020304" pitchFamily="18" charset="0"/>
              </a:defRPr>
            </a:lvl1pPr>
            <a:lvl2pPr marL="742950" indent="-285750" defTabSz="919163">
              <a:defRPr sz="2400" b="1">
                <a:solidFill>
                  <a:schemeClr val="tx1"/>
                </a:solidFill>
                <a:latin typeface="Times New Roman" panose="02020603050405020304" pitchFamily="18" charset="0"/>
              </a:defRPr>
            </a:lvl2pPr>
            <a:lvl3pPr marL="1143000" indent="-228600" defTabSz="919163">
              <a:defRPr sz="2400" b="1">
                <a:solidFill>
                  <a:schemeClr val="tx1"/>
                </a:solidFill>
                <a:latin typeface="Times New Roman" panose="02020603050405020304" pitchFamily="18" charset="0"/>
              </a:defRPr>
            </a:lvl3pPr>
            <a:lvl4pPr marL="1600200" indent="-228600" defTabSz="919163">
              <a:defRPr sz="2400" b="1">
                <a:solidFill>
                  <a:schemeClr val="tx1"/>
                </a:solidFill>
                <a:latin typeface="Times New Roman" panose="02020603050405020304" pitchFamily="18" charset="0"/>
              </a:defRPr>
            </a:lvl4pPr>
            <a:lvl5pPr marL="2057400" indent="-228600" defTabSz="919163">
              <a:defRPr sz="2400" b="1">
                <a:solidFill>
                  <a:schemeClr val="tx1"/>
                </a:solidFill>
                <a:latin typeface="Times New Roman" panose="02020603050405020304" pitchFamily="18" charset="0"/>
              </a:defRPr>
            </a:lvl5pPr>
            <a:lvl6pPr marL="2514600" indent="-228600" defTabSz="91916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916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916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9163" eaLnBrk="0" fontAlgn="base" hangingPunct="0">
              <a:spcBef>
                <a:spcPct val="0"/>
              </a:spcBef>
              <a:spcAft>
                <a:spcPct val="0"/>
              </a:spcAft>
              <a:defRPr sz="2400" b="1">
                <a:solidFill>
                  <a:schemeClr val="tx1"/>
                </a:solidFill>
                <a:latin typeface="Times New Roman" panose="02020603050405020304" pitchFamily="18" charset="0"/>
              </a:defRPr>
            </a:lvl9pPr>
          </a:lstStyle>
          <a:p>
            <a:fld id="{7B154976-7D69-4EF9-9492-877A6E9F9749}" type="slidenum">
              <a:rPr lang="en-US" altLang="en-US" sz="1200" b="0"/>
              <a:pPr/>
              <a:t>2</a:t>
            </a:fld>
            <a:endParaRPr lang="en-US" altLang="en-US" sz="1200" b="0"/>
          </a:p>
        </p:txBody>
      </p:sp>
      <p:sp>
        <p:nvSpPr>
          <p:cNvPr id="7171" name="Rectangle 2">
            <a:extLst>
              <a:ext uri="{FF2B5EF4-FFF2-40B4-BE49-F238E27FC236}">
                <a16:creationId xmlns:a16="http://schemas.microsoft.com/office/drawing/2014/main" id="{710AB088-AB3F-43CA-9C6D-30E5784FB0FF}"/>
              </a:ext>
            </a:extLst>
          </p:cNvPr>
          <p:cNvSpPr>
            <a:spLocks noChangeArrowheads="1" noTextEdit="1"/>
          </p:cNvSpPr>
          <p:nvPr>
            <p:ph type="sldImg"/>
          </p:nvPr>
        </p:nvSpPr>
        <p:spPr>
          <a:xfrm>
            <a:off x="890588" y="739775"/>
            <a:ext cx="5019675" cy="3765550"/>
          </a:xfrm>
          <a:ln/>
        </p:spPr>
      </p:sp>
      <p:sp>
        <p:nvSpPr>
          <p:cNvPr id="7172" name="Rectangle 3">
            <a:extLst>
              <a:ext uri="{FF2B5EF4-FFF2-40B4-BE49-F238E27FC236}">
                <a16:creationId xmlns:a16="http://schemas.microsoft.com/office/drawing/2014/main" id="{4F2AD3C0-7FE3-4C24-83B5-EED60B729088}"/>
              </a:ext>
            </a:extLst>
          </p:cNvPr>
          <p:cNvSpPr>
            <a:spLocks noGrp="1" noChangeArrowheads="1"/>
          </p:cNvSpPr>
          <p:nvPr>
            <p:ph type="body" idx="1"/>
          </p:nvPr>
        </p:nvSpPr>
        <p:spPr>
          <a:xfrm>
            <a:off x="906463" y="4749800"/>
            <a:ext cx="4984750" cy="4422775"/>
          </a:xfrm>
          <a:noFill/>
        </p:spPr>
        <p:txBody>
          <a:bodyPr/>
          <a:lstStyle/>
          <a:p>
            <a:pPr algn="just">
              <a:spcBef>
                <a:spcPct val="10000"/>
              </a:spcBef>
              <a:spcAft>
                <a:spcPct val="10000"/>
              </a:spcAft>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340ABE9F-323C-4940-BE91-5116BADB0E9C}"/>
              </a:ext>
            </a:extLst>
          </p:cNvPr>
          <p:cNvSpPr>
            <a:spLocks noGrp="1" noChangeArrowheads="1"/>
          </p:cNvSpPr>
          <p:nvPr>
            <p:ph type="sldNum" sz="quarter" idx="5"/>
          </p:nvPr>
        </p:nvSpPr>
        <p:spPr>
          <a:noFill/>
        </p:spPr>
        <p:txBody>
          <a:bodyPr/>
          <a:lstStyle>
            <a:lvl1pPr defTabSz="919163">
              <a:defRPr sz="2400" b="1">
                <a:solidFill>
                  <a:schemeClr val="tx1"/>
                </a:solidFill>
                <a:latin typeface="Times New Roman" panose="02020603050405020304" pitchFamily="18" charset="0"/>
              </a:defRPr>
            </a:lvl1pPr>
            <a:lvl2pPr marL="742950" indent="-285750" defTabSz="919163">
              <a:defRPr sz="2400" b="1">
                <a:solidFill>
                  <a:schemeClr val="tx1"/>
                </a:solidFill>
                <a:latin typeface="Times New Roman" panose="02020603050405020304" pitchFamily="18" charset="0"/>
              </a:defRPr>
            </a:lvl2pPr>
            <a:lvl3pPr marL="1143000" indent="-228600" defTabSz="919163">
              <a:defRPr sz="2400" b="1">
                <a:solidFill>
                  <a:schemeClr val="tx1"/>
                </a:solidFill>
                <a:latin typeface="Times New Roman" panose="02020603050405020304" pitchFamily="18" charset="0"/>
              </a:defRPr>
            </a:lvl3pPr>
            <a:lvl4pPr marL="1600200" indent="-228600" defTabSz="919163">
              <a:defRPr sz="2400" b="1">
                <a:solidFill>
                  <a:schemeClr val="tx1"/>
                </a:solidFill>
                <a:latin typeface="Times New Roman" panose="02020603050405020304" pitchFamily="18" charset="0"/>
              </a:defRPr>
            </a:lvl4pPr>
            <a:lvl5pPr marL="2057400" indent="-228600" defTabSz="919163">
              <a:defRPr sz="2400" b="1">
                <a:solidFill>
                  <a:schemeClr val="tx1"/>
                </a:solidFill>
                <a:latin typeface="Times New Roman" panose="02020603050405020304" pitchFamily="18" charset="0"/>
              </a:defRPr>
            </a:lvl5pPr>
            <a:lvl6pPr marL="2514600" indent="-228600" defTabSz="91916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916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916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9163" eaLnBrk="0" fontAlgn="base" hangingPunct="0">
              <a:spcBef>
                <a:spcPct val="0"/>
              </a:spcBef>
              <a:spcAft>
                <a:spcPct val="0"/>
              </a:spcAft>
              <a:defRPr sz="2400" b="1">
                <a:solidFill>
                  <a:schemeClr val="tx1"/>
                </a:solidFill>
                <a:latin typeface="Times New Roman" panose="02020603050405020304" pitchFamily="18" charset="0"/>
              </a:defRPr>
            </a:lvl9pPr>
          </a:lstStyle>
          <a:p>
            <a:fld id="{7CEC19E8-5FB3-4C8C-9FEA-75172CA53557}" type="slidenum">
              <a:rPr lang="en-US" altLang="en-US" sz="1200" b="0"/>
              <a:pPr/>
              <a:t>3</a:t>
            </a:fld>
            <a:endParaRPr lang="en-US" altLang="en-US" sz="1200" b="0"/>
          </a:p>
        </p:txBody>
      </p:sp>
      <p:sp>
        <p:nvSpPr>
          <p:cNvPr id="9219" name="Rectangle 2">
            <a:extLst>
              <a:ext uri="{FF2B5EF4-FFF2-40B4-BE49-F238E27FC236}">
                <a16:creationId xmlns:a16="http://schemas.microsoft.com/office/drawing/2014/main" id="{43082FEC-C56D-46A6-B7BF-D385E7509133}"/>
              </a:ext>
            </a:extLst>
          </p:cNvPr>
          <p:cNvSpPr>
            <a:spLocks noChangeArrowheads="1" noTextEdit="1"/>
          </p:cNvSpPr>
          <p:nvPr>
            <p:ph type="sldImg"/>
          </p:nvPr>
        </p:nvSpPr>
        <p:spPr>
          <a:xfrm>
            <a:off x="890588" y="739775"/>
            <a:ext cx="5019675" cy="3765550"/>
          </a:xfrm>
          <a:ln/>
        </p:spPr>
      </p:sp>
      <p:sp>
        <p:nvSpPr>
          <p:cNvPr id="9220" name="Rectangle 3">
            <a:extLst>
              <a:ext uri="{FF2B5EF4-FFF2-40B4-BE49-F238E27FC236}">
                <a16:creationId xmlns:a16="http://schemas.microsoft.com/office/drawing/2014/main" id="{CC52DDBB-6CCC-4683-B178-490C1FA65651}"/>
              </a:ext>
            </a:extLst>
          </p:cNvPr>
          <p:cNvSpPr>
            <a:spLocks noGrp="1" noChangeArrowheads="1"/>
          </p:cNvSpPr>
          <p:nvPr>
            <p:ph type="body" idx="1"/>
          </p:nvPr>
        </p:nvSpPr>
        <p:spPr>
          <a:xfrm>
            <a:off x="906463" y="4749800"/>
            <a:ext cx="4984750" cy="4422775"/>
          </a:xfrm>
          <a:noFill/>
        </p:spPr>
        <p:txBody>
          <a:bodyPr/>
          <a:lstStyle/>
          <a:p>
            <a:pPr algn="just">
              <a:spcBef>
                <a:spcPct val="10000"/>
              </a:spcBef>
              <a:spcAft>
                <a:spcPct val="10000"/>
              </a:spcAft>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186BD816-5CCE-4072-9AC9-A2AB5C34ED8B}"/>
              </a:ext>
            </a:extLst>
          </p:cNvPr>
          <p:cNvSpPr>
            <a:spLocks noGrp="1" noChangeArrowheads="1"/>
          </p:cNvSpPr>
          <p:nvPr>
            <p:ph type="sldNum" sz="quarter" idx="5"/>
          </p:nvPr>
        </p:nvSpPr>
        <p:spPr>
          <a:noFill/>
        </p:spPr>
        <p:txBody>
          <a:bodyPr/>
          <a:lstStyle>
            <a:lvl1pPr defTabSz="919163">
              <a:defRPr sz="2400" b="1">
                <a:solidFill>
                  <a:schemeClr val="tx1"/>
                </a:solidFill>
                <a:latin typeface="Times New Roman" panose="02020603050405020304" pitchFamily="18" charset="0"/>
              </a:defRPr>
            </a:lvl1pPr>
            <a:lvl2pPr marL="742950" indent="-285750" defTabSz="919163">
              <a:defRPr sz="2400" b="1">
                <a:solidFill>
                  <a:schemeClr val="tx1"/>
                </a:solidFill>
                <a:latin typeface="Times New Roman" panose="02020603050405020304" pitchFamily="18" charset="0"/>
              </a:defRPr>
            </a:lvl2pPr>
            <a:lvl3pPr marL="1143000" indent="-228600" defTabSz="919163">
              <a:defRPr sz="2400" b="1">
                <a:solidFill>
                  <a:schemeClr val="tx1"/>
                </a:solidFill>
                <a:latin typeface="Times New Roman" panose="02020603050405020304" pitchFamily="18" charset="0"/>
              </a:defRPr>
            </a:lvl3pPr>
            <a:lvl4pPr marL="1600200" indent="-228600" defTabSz="919163">
              <a:defRPr sz="2400" b="1">
                <a:solidFill>
                  <a:schemeClr val="tx1"/>
                </a:solidFill>
                <a:latin typeface="Times New Roman" panose="02020603050405020304" pitchFamily="18" charset="0"/>
              </a:defRPr>
            </a:lvl4pPr>
            <a:lvl5pPr marL="2057400" indent="-228600" defTabSz="919163">
              <a:defRPr sz="2400" b="1">
                <a:solidFill>
                  <a:schemeClr val="tx1"/>
                </a:solidFill>
                <a:latin typeface="Times New Roman" panose="02020603050405020304" pitchFamily="18" charset="0"/>
              </a:defRPr>
            </a:lvl5pPr>
            <a:lvl6pPr marL="2514600" indent="-228600" defTabSz="91916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916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916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9163" eaLnBrk="0" fontAlgn="base" hangingPunct="0">
              <a:spcBef>
                <a:spcPct val="0"/>
              </a:spcBef>
              <a:spcAft>
                <a:spcPct val="0"/>
              </a:spcAft>
              <a:defRPr sz="2400" b="1">
                <a:solidFill>
                  <a:schemeClr val="tx1"/>
                </a:solidFill>
                <a:latin typeface="Times New Roman" panose="02020603050405020304" pitchFamily="18" charset="0"/>
              </a:defRPr>
            </a:lvl9pPr>
          </a:lstStyle>
          <a:p>
            <a:fld id="{2B97DC52-697C-4455-8E88-C8BE375AE485}" type="slidenum">
              <a:rPr lang="en-US" altLang="en-US" sz="1200" b="0"/>
              <a:pPr/>
              <a:t>4</a:t>
            </a:fld>
            <a:endParaRPr lang="en-US" altLang="en-US" sz="1200" b="0"/>
          </a:p>
        </p:txBody>
      </p:sp>
      <p:sp>
        <p:nvSpPr>
          <p:cNvPr id="11267" name="Rectangle 2">
            <a:extLst>
              <a:ext uri="{FF2B5EF4-FFF2-40B4-BE49-F238E27FC236}">
                <a16:creationId xmlns:a16="http://schemas.microsoft.com/office/drawing/2014/main" id="{632AF4FA-0745-4978-B286-7A383059CD17}"/>
              </a:ext>
            </a:extLst>
          </p:cNvPr>
          <p:cNvSpPr>
            <a:spLocks noChangeArrowheads="1" noTextEdit="1"/>
          </p:cNvSpPr>
          <p:nvPr>
            <p:ph type="sldImg"/>
          </p:nvPr>
        </p:nvSpPr>
        <p:spPr>
          <a:xfrm>
            <a:off x="890588" y="739775"/>
            <a:ext cx="5019675" cy="3765550"/>
          </a:xfrm>
          <a:ln/>
        </p:spPr>
      </p:sp>
      <p:sp>
        <p:nvSpPr>
          <p:cNvPr id="11268" name="Rectangle 3">
            <a:extLst>
              <a:ext uri="{FF2B5EF4-FFF2-40B4-BE49-F238E27FC236}">
                <a16:creationId xmlns:a16="http://schemas.microsoft.com/office/drawing/2014/main" id="{2DA671B7-2CD7-4019-96B4-8E84414B277B}"/>
              </a:ext>
            </a:extLst>
          </p:cNvPr>
          <p:cNvSpPr>
            <a:spLocks noGrp="1" noChangeArrowheads="1"/>
          </p:cNvSpPr>
          <p:nvPr>
            <p:ph type="body" idx="1"/>
          </p:nvPr>
        </p:nvSpPr>
        <p:spPr>
          <a:xfrm>
            <a:off x="906463" y="4749800"/>
            <a:ext cx="4984750" cy="4422775"/>
          </a:xfrm>
          <a:noFill/>
        </p:spPr>
        <p:txBody>
          <a:bodyPr/>
          <a:lstStyle/>
          <a:p>
            <a:pPr algn="just">
              <a:spcBef>
                <a:spcPct val="10000"/>
              </a:spcBef>
              <a:spcAft>
                <a:spcPct val="10000"/>
              </a:spcAft>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B0137A1A-0E17-429E-BDB2-37B62084FD3E}"/>
              </a:ext>
            </a:extLst>
          </p:cNvPr>
          <p:cNvSpPr>
            <a:spLocks noGrp="1" noChangeArrowheads="1"/>
          </p:cNvSpPr>
          <p:nvPr>
            <p:ph type="sldNum" sz="quarter" idx="5"/>
          </p:nvPr>
        </p:nvSpPr>
        <p:spPr>
          <a:noFill/>
        </p:spPr>
        <p:txBody>
          <a:bodyPr/>
          <a:lstStyle>
            <a:lvl1pPr defTabSz="919163">
              <a:defRPr sz="2400" b="1">
                <a:solidFill>
                  <a:schemeClr val="tx1"/>
                </a:solidFill>
                <a:latin typeface="Times New Roman" panose="02020603050405020304" pitchFamily="18" charset="0"/>
              </a:defRPr>
            </a:lvl1pPr>
            <a:lvl2pPr marL="742950" indent="-285750" defTabSz="919163">
              <a:defRPr sz="2400" b="1">
                <a:solidFill>
                  <a:schemeClr val="tx1"/>
                </a:solidFill>
                <a:latin typeface="Times New Roman" panose="02020603050405020304" pitchFamily="18" charset="0"/>
              </a:defRPr>
            </a:lvl2pPr>
            <a:lvl3pPr marL="1143000" indent="-228600" defTabSz="919163">
              <a:defRPr sz="2400" b="1">
                <a:solidFill>
                  <a:schemeClr val="tx1"/>
                </a:solidFill>
                <a:latin typeface="Times New Roman" panose="02020603050405020304" pitchFamily="18" charset="0"/>
              </a:defRPr>
            </a:lvl3pPr>
            <a:lvl4pPr marL="1600200" indent="-228600" defTabSz="919163">
              <a:defRPr sz="2400" b="1">
                <a:solidFill>
                  <a:schemeClr val="tx1"/>
                </a:solidFill>
                <a:latin typeface="Times New Roman" panose="02020603050405020304" pitchFamily="18" charset="0"/>
              </a:defRPr>
            </a:lvl4pPr>
            <a:lvl5pPr marL="2057400" indent="-228600" defTabSz="919163">
              <a:defRPr sz="2400" b="1">
                <a:solidFill>
                  <a:schemeClr val="tx1"/>
                </a:solidFill>
                <a:latin typeface="Times New Roman" panose="02020603050405020304" pitchFamily="18" charset="0"/>
              </a:defRPr>
            </a:lvl5pPr>
            <a:lvl6pPr marL="2514600" indent="-228600" defTabSz="91916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916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916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9163" eaLnBrk="0" fontAlgn="base" hangingPunct="0">
              <a:spcBef>
                <a:spcPct val="0"/>
              </a:spcBef>
              <a:spcAft>
                <a:spcPct val="0"/>
              </a:spcAft>
              <a:defRPr sz="2400" b="1">
                <a:solidFill>
                  <a:schemeClr val="tx1"/>
                </a:solidFill>
                <a:latin typeface="Times New Roman" panose="02020603050405020304" pitchFamily="18" charset="0"/>
              </a:defRPr>
            </a:lvl9pPr>
          </a:lstStyle>
          <a:p>
            <a:fld id="{EC15FA91-6041-4E43-BFF9-C1B0CF6F7F0E}" type="slidenum">
              <a:rPr lang="en-US" altLang="en-US" sz="1200" b="0"/>
              <a:pPr/>
              <a:t>5</a:t>
            </a:fld>
            <a:endParaRPr lang="en-US" altLang="en-US" sz="1200" b="0"/>
          </a:p>
        </p:txBody>
      </p:sp>
      <p:sp>
        <p:nvSpPr>
          <p:cNvPr id="13315" name="Rectangle 2">
            <a:extLst>
              <a:ext uri="{FF2B5EF4-FFF2-40B4-BE49-F238E27FC236}">
                <a16:creationId xmlns:a16="http://schemas.microsoft.com/office/drawing/2014/main" id="{8BE47DB7-6320-4480-B4B5-248F44E34ACC}"/>
              </a:ext>
            </a:extLst>
          </p:cNvPr>
          <p:cNvSpPr>
            <a:spLocks noChangeArrowheads="1" noTextEdit="1"/>
          </p:cNvSpPr>
          <p:nvPr>
            <p:ph type="sldImg"/>
          </p:nvPr>
        </p:nvSpPr>
        <p:spPr>
          <a:xfrm>
            <a:off x="890588" y="739775"/>
            <a:ext cx="5019675" cy="3765550"/>
          </a:xfrm>
          <a:ln/>
        </p:spPr>
      </p:sp>
      <p:sp>
        <p:nvSpPr>
          <p:cNvPr id="13316" name="Rectangle 3">
            <a:extLst>
              <a:ext uri="{FF2B5EF4-FFF2-40B4-BE49-F238E27FC236}">
                <a16:creationId xmlns:a16="http://schemas.microsoft.com/office/drawing/2014/main" id="{351FA064-7099-4BE0-ACB1-B527B1E61E49}"/>
              </a:ext>
            </a:extLst>
          </p:cNvPr>
          <p:cNvSpPr>
            <a:spLocks noGrp="1" noChangeArrowheads="1"/>
          </p:cNvSpPr>
          <p:nvPr>
            <p:ph type="body" idx="1"/>
          </p:nvPr>
        </p:nvSpPr>
        <p:spPr>
          <a:xfrm>
            <a:off x="906463" y="4749800"/>
            <a:ext cx="4984750" cy="4422775"/>
          </a:xfrm>
          <a:noFill/>
        </p:spPr>
        <p:txBody>
          <a:bodyPr/>
          <a:lstStyle/>
          <a:p>
            <a:pPr algn="just">
              <a:spcBef>
                <a:spcPct val="10000"/>
              </a:spcBef>
              <a:spcAft>
                <a:spcPct val="10000"/>
              </a:spcAft>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3FE5E157-32D4-4368-848E-CBF2987061FB}"/>
              </a:ext>
            </a:extLst>
          </p:cNvPr>
          <p:cNvSpPr>
            <a:spLocks noGrp="1" noChangeArrowheads="1"/>
          </p:cNvSpPr>
          <p:nvPr>
            <p:ph type="sldNum" sz="quarter" idx="5"/>
          </p:nvPr>
        </p:nvSpPr>
        <p:spPr>
          <a:noFill/>
        </p:spPr>
        <p:txBody>
          <a:bodyPr/>
          <a:lstStyle>
            <a:lvl1pPr defTabSz="919163">
              <a:defRPr sz="2400" b="1">
                <a:solidFill>
                  <a:schemeClr val="tx1"/>
                </a:solidFill>
                <a:latin typeface="Times New Roman" panose="02020603050405020304" pitchFamily="18" charset="0"/>
              </a:defRPr>
            </a:lvl1pPr>
            <a:lvl2pPr marL="742950" indent="-285750" defTabSz="919163">
              <a:defRPr sz="2400" b="1">
                <a:solidFill>
                  <a:schemeClr val="tx1"/>
                </a:solidFill>
                <a:latin typeface="Times New Roman" panose="02020603050405020304" pitchFamily="18" charset="0"/>
              </a:defRPr>
            </a:lvl2pPr>
            <a:lvl3pPr marL="1143000" indent="-228600" defTabSz="919163">
              <a:defRPr sz="2400" b="1">
                <a:solidFill>
                  <a:schemeClr val="tx1"/>
                </a:solidFill>
                <a:latin typeface="Times New Roman" panose="02020603050405020304" pitchFamily="18" charset="0"/>
              </a:defRPr>
            </a:lvl3pPr>
            <a:lvl4pPr marL="1600200" indent="-228600" defTabSz="919163">
              <a:defRPr sz="2400" b="1">
                <a:solidFill>
                  <a:schemeClr val="tx1"/>
                </a:solidFill>
                <a:latin typeface="Times New Roman" panose="02020603050405020304" pitchFamily="18" charset="0"/>
              </a:defRPr>
            </a:lvl4pPr>
            <a:lvl5pPr marL="2057400" indent="-228600" defTabSz="919163">
              <a:defRPr sz="2400" b="1">
                <a:solidFill>
                  <a:schemeClr val="tx1"/>
                </a:solidFill>
                <a:latin typeface="Times New Roman" panose="02020603050405020304" pitchFamily="18" charset="0"/>
              </a:defRPr>
            </a:lvl5pPr>
            <a:lvl6pPr marL="2514600" indent="-228600" defTabSz="91916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916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916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9163" eaLnBrk="0" fontAlgn="base" hangingPunct="0">
              <a:spcBef>
                <a:spcPct val="0"/>
              </a:spcBef>
              <a:spcAft>
                <a:spcPct val="0"/>
              </a:spcAft>
              <a:defRPr sz="2400" b="1">
                <a:solidFill>
                  <a:schemeClr val="tx1"/>
                </a:solidFill>
                <a:latin typeface="Times New Roman" panose="02020603050405020304" pitchFamily="18" charset="0"/>
              </a:defRPr>
            </a:lvl9pPr>
          </a:lstStyle>
          <a:p>
            <a:fld id="{A654033D-EE31-4516-B06E-B383505CD1BD}" type="slidenum">
              <a:rPr lang="en-US" altLang="en-US" sz="1200" b="0"/>
              <a:pPr/>
              <a:t>6</a:t>
            </a:fld>
            <a:endParaRPr lang="en-US" altLang="en-US" sz="1200" b="0"/>
          </a:p>
        </p:txBody>
      </p:sp>
      <p:sp>
        <p:nvSpPr>
          <p:cNvPr id="15363" name="Rectangle 2">
            <a:extLst>
              <a:ext uri="{FF2B5EF4-FFF2-40B4-BE49-F238E27FC236}">
                <a16:creationId xmlns:a16="http://schemas.microsoft.com/office/drawing/2014/main" id="{48D370C1-0441-40BB-81CD-5664926989B4}"/>
              </a:ext>
            </a:extLst>
          </p:cNvPr>
          <p:cNvSpPr>
            <a:spLocks noChangeArrowheads="1" noTextEdit="1"/>
          </p:cNvSpPr>
          <p:nvPr>
            <p:ph type="sldImg"/>
          </p:nvPr>
        </p:nvSpPr>
        <p:spPr>
          <a:xfrm>
            <a:off x="890588" y="739775"/>
            <a:ext cx="5019675" cy="3765550"/>
          </a:xfrm>
          <a:ln/>
        </p:spPr>
      </p:sp>
      <p:sp>
        <p:nvSpPr>
          <p:cNvPr id="15364" name="Rectangle 3">
            <a:extLst>
              <a:ext uri="{FF2B5EF4-FFF2-40B4-BE49-F238E27FC236}">
                <a16:creationId xmlns:a16="http://schemas.microsoft.com/office/drawing/2014/main" id="{20D89201-0159-4150-AC19-229DD6E490E4}"/>
              </a:ext>
            </a:extLst>
          </p:cNvPr>
          <p:cNvSpPr>
            <a:spLocks noGrp="1" noChangeArrowheads="1"/>
          </p:cNvSpPr>
          <p:nvPr>
            <p:ph type="body" idx="1"/>
          </p:nvPr>
        </p:nvSpPr>
        <p:spPr>
          <a:xfrm>
            <a:off x="906463" y="4749800"/>
            <a:ext cx="4984750" cy="4422775"/>
          </a:xfrm>
          <a:noFill/>
        </p:spPr>
        <p:txBody>
          <a:bodyPr/>
          <a:lstStyle/>
          <a:p>
            <a:pPr algn="just">
              <a:spcBef>
                <a:spcPct val="10000"/>
              </a:spcBef>
              <a:spcAft>
                <a:spcPct val="10000"/>
              </a:spcAft>
            </a:pPr>
            <a:r>
              <a:rPr lang="en-US" altLang="en-US"/>
              <a:t>n=1.4, a=3.1 </a:t>
            </a:r>
            <a:r>
              <a:rPr lang="en-US" altLang="en-US">
                <a:sym typeface="Symbol" panose="05050102010706020507" pitchFamily="18" charset="2"/>
              </a:rPr>
              <a:t>m</a:t>
            </a:r>
            <a:r>
              <a:rPr lang="en-US" altLang="en-US"/>
              <a:t>, </a:t>
            </a:r>
            <a:r>
              <a:rPr lang="en-US" altLang="en-US">
                <a:sym typeface="Symbol" panose="05050102010706020507" pitchFamily="18" charset="2"/>
              </a:rPr>
              <a:t></a:t>
            </a:r>
            <a:r>
              <a:rPr lang="en-US" altLang="en-US"/>
              <a:t>=248 nm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CB2D43AC-9E32-477B-B544-7AB1E0F9914A}"/>
              </a:ext>
            </a:extLst>
          </p:cNvPr>
          <p:cNvSpPr>
            <a:spLocks noGrp="1" noChangeArrowheads="1"/>
          </p:cNvSpPr>
          <p:nvPr>
            <p:ph type="sldNum" sz="quarter" idx="5"/>
          </p:nvPr>
        </p:nvSpPr>
        <p:spPr>
          <a:noFill/>
        </p:spPr>
        <p:txBody>
          <a:bodyPr/>
          <a:lstStyle>
            <a:lvl1pPr defTabSz="919163">
              <a:defRPr sz="2400" b="1">
                <a:solidFill>
                  <a:schemeClr val="tx1"/>
                </a:solidFill>
                <a:latin typeface="Times New Roman" panose="02020603050405020304" pitchFamily="18" charset="0"/>
              </a:defRPr>
            </a:lvl1pPr>
            <a:lvl2pPr marL="742950" indent="-285750" defTabSz="919163">
              <a:defRPr sz="2400" b="1">
                <a:solidFill>
                  <a:schemeClr val="tx1"/>
                </a:solidFill>
                <a:latin typeface="Times New Roman" panose="02020603050405020304" pitchFamily="18" charset="0"/>
              </a:defRPr>
            </a:lvl2pPr>
            <a:lvl3pPr marL="1143000" indent="-228600" defTabSz="919163">
              <a:defRPr sz="2400" b="1">
                <a:solidFill>
                  <a:schemeClr val="tx1"/>
                </a:solidFill>
                <a:latin typeface="Times New Roman" panose="02020603050405020304" pitchFamily="18" charset="0"/>
              </a:defRPr>
            </a:lvl3pPr>
            <a:lvl4pPr marL="1600200" indent="-228600" defTabSz="919163">
              <a:defRPr sz="2400" b="1">
                <a:solidFill>
                  <a:schemeClr val="tx1"/>
                </a:solidFill>
                <a:latin typeface="Times New Roman" panose="02020603050405020304" pitchFamily="18" charset="0"/>
              </a:defRPr>
            </a:lvl4pPr>
            <a:lvl5pPr marL="2057400" indent="-228600" defTabSz="919163">
              <a:defRPr sz="2400" b="1">
                <a:solidFill>
                  <a:schemeClr val="tx1"/>
                </a:solidFill>
                <a:latin typeface="Times New Roman" panose="02020603050405020304" pitchFamily="18" charset="0"/>
              </a:defRPr>
            </a:lvl5pPr>
            <a:lvl6pPr marL="2514600" indent="-228600" defTabSz="91916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916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916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9163" eaLnBrk="0" fontAlgn="base" hangingPunct="0">
              <a:spcBef>
                <a:spcPct val="0"/>
              </a:spcBef>
              <a:spcAft>
                <a:spcPct val="0"/>
              </a:spcAft>
              <a:defRPr sz="2400" b="1">
                <a:solidFill>
                  <a:schemeClr val="tx1"/>
                </a:solidFill>
                <a:latin typeface="Times New Roman" panose="02020603050405020304" pitchFamily="18" charset="0"/>
              </a:defRPr>
            </a:lvl9pPr>
          </a:lstStyle>
          <a:p>
            <a:fld id="{A46AEFAC-A0B4-4E85-B747-C1D183E21F99}" type="slidenum">
              <a:rPr lang="en-US" altLang="en-US" sz="1200" b="0"/>
              <a:pPr/>
              <a:t>7</a:t>
            </a:fld>
            <a:endParaRPr lang="en-US" altLang="en-US" sz="1200" b="0"/>
          </a:p>
        </p:txBody>
      </p:sp>
      <p:sp>
        <p:nvSpPr>
          <p:cNvPr id="17411" name="Rectangle 2">
            <a:extLst>
              <a:ext uri="{FF2B5EF4-FFF2-40B4-BE49-F238E27FC236}">
                <a16:creationId xmlns:a16="http://schemas.microsoft.com/office/drawing/2014/main" id="{DC514651-4046-41C7-A345-0762E29AC2B2}"/>
              </a:ext>
            </a:extLst>
          </p:cNvPr>
          <p:cNvSpPr>
            <a:spLocks noChangeArrowheads="1" noTextEdit="1"/>
          </p:cNvSpPr>
          <p:nvPr>
            <p:ph type="sldImg"/>
          </p:nvPr>
        </p:nvSpPr>
        <p:spPr>
          <a:xfrm>
            <a:off x="890588" y="739775"/>
            <a:ext cx="5019675" cy="3765550"/>
          </a:xfrm>
          <a:ln/>
        </p:spPr>
      </p:sp>
      <p:sp>
        <p:nvSpPr>
          <p:cNvPr id="17412" name="Rectangle 3">
            <a:extLst>
              <a:ext uri="{FF2B5EF4-FFF2-40B4-BE49-F238E27FC236}">
                <a16:creationId xmlns:a16="http://schemas.microsoft.com/office/drawing/2014/main" id="{08DA49BD-AD90-455A-8597-D31476AE585F}"/>
              </a:ext>
            </a:extLst>
          </p:cNvPr>
          <p:cNvSpPr>
            <a:spLocks noGrp="1" noChangeArrowheads="1"/>
          </p:cNvSpPr>
          <p:nvPr>
            <p:ph type="body" idx="1"/>
          </p:nvPr>
        </p:nvSpPr>
        <p:spPr>
          <a:xfrm>
            <a:off x="906463" y="4749800"/>
            <a:ext cx="4984750" cy="4422775"/>
          </a:xfrm>
          <a:noFill/>
        </p:spPr>
        <p:txBody>
          <a:bodyPr/>
          <a:lstStyle/>
          <a:p>
            <a:pPr algn="just">
              <a:spcBef>
                <a:spcPct val="10000"/>
              </a:spcBef>
              <a:spcAft>
                <a:spcPct val="10000"/>
              </a:spcAft>
            </a:pP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5749FD36-A9BF-40EC-9D8D-7F77E12EDC6F}"/>
              </a:ext>
            </a:extLst>
          </p:cNvPr>
          <p:cNvSpPr>
            <a:spLocks noGrp="1" noChangeArrowheads="1"/>
          </p:cNvSpPr>
          <p:nvPr>
            <p:ph type="sldNum" sz="quarter" idx="5"/>
          </p:nvPr>
        </p:nvSpPr>
        <p:spPr>
          <a:noFill/>
        </p:spPr>
        <p:txBody>
          <a:bodyPr/>
          <a:lstStyle>
            <a:lvl1pPr defTabSz="919163">
              <a:defRPr sz="2400" b="1">
                <a:solidFill>
                  <a:schemeClr val="tx1"/>
                </a:solidFill>
                <a:latin typeface="Times New Roman" panose="02020603050405020304" pitchFamily="18" charset="0"/>
              </a:defRPr>
            </a:lvl1pPr>
            <a:lvl2pPr marL="742950" indent="-285750" defTabSz="919163">
              <a:defRPr sz="2400" b="1">
                <a:solidFill>
                  <a:schemeClr val="tx1"/>
                </a:solidFill>
                <a:latin typeface="Times New Roman" panose="02020603050405020304" pitchFamily="18" charset="0"/>
              </a:defRPr>
            </a:lvl2pPr>
            <a:lvl3pPr marL="1143000" indent="-228600" defTabSz="919163">
              <a:defRPr sz="2400" b="1">
                <a:solidFill>
                  <a:schemeClr val="tx1"/>
                </a:solidFill>
                <a:latin typeface="Times New Roman" panose="02020603050405020304" pitchFamily="18" charset="0"/>
              </a:defRPr>
            </a:lvl3pPr>
            <a:lvl4pPr marL="1600200" indent="-228600" defTabSz="919163">
              <a:defRPr sz="2400" b="1">
                <a:solidFill>
                  <a:schemeClr val="tx1"/>
                </a:solidFill>
                <a:latin typeface="Times New Roman" panose="02020603050405020304" pitchFamily="18" charset="0"/>
              </a:defRPr>
            </a:lvl4pPr>
            <a:lvl5pPr marL="2057400" indent="-228600" defTabSz="919163">
              <a:defRPr sz="2400" b="1">
                <a:solidFill>
                  <a:schemeClr val="tx1"/>
                </a:solidFill>
                <a:latin typeface="Times New Roman" panose="02020603050405020304" pitchFamily="18" charset="0"/>
              </a:defRPr>
            </a:lvl5pPr>
            <a:lvl6pPr marL="2514600" indent="-228600" defTabSz="91916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916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916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9163" eaLnBrk="0" fontAlgn="base" hangingPunct="0">
              <a:spcBef>
                <a:spcPct val="0"/>
              </a:spcBef>
              <a:spcAft>
                <a:spcPct val="0"/>
              </a:spcAft>
              <a:defRPr sz="2400" b="1">
                <a:solidFill>
                  <a:schemeClr val="tx1"/>
                </a:solidFill>
                <a:latin typeface="Times New Roman" panose="02020603050405020304" pitchFamily="18" charset="0"/>
              </a:defRPr>
            </a:lvl9pPr>
          </a:lstStyle>
          <a:p>
            <a:fld id="{CCAF5C42-ABAB-4719-98C3-74D4B86F1752}" type="slidenum">
              <a:rPr lang="en-US" altLang="en-US" sz="1200" b="0"/>
              <a:pPr/>
              <a:t>8</a:t>
            </a:fld>
            <a:endParaRPr lang="en-US" altLang="en-US" sz="1200" b="0"/>
          </a:p>
        </p:txBody>
      </p:sp>
      <p:sp>
        <p:nvSpPr>
          <p:cNvPr id="19459" name="Rectangle 2">
            <a:extLst>
              <a:ext uri="{FF2B5EF4-FFF2-40B4-BE49-F238E27FC236}">
                <a16:creationId xmlns:a16="http://schemas.microsoft.com/office/drawing/2014/main" id="{F0B2F05B-1C8E-437E-B184-BF4E5AACA088}"/>
              </a:ext>
            </a:extLst>
          </p:cNvPr>
          <p:cNvSpPr>
            <a:spLocks noChangeArrowheads="1" noTextEdit="1"/>
          </p:cNvSpPr>
          <p:nvPr>
            <p:ph type="sldImg"/>
          </p:nvPr>
        </p:nvSpPr>
        <p:spPr>
          <a:xfrm>
            <a:off x="890588" y="739775"/>
            <a:ext cx="5019675" cy="3765550"/>
          </a:xfrm>
          <a:ln/>
        </p:spPr>
      </p:sp>
      <p:sp>
        <p:nvSpPr>
          <p:cNvPr id="19460" name="Rectangle 3">
            <a:extLst>
              <a:ext uri="{FF2B5EF4-FFF2-40B4-BE49-F238E27FC236}">
                <a16:creationId xmlns:a16="http://schemas.microsoft.com/office/drawing/2014/main" id="{658308B7-81E9-484B-A16C-359D024E7C08}"/>
              </a:ext>
            </a:extLst>
          </p:cNvPr>
          <p:cNvSpPr>
            <a:spLocks noGrp="1" noChangeArrowheads="1"/>
          </p:cNvSpPr>
          <p:nvPr>
            <p:ph type="body" idx="1"/>
          </p:nvPr>
        </p:nvSpPr>
        <p:spPr>
          <a:xfrm>
            <a:off x="906463" y="4749800"/>
            <a:ext cx="4984750" cy="4422775"/>
          </a:xfrm>
          <a:noFill/>
        </p:spPr>
        <p:txBody>
          <a:bodyPr/>
          <a:lstStyle/>
          <a:p>
            <a:pPr algn="just">
              <a:spcBef>
                <a:spcPct val="10000"/>
              </a:spcBef>
              <a:spcAft>
                <a:spcPct val="10000"/>
              </a:spcAft>
            </a:pPr>
            <a:r>
              <a:rPr lang="en-US" altLang="en-US"/>
              <a:t>Influence of the substrate and lattice neighbors. Energy density defined as |Re</a:t>
            </a:r>
            <a:r>
              <a:rPr lang="en-US" altLang="en-US" i="1">
                <a:sym typeface="Symbol" panose="05050102010706020507" pitchFamily="18" charset="2"/>
              </a:rPr>
              <a:t></a:t>
            </a:r>
            <a:r>
              <a:rPr lang="en-US" altLang="en-US"/>
              <a:t>|</a:t>
            </a:r>
            <a:r>
              <a:rPr lang="en-US" altLang="en-US" b="1" i="1"/>
              <a:t>EE*</a:t>
            </a:r>
            <a:r>
              <a:rPr lang="en-US" altLang="en-US" i="1"/>
              <a:t>/</a:t>
            </a:r>
            <a:r>
              <a:rPr lang="en-US" altLang="en-US"/>
              <a:t>2 in the </a:t>
            </a:r>
            <a:r>
              <a:rPr lang="en-US" altLang="en-US" i="1"/>
              <a:t>yz</a:t>
            </a:r>
            <a:r>
              <a:rPr lang="en-US" altLang="en-US"/>
              <a:t>-plane. Incident </a:t>
            </a:r>
            <a:r>
              <a:rPr lang="en-US" altLang="en-US" i="1"/>
              <a:t>x</a:t>
            </a:r>
            <a:r>
              <a:rPr lang="en-US" altLang="en-US"/>
              <a:t>-polarized plane wave has </a:t>
            </a:r>
            <a:r>
              <a:rPr lang="en-US" altLang="en-US" i="1"/>
              <a:t>E</a:t>
            </a:r>
            <a:r>
              <a:rPr lang="en-US" altLang="en-US"/>
              <a:t>=1. Figure center is at </a:t>
            </a:r>
            <a:r>
              <a:rPr lang="en-US" altLang="en-US" b="1" i="1"/>
              <a:t>r</a:t>
            </a:r>
            <a:r>
              <a:rPr lang="en-US" altLang="en-US"/>
              <a:t>=(0,0,</a:t>
            </a:r>
            <a:r>
              <a:rPr lang="en-US" altLang="en-US" i="1"/>
              <a:t>a</a:t>
            </a:r>
            <a:r>
              <a:rPr lang="en-US" altLang="en-US"/>
              <a:t>). Laser wavelength </a:t>
            </a:r>
            <a:r>
              <a:rPr lang="en-US" altLang="en-US" i="1">
                <a:sym typeface="Symbol" panose="05050102010706020507" pitchFamily="18" charset="2"/>
              </a:rPr>
              <a:t></a:t>
            </a:r>
            <a:r>
              <a:rPr lang="en-US" altLang="en-US"/>
              <a:t>=266 nm, sphere radius </a:t>
            </a:r>
            <a:r>
              <a:rPr lang="en-US" altLang="en-US" i="1"/>
              <a:t>a</a:t>
            </a:r>
            <a:r>
              <a:rPr lang="en-US" altLang="en-US"/>
              <a:t>=150 nm, which corresponds to the Mie parameter </a:t>
            </a:r>
            <a:r>
              <a:rPr lang="en-US" altLang="en-US" i="1"/>
              <a:t>ka</a:t>
            </a:r>
            <a:r>
              <a:rPr lang="en-US" altLang="en-US"/>
              <a:t>=3.543. Refractive index of the spheres . . Nearest neighbors in Figs. b) and d) are along </a:t>
            </a:r>
            <a:r>
              <a:rPr lang="en-US" altLang="en-US" i="1"/>
              <a:t>x</a:t>
            </a:r>
            <a:r>
              <a:rPr lang="en-US" altLang="en-US"/>
              <a:t>-axis. a) single sphere in vacuum, b) seven spheres in vacuum, c) single sphere on Si, d) seven spheres on Si.</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2A429AC7-9F76-4C72-9711-D23F0CC69D27}"/>
              </a:ext>
            </a:extLst>
          </p:cNvPr>
          <p:cNvSpPr>
            <a:spLocks noGrp="1" noChangeArrowheads="1"/>
          </p:cNvSpPr>
          <p:nvPr>
            <p:ph type="sldNum" sz="quarter" idx="5"/>
          </p:nvPr>
        </p:nvSpPr>
        <p:spPr>
          <a:noFill/>
        </p:spPr>
        <p:txBody>
          <a:bodyPr/>
          <a:lstStyle>
            <a:lvl1pPr defTabSz="919163">
              <a:defRPr sz="2400" b="1">
                <a:solidFill>
                  <a:schemeClr val="tx1"/>
                </a:solidFill>
                <a:latin typeface="Times New Roman" panose="02020603050405020304" pitchFamily="18" charset="0"/>
              </a:defRPr>
            </a:lvl1pPr>
            <a:lvl2pPr marL="742950" indent="-285750" defTabSz="919163">
              <a:defRPr sz="2400" b="1">
                <a:solidFill>
                  <a:schemeClr val="tx1"/>
                </a:solidFill>
                <a:latin typeface="Times New Roman" panose="02020603050405020304" pitchFamily="18" charset="0"/>
              </a:defRPr>
            </a:lvl2pPr>
            <a:lvl3pPr marL="1143000" indent="-228600" defTabSz="919163">
              <a:defRPr sz="2400" b="1">
                <a:solidFill>
                  <a:schemeClr val="tx1"/>
                </a:solidFill>
                <a:latin typeface="Times New Roman" panose="02020603050405020304" pitchFamily="18" charset="0"/>
              </a:defRPr>
            </a:lvl3pPr>
            <a:lvl4pPr marL="1600200" indent="-228600" defTabSz="919163">
              <a:defRPr sz="2400" b="1">
                <a:solidFill>
                  <a:schemeClr val="tx1"/>
                </a:solidFill>
                <a:latin typeface="Times New Roman" panose="02020603050405020304" pitchFamily="18" charset="0"/>
              </a:defRPr>
            </a:lvl4pPr>
            <a:lvl5pPr marL="2057400" indent="-228600" defTabSz="919163">
              <a:defRPr sz="2400" b="1">
                <a:solidFill>
                  <a:schemeClr val="tx1"/>
                </a:solidFill>
                <a:latin typeface="Times New Roman" panose="02020603050405020304" pitchFamily="18" charset="0"/>
              </a:defRPr>
            </a:lvl5pPr>
            <a:lvl6pPr marL="2514600" indent="-228600" defTabSz="91916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916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916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9163" eaLnBrk="0" fontAlgn="base" hangingPunct="0">
              <a:spcBef>
                <a:spcPct val="0"/>
              </a:spcBef>
              <a:spcAft>
                <a:spcPct val="0"/>
              </a:spcAft>
              <a:defRPr sz="2400" b="1">
                <a:solidFill>
                  <a:schemeClr val="tx1"/>
                </a:solidFill>
                <a:latin typeface="Times New Roman" panose="02020603050405020304" pitchFamily="18" charset="0"/>
              </a:defRPr>
            </a:lvl9pPr>
          </a:lstStyle>
          <a:p>
            <a:fld id="{4B4B75D7-D66A-41FE-89F4-C08236735A51}" type="slidenum">
              <a:rPr lang="en-US" altLang="en-US" sz="1200" b="0"/>
              <a:pPr/>
              <a:t>9</a:t>
            </a:fld>
            <a:endParaRPr lang="en-US" altLang="en-US" sz="1200" b="0"/>
          </a:p>
        </p:txBody>
      </p:sp>
      <p:sp>
        <p:nvSpPr>
          <p:cNvPr id="21507" name="Rectangle 2">
            <a:extLst>
              <a:ext uri="{FF2B5EF4-FFF2-40B4-BE49-F238E27FC236}">
                <a16:creationId xmlns:a16="http://schemas.microsoft.com/office/drawing/2014/main" id="{D7404580-7B36-47AA-9FCF-BC9E6BE451B7}"/>
              </a:ext>
            </a:extLst>
          </p:cNvPr>
          <p:cNvSpPr>
            <a:spLocks noChangeArrowheads="1" noTextEdit="1"/>
          </p:cNvSpPr>
          <p:nvPr>
            <p:ph type="sldImg"/>
          </p:nvPr>
        </p:nvSpPr>
        <p:spPr>
          <a:xfrm>
            <a:off x="890588" y="739775"/>
            <a:ext cx="5019675" cy="3765550"/>
          </a:xfrm>
          <a:ln/>
        </p:spPr>
      </p:sp>
      <p:sp>
        <p:nvSpPr>
          <p:cNvPr id="21508" name="Rectangle 3">
            <a:extLst>
              <a:ext uri="{FF2B5EF4-FFF2-40B4-BE49-F238E27FC236}">
                <a16:creationId xmlns:a16="http://schemas.microsoft.com/office/drawing/2014/main" id="{D56CB691-7D07-41EB-A06D-9F4B436B2D7F}"/>
              </a:ext>
            </a:extLst>
          </p:cNvPr>
          <p:cNvSpPr>
            <a:spLocks noGrp="1" noChangeArrowheads="1"/>
          </p:cNvSpPr>
          <p:nvPr>
            <p:ph type="body" idx="1"/>
          </p:nvPr>
        </p:nvSpPr>
        <p:spPr>
          <a:xfrm>
            <a:off x="906463" y="4749800"/>
            <a:ext cx="4984750" cy="4422775"/>
          </a:xfrm>
          <a:noFill/>
        </p:spPr>
        <p:txBody>
          <a:bodyPr/>
          <a:lstStyle/>
          <a:p>
            <a:pPr algn="just">
              <a:spcBef>
                <a:spcPct val="10000"/>
              </a:spcBef>
              <a:spcAft>
                <a:spcPct val="10000"/>
              </a:spcAft>
            </a:pPr>
            <a:r>
              <a:rPr lang="en-US" altLang="en-US"/>
              <a:t>Distribution of the </a:t>
            </a:r>
            <a:r>
              <a:rPr lang="en-US" altLang="en-US" i="1"/>
              <a:t>z</a:t>
            </a:r>
            <a:r>
              <a:rPr lang="en-US" altLang="en-US"/>
              <a:t>-component of Poynting vector, </a:t>
            </a:r>
            <a:r>
              <a:rPr lang="en-US" altLang="en-US" i="1"/>
              <a:t>Sz</a:t>
            </a:r>
            <a:r>
              <a:rPr lang="en-US" altLang="en-US"/>
              <a:t>, in the </a:t>
            </a:r>
            <a:r>
              <a:rPr lang="en-US" altLang="en-US" i="1"/>
              <a:t>xy</a:t>
            </a:r>
            <a:r>
              <a:rPr lang="en-US" altLang="en-US"/>
              <a:t>-plane. It is normalized to its value in the incident plane wave. Parameters are as in Fig. 2. a) single sphere in vacuum, b) seven spheres in vacuum, c) single sphere on Si, d) seven spheres on Si.</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9CA5EA00-B0FF-4FCE-AC6D-CCD6AABC6FFA}"/>
              </a:ext>
            </a:extLst>
          </p:cNvPr>
          <p:cNvSpPr>
            <a:spLocks noGrp="1" noChangeArrowheads="1"/>
          </p:cNvSpPr>
          <p:nvPr>
            <p:ph type="dt" sz="half" idx="10"/>
          </p:nvPr>
        </p:nvSpPr>
        <p:spPr>
          <a:ln/>
        </p:spPr>
        <p:txBody>
          <a:bodyPr/>
          <a:lstStyle>
            <a:lvl1pPr>
              <a:defRPr/>
            </a:lvl1pPr>
          </a:lstStyle>
          <a:p>
            <a:pPr>
              <a:defRPr/>
            </a:pPr>
            <a:fld id="{103F2E72-B3B9-4263-BF8B-867B1324A350}" type="datetime1">
              <a:rPr lang="de-DE" altLang="en-US"/>
              <a:pPr>
                <a:defRPr/>
              </a:pPr>
              <a:t>14.06.2023</a:t>
            </a:fld>
            <a:endParaRPr lang="en-US" altLang="en-US"/>
          </a:p>
        </p:txBody>
      </p:sp>
      <p:sp>
        <p:nvSpPr>
          <p:cNvPr id="5" name="Rectangle 5">
            <a:extLst>
              <a:ext uri="{FF2B5EF4-FFF2-40B4-BE49-F238E27FC236}">
                <a16:creationId xmlns:a16="http://schemas.microsoft.com/office/drawing/2014/main" id="{0AB8B4DD-2577-46D8-B96D-39A61084F81C}"/>
              </a:ext>
            </a:extLst>
          </p:cNvPr>
          <p:cNvSpPr>
            <a:spLocks noGrp="1" noChangeArrowheads="1"/>
          </p:cNvSpPr>
          <p:nvPr>
            <p:ph type="ftr" sz="quarter" idx="11"/>
          </p:nvPr>
        </p:nvSpPr>
        <p:spPr>
          <a:ln/>
        </p:spPr>
        <p:txBody>
          <a:bodyPr/>
          <a:lstStyle>
            <a:lvl1pPr>
              <a:defRPr/>
            </a:lvl1pPr>
          </a:lstStyle>
          <a:p>
            <a:pPr>
              <a:defRPr/>
            </a:pPr>
            <a:r>
              <a:rPr lang="en-US" altLang="en-US"/>
              <a:t>N. Arnold, Applied Physics, Linz</a:t>
            </a:r>
          </a:p>
        </p:txBody>
      </p:sp>
      <p:sp>
        <p:nvSpPr>
          <p:cNvPr id="6" name="Rectangle 6">
            <a:extLst>
              <a:ext uri="{FF2B5EF4-FFF2-40B4-BE49-F238E27FC236}">
                <a16:creationId xmlns:a16="http://schemas.microsoft.com/office/drawing/2014/main" id="{C5CFC476-EA0A-4E33-B335-BCA3E852C72E}"/>
              </a:ext>
            </a:extLst>
          </p:cNvPr>
          <p:cNvSpPr>
            <a:spLocks noGrp="1" noChangeArrowheads="1"/>
          </p:cNvSpPr>
          <p:nvPr>
            <p:ph type="sldNum" sz="quarter" idx="12"/>
          </p:nvPr>
        </p:nvSpPr>
        <p:spPr>
          <a:ln/>
        </p:spPr>
        <p:txBody>
          <a:bodyPr/>
          <a:lstStyle>
            <a:lvl1pPr>
              <a:defRPr/>
            </a:lvl1pPr>
          </a:lstStyle>
          <a:p>
            <a:pPr>
              <a:defRPr/>
            </a:pPr>
            <a:fld id="{DDFE116F-853F-4410-AD9E-179ADB331E06}" type="slidenum">
              <a:rPr lang="en-US" altLang="en-US"/>
              <a:pPr>
                <a:defRPr/>
              </a:pPr>
              <a:t>‹#›</a:t>
            </a:fld>
            <a:endParaRPr lang="en-US" altLang="en-US"/>
          </a:p>
        </p:txBody>
      </p:sp>
    </p:spTree>
    <p:extLst>
      <p:ext uri="{BB962C8B-B14F-4D97-AF65-F5344CB8AC3E}">
        <p14:creationId xmlns:p14="http://schemas.microsoft.com/office/powerpoint/2010/main" val="379930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6EC9E48-E249-4664-B893-070EA0E697F0}"/>
              </a:ext>
            </a:extLst>
          </p:cNvPr>
          <p:cNvSpPr>
            <a:spLocks noGrp="1" noChangeArrowheads="1"/>
          </p:cNvSpPr>
          <p:nvPr>
            <p:ph type="dt" sz="half" idx="10"/>
          </p:nvPr>
        </p:nvSpPr>
        <p:spPr>
          <a:ln/>
        </p:spPr>
        <p:txBody>
          <a:bodyPr/>
          <a:lstStyle>
            <a:lvl1pPr>
              <a:defRPr/>
            </a:lvl1pPr>
          </a:lstStyle>
          <a:p>
            <a:pPr>
              <a:defRPr/>
            </a:pPr>
            <a:fld id="{2944FAE5-E848-4776-8B61-65C273B38EF5}" type="datetime1">
              <a:rPr lang="de-DE" altLang="en-US"/>
              <a:pPr>
                <a:defRPr/>
              </a:pPr>
              <a:t>14.06.2023</a:t>
            </a:fld>
            <a:endParaRPr lang="en-US" altLang="en-US"/>
          </a:p>
        </p:txBody>
      </p:sp>
      <p:sp>
        <p:nvSpPr>
          <p:cNvPr id="5" name="Rectangle 5">
            <a:extLst>
              <a:ext uri="{FF2B5EF4-FFF2-40B4-BE49-F238E27FC236}">
                <a16:creationId xmlns:a16="http://schemas.microsoft.com/office/drawing/2014/main" id="{4E6C2FCD-4FF3-475B-B020-B44A39C79541}"/>
              </a:ext>
            </a:extLst>
          </p:cNvPr>
          <p:cNvSpPr>
            <a:spLocks noGrp="1" noChangeArrowheads="1"/>
          </p:cNvSpPr>
          <p:nvPr>
            <p:ph type="ftr" sz="quarter" idx="11"/>
          </p:nvPr>
        </p:nvSpPr>
        <p:spPr>
          <a:ln/>
        </p:spPr>
        <p:txBody>
          <a:bodyPr/>
          <a:lstStyle>
            <a:lvl1pPr>
              <a:defRPr/>
            </a:lvl1pPr>
          </a:lstStyle>
          <a:p>
            <a:pPr>
              <a:defRPr/>
            </a:pPr>
            <a:r>
              <a:rPr lang="en-US" altLang="en-US"/>
              <a:t>N. Arnold, Applied Physics, Linz</a:t>
            </a:r>
          </a:p>
        </p:txBody>
      </p:sp>
      <p:sp>
        <p:nvSpPr>
          <p:cNvPr id="6" name="Rectangle 6">
            <a:extLst>
              <a:ext uri="{FF2B5EF4-FFF2-40B4-BE49-F238E27FC236}">
                <a16:creationId xmlns:a16="http://schemas.microsoft.com/office/drawing/2014/main" id="{EEF4D307-C9EB-4996-B834-B0BF4005DB97}"/>
              </a:ext>
            </a:extLst>
          </p:cNvPr>
          <p:cNvSpPr>
            <a:spLocks noGrp="1" noChangeArrowheads="1"/>
          </p:cNvSpPr>
          <p:nvPr>
            <p:ph type="sldNum" sz="quarter" idx="12"/>
          </p:nvPr>
        </p:nvSpPr>
        <p:spPr>
          <a:ln/>
        </p:spPr>
        <p:txBody>
          <a:bodyPr/>
          <a:lstStyle>
            <a:lvl1pPr>
              <a:defRPr/>
            </a:lvl1pPr>
          </a:lstStyle>
          <a:p>
            <a:pPr>
              <a:defRPr/>
            </a:pPr>
            <a:fld id="{DCB38879-9AAF-482C-B835-70BF116A1783}" type="slidenum">
              <a:rPr lang="en-US" altLang="en-US"/>
              <a:pPr>
                <a:defRPr/>
              </a:pPr>
              <a:t>‹#›</a:t>
            </a:fld>
            <a:endParaRPr lang="en-US" altLang="en-US"/>
          </a:p>
        </p:txBody>
      </p:sp>
    </p:spTree>
    <p:extLst>
      <p:ext uri="{BB962C8B-B14F-4D97-AF65-F5344CB8AC3E}">
        <p14:creationId xmlns:p14="http://schemas.microsoft.com/office/powerpoint/2010/main" val="102075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73E0463-BFC2-4363-B9F4-46F54AF7FFA1}"/>
              </a:ext>
            </a:extLst>
          </p:cNvPr>
          <p:cNvSpPr>
            <a:spLocks noGrp="1" noChangeArrowheads="1"/>
          </p:cNvSpPr>
          <p:nvPr>
            <p:ph type="dt" sz="half" idx="10"/>
          </p:nvPr>
        </p:nvSpPr>
        <p:spPr>
          <a:ln/>
        </p:spPr>
        <p:txBody>
          <a:bodyPr/>
          <a:lstStyle>
            <a:lvl1pPr>
              <a:defRPr/>
            </a:lvl1pPr>
          </a:lstStyle>
          <a:p>
            <a:pPr>
              <a:defRPr/>
            </a:pPr>
            <a:fld id="{3ACCE1BF-5D54-4116-9685-388ACA604155}" type="datetime1">
              <a:rPr lang="de-DE" altLang="en-US"/>
              <a:pPr>
                <a:defRPr/>
              </a:pPr>
              <a:t>14.06.2023</a:t>
            </a:fld>
            <a:endParaRPr lang="en-US" altLang="en-US"/>
          </a:p>
        </p:txBody>
      </p:sp>
      <p:sp>
        <p:nvSpPr>
          <p:cNvPr id="5" name="Rectangle 5">
            <a:extLst>
              <a:ext uri="{FF2B5EF4-FFF2-40B4-BE49-F238E27FC236}">
                <a16:creationId xmlns:a16="http://schemas.microsoft.com/office/drawing/2014/main" id="{A3476B82-D96A-4E37-89AE-3AA61ED03DF4}"/>
              </a:ext>
            </a:extLst>
          </p:cNvPr>
          <p:cNvSpPr>
            <a:spLocks noGrp="1" noChangeArrowheads="1"/>
          </p:cNvSpPr>
          <p:nvPr>
            <p:ph type="ftr" sz="quarter" idx="11"/>
          </p:nvPr>
        </p:nvSpPr>
        <p:spPr>
          <a:ln/>
        </p:spPr>
        <p:txBody>
          <a:bodyPr/>
          <a:lstStyle>
            <a:lvl1pPr>
              <a:defRPr/>
            </a:lvl1pPr>
          </a:lstStyle>
          <a:p>
            <a:pPr>
              <a:defRPr/>
            </a:pPr>
            <a:r>
              <a:rPr lang="en-US" altLang="en-US"/>
              <a:t>N. Arnold, Applied Physics, Linz</a:t>
            </a:r>
          </a:p>
        </p:txBody>
      </p:sp>
      <p:sp>
        <p:nvSpPr>
          <p:cNvPr id="6" name="Rectangle 6">
            <a:extLst>
              <a:ext uri="{FF2B5EF4-FFF2-40B4-BE49-F238E27FC236}">
                <a16:creationId xmlns:a16="http://schemas.microsoft.com/office/drawing/2014/main" id="{63FF662C-F516-4BD0-A2A1-0C5814C4F018}"/>
              </a:ext>
            </a:extLst>
          </p:cNvPr>
          <p:cNvSpPr>
            <a:spLocks noGrp="1" noChangeArrowheads="1"/>
          </p:cNvSpPr>
          <p:nvPr>
            <p:ph type="sldNum" sz="quarter" idx="12"/>
          </p:nvPr>
        </p:nvSpPr>
        <p:spPr>
          <a:ln/>
        </p:spPr>
        <p:txBody>
          <a:bodyPr/>
          <a:lstStyle>
            <a:lvl1pPr>
              <a:defRPr/>
            </a:lvl1pPr>
          </a:lstStyle>
          <a:p>
            <a:pPr>
              <a:defRPr/>
            </a:pPr>
            <a:fld id="{EAA0A6EF-8D20-4C28-9AD1-DA800BC0B2C1}" type="slidenum">
              <a:rPr lang="en-US" altLang="en-US"/>
              <a:pPr>
                <a:defRPr/>
              </a:pPr>
              <a:t>‹#›</a:t>
            </a:fld>
            <a:endParaRPr lang="en-US" altLang="en-US"/>
          </a:p>
        </p:txBody>
      </p:sp>
    </p:spTree>
    <p:extLst>
      <p:ext uri="{BB962C8B-B14F-4D97-AF65-F5344CB8AC3E}">
        <p14:creationId xmlns:p14="http://schemas.microsoft.com/office/powerpoint/2010/main" val="3732717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75E2C04-413F-4DD8-9E75-13B65BFEB524}"/>
              </a:ext>
            </a:extLst>
          </p:cNvPr>
          <p:cNvSpPr>
            <a:spLocks noGrp="1" noChangeArrowheads="1"/>
          </p:cNvSpPr>
          <p:nvPr>
            <p:ph type="dt" sz="half" idx="10"/>
          </p:nvPr>
        </p:nvSpPr>
        <p:spPr>
          <a:ln/>
        </p:spPr>
        <p:txBody>
          <a:bodyPr/>
          <a:lstStyle>
            <a:lvl1pPr>
              <a:defRPr/>
            </a:lvl1pPr>
          </a:lstStyle>
          <a:p>
            <a:pPr>
              <a:defRPr/>
            </a:pPr>
            <a:fld id="{2DDFE9FD-DE85-4962-B30E-CE8F1E616C63}" type="datetime1">
              <a:rPr lang="de-DE" altLang="en-US"/>
              <a:pPr>
                <a:defRPr/>
              </a:pPr>
              <a:t>14.06.2023</a:t>
            </a:fld>
            <a:endParaRPr lang="en-US" altLang="en-US"/>
          </a:p>
        </p:txBody>
      </p:sp>
      <p:sp>
        <p:nvSpPr>
          <p:cNvPr id="5" name="Rectangle 5">
            <a:extLst>
              <a:ext uri="{FF2B5EF4-FFF2-40B4-BE49-F238E27FC236}">
                <a16:creationId xmlns:a16="http://schemas.microsoft.com/office/drawing/2014/main" id="{6E67C4B0-4018-4DF9-91CD-51CA1C232F0D}"/>
              </a:ext>
            </a:extLst>
          </p:cNvPr>
          <p:cNvSpPr>
            <a:spLocks noGrp="1" noChangeArrowheads="1"/>
          </p:cNvSpPr>
          <p:nvPr>
            <p:ph type="ftr" sz="quarter" idx="11"/>
          </p:nvPr>
        </p:nvSpPr>
        <p:spPr>
          <a:ln/>
        </p:spPr>
        <p:txBody>
          <a:bodyPr/>
          <a:lstStyle>
            <a:lvl1pPr>
              <a:defRPr/>
            </a:lvl1pPr>
          </a:lstStyle>
          <a:p>
            <a:pPr>
              <a:defRPr/>
            </a:pPr>
            <a:r>
              <a:rPr lang="en-US" altLang="en-US"/>
              <a:t>N. Arnold, Applied Physics, Linz</a:t>
            </a:r>
          </a:p>
        </p:txBody>
      </p:sp>
      <p:sp>
        <p:nvSpPr>
          <p:cNvPr id="6" name="Rectangle 6">
            <a:extLst>
              <a:ext uri="{FF2B5EF4-FFF2-40B4-BE49-F238E27FC236}">
                <a16:creationId xmlns:a16="http://schemas.microsoft.com/office/drawing/2014/main" id="{8C9F8274-9897-4673-92B8-338EA1E593A8}"/>
              </a:ext>
            </a:extLst>
          </p:cNvPr>
          <p:cNvSpPr>
            <a:spLocks noGrp="1" noChangeArrowheads="1"/>
          </p:cNvSpPr>
          <p:nvPr>
            <p:ph type="sldNum" sz="quarter" idx="12"/>
          </p:nvPr>
        </p:nvSpPr>
        <p:spPr>
          <a:ln/>
        </p:spPr>
        <p:txBody>
          <a:bodyPr/>
          <a:lstStyle>
            <a:lvl1pPr>
              <a:defRPr/>
            </a:lvl1pPr>
          </a:lstStyle>
          <a:p>
            <a:pPr>
              <a:defRPr/>
            </a:pPr>
            <a:fld id="{A4AC44EF-8F60-45CC-9B1A-A1D719ABB376}" type="slidenum">
              <a:rPr lang="en-US" altLang="en-US"/>
              <a:pPr>
                <a:defRPr/>
              </a:pPr>
              <a:t>‹#›</a:t>
            </a:fld>
            <a:endParaRPr lang="en-US" altLang="en-US"/>
          </a:p>
        </p:txBody>
      </p:sp>
    </p:spTree>
    <p:extLst>
      <p:ext uri="{BB962C8B-B14F-4D97-AF65-F5344CB8AC3E}">
        <p14:creationId xmlns:p14="http://schemas.microsoft.com/office/powerpoint/2010/main" val="2562192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6C6FCA29-5062-438A-BF25-0B29B23BD3C0}"/>
              </a:ext>
            </a:extLst>
          </p:cNvPr>
          <p:cNvSpPr>
            <a:spLocks noGrp="1" noChangeArrowheads="1"/>
          </p:cNvSpPr>
          <p:nvPr>
            <p:ph type="dt" sz="half" idx="10"/>
          </p:nvPr>
        </p:nvSpPr>
        <p:spPr>
          <a:ln/>
        </p:spPr>
        <p:txBody>
          <a:bodyPr/>
          <a:lstStyle>
            <a:lvl1pPr>
              <a:defRPr/>
            </a:lvl1pPr>
          </a:lstStyle>
          <a:p>
            <a:pPr>
              <a:defRPr/>
            </a:pPr>
            <a:fld id="{AB2FD9B6-6A7C-4219-8656-866BF3068E8F}" type="datetime1">
              <a:rPr lang="de-DE" altLang="en-US"/>
              <a:pPr>
                <a:defRPr/>
              </a:pPr>
              <a:t>14.06.2023</a:t>
            </a:fld>
            <a:endParaRPr lang="en-US" altLang="en-US"/>
          </a:p>
        </p:txBody>
      </p:sp>
      <p:sp>
        <p:nvSpPr>
          <p:cNvPr id="5" name="Rectangle 5">
            <a:extLst>
              <a:ext uri="{FF2B5EF4-FFF2-40B4-BE49-F238E27FC236}">
                <a16:creationId xmlns:a16="http://schemas.microsoft.com/office/drawing/2014/main" id="{76EFECF6-607D-4277-9DD4-8D456488E062}"/>
              </a:ext>
            </a:extLst>
          </p:cNvPr>
          <p:cNvSpPr>
            <a:spLocks noGrp="1" noChangeArrowheads="1"/>
          </p:cNvSpPr>
          <p:nvPr>
            <p:ph type="ftr" sz="quarter" idx="11"/>
          </p:nvPr>
        </p:nvSpPr>
        <p:spPr>
          <a:ln/>
        </p:spPr>
        <p:txBody>
          <a:bodyPr/>
          <a:lstStyle>
            <a:lvl1pPr>
              <a:defRPr/>
            </a:lvl1pPr>
          </a:lstStyle>
          <a:p>
            <a:pPr>
              <a:defRPr/>
            </a:pPr>
            <a:r>
              <a:rPr lang="en-US" altLang="en-US"/>
              <a:t>N. Arnold, Applied Physics, Linz</a:t>
            </a:r>
          </a:p>
        </p:txBody>
      </p:sp>
      <p:sp>
        <p:nvSpPr>
          <p:cNvPr id="6" name="Rectangle 6">
            <a:extLst>
              <a:ext uri="{FF2B5EF4-FFF2-40B4-BE49-F238E27FC236}">
                <a16:creationId xmlns:a16="http://schemas.microsoft.com/office/drawing/2014/main" id="{2A195BAF-662A-4995-9B25-3D07D0ACF9DC}"/>
              </a:ext>
            </a:extLst>
          </p:cNvPr>
          <p:cNvSpPr>
            <a:spLocks noGrp="1" noChangeArrowheads="1"/>
          </p:cNvSpPr>
          <p:nvPr>
            <p:ph type="sldNum" sz="quarter" idx="12"/>
          </p:nvPr>
        </p:nvSpPr>
        <p:spPr>
          <a:ln/>
        </p:spPr>
        <p:txBody>
          <a:bodyPr/>
          <a:lstStyle>
            <a:lvl1pPr>
              <a:defRPr/>
            </a:lvl1pPr>
          </a:lstStyle>
          <a:p>
            <a:pPr>
              <a:defRPr/>
            </a:pPr>
            <a:fld id="{A86C4176-55B3-4288-9522-380762F9A55C}" type="slidenum">
              <a:rPr lang="en-US" altLang="en-US"/>
              <a:pPr>
                <a:defRPr/>
              </a:pPr>
              <a:t>‹#›</a:t>
            </a:fld>
            <a:endParaRPr lang="en-US" altLang="en-US"/>
          </a:p>
        </p:txBody>
      </p:sp>
    </p:spTree>
    <p:extLst>
      <p:ext uri="{BB962C8B-B14F-4D97-AF65-F5344CB8AC3E}">
        <p14:creationId xmlns:p14="http://schemas.microsoft.com/office/powerpoint/2010/main" val="2974602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8545684-46AA-45E7-98A5-0BA914AB1C5B}"/>
              </a:ext>
            </a:extLst>
          </p:cNvPr>
          <p:cNvSpPr>
            <a:spLocks noGrp="1" noChangeArrowheads="1"/>
          </p:cNvSpPr>
          <p:nvPr>
            <p:ph type="dt" sz="half" idx="10"/>
          </p:nvPr>
        </p:nvSpPr>
        <p:spPr>
          <a:ln/>
        </p:spPr>
        <p:txBody>
          <a:bodyPr/>
          <a:lstStyle>
            <a:lvl1pPr>
              <a:defRPr/>
            </a:lvl1pPr>
          </a:lstStyle>
          <a:p>
            <a:pPr>
              <a:defRPr/>
            </a:pPr>
            <a:fld id="{E89984D9-E51A-451B-83D2-2901B5996561}" type="datetime1">
              <a:rPr lang="de-DE" altLang="en-US"/>
              <a:pPr>
                <a:defRPr/>
              </a:pPr>
              <a:t>14.06.2023</a:t>
            </a:fld>
            <a:endParaRPr lang="en-US" altLang="en-US"/>
          </a:p>
        </p:txBody>
      </p:sp>
      <p:sp>
        <p:nvSpPr>
          <p:cNvPr id="6" name="Rectangle 5">
            <a:extLst>
              <a:ext uri="{FF2B5EF4-FFF2-40B4-BE49-F238E27FC236}">
                <a16:creationId xmlns:a16="http://schemas.microsoft.com/office/drawing/2014/main" id="{56AF2396-D7F4-4D00-8522-45A82C7068E7}"/>
              </a:ext>
            </a:extLst>
          </p:cNvPr>
          <p:cNvSpPr>
            <a:spLocks noGrp="1" noChangeArrowheads="1"/>
          </p:cNvSpPr>
          <p:nvPr>
            <p:ph type="ftr" sz="quarter" idx="11"/>
          </p:nvPr>
        </p:nvSpPr>
        <p:spPr>
          <a:ln/>
        </p:spPr>
        <p:txBody>
          <a:bodyPr/>
          <a:lstStyle>
            <a:lvl1pPr>
              <a:defRPr/>
            </a:lvl1pPr>
          </a:lstStyle>
          <a:p>
            <a:pPr>
              <a:defRPr/>
            </a:pPr>
            <a:r>
              <a:rPr lang="en-US" altLang="en-US"/>
              <a:t>N. Arnold, Applied Physics, Linz</a:t>
            </a:r>
          </a:p>
        </p:txBody>
      </p:sp>
      <p:sp>
        <p:nvSpPr>
          <p:cNvPr id="7" name="Rectangle 6">
            <a:extLst>
              <a:ext uri="{FF2B5EF4-FFF2-40B4-BE49-F238E27FC236}">
                <a16:creationId xmlns:a16="http://schemas.microsoft.com/office/drawing/2014/main" id="{C27765B4-566D-4485-855D-34694B1BDD9B}"/>
              </a:ext>
            </a:extLst>
          </p:cNvPr>
          <p:cNvSpPr>
            <a:spLocks noGrp="1" noChangeArrowheads="1"/>
          </p:cNvSpPr>
          <p:nvPr>
            <p:ph type="sldNum" sz="quarter" idx="12"/>
          </p:nvPr>
        </p:nvSpPr>
        <p:spPr>
          <a:ln/>
        </p:spPr>
        <p:txBody>
          <a:bodyPr/>
          <a:lstStyle>
            <a:lvl1pPr>
              <a:defRPr/>
            </a:lvl1pPr>
          </a:lstStyle>
          <a:p>
            <a:pPr>
              <a:defRPr/>
            </a:pPr>
            <a:fld id="{751F3920-3BF0-4D89-9308-26B994AB872C}" type="slidenum">
              <a:rPr lang="en-US" altLang="en-US"/>
              <a:pPr>
                <a:defRPr/>
              </a:pPr>
              <a:t>‹#›</a:t>
            </a:fld>
            <a:endParaRPr lang="en-US" altLang="en-US"/>
          </a:p>
        </p:txBody>
      </p:sp>
    </p:spTree>
    <p:extLst>
      <p:ext uri="{BB962C8B-B14F-4D97-AF65-F5344CB8AC3E}">
        <p14:creationId xmlns:p14="http://schemas.microsoft.com/office/powerpoint/2010/main" val="4234227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EA54C82-6781-4F9A-BD2D-CFFBD646016C}"/>
              </a:ext>
            </a:extLst>
          </p:cNvPr>
          <p:cNvSpPr>
            <a:spLocks noGrp="1" noChangeArrowheads="1"/>
          </p:cNvSpPr>
          <p:nvPr>
            <p:ph type="dt" sz="half" idx="10"/>
          </p:nvPr>
        </p:nvSpPr>
        <p:spPr>
          <a:ln/>
        </p:spPr>
        <p:txBody>
          <a:bodyPr/>
          <a:lstStyle>
            <a:lvl1pPr>
              <a:defRPr/>
            </a:lvl1pPr>
          </a:lstStyle>
          <a:p>
            <a:pPr>
              <a:defRPr/>
            </a:pPr>
            <a:fld id="{AE9AF956-577A-4DDD-8684-671F90FD7427}" type="datetime1">
              <a:rPr lang="de-DE" altLang="en-US"/>
              <a:pPr>
                <a:defRPr/>
              </a:pPr>
              <a:t>14.06.2023</a:t>
            </a:fld>
            <a:endParaRPr lang="en-US" altLang="en-US"/>
          </a:p>
        </p:txBody>
      </p:sp>
      <p:sp>
        <p:nvSpPr>
          <p:cNvPr id="8" name="Rectangle 5">
            <a:extLst>
              <a:ext uri="{FF2B5EF4-FFF2-40B4-BE49-F238E27FC236}">
                <a16:creationId xmlns:a16="http://schemas.microsoft.com/office/drawing/2014/main" id="{69EA7DF8-9CA8-4930-B0EC-757464CCCD49}"/>
              </a:ext>
            </a:extLst>
          </p:cNvPr>
          <p:cNvSpPr>
            <a:spLocks noGrp="1" noChangeArrowheads="1"/>
          </p:cNvSpPr>
          <p:nvPr>
            <p:ph type="ftr" sz="quarter" idx="11"/>
          </p:nvPr>
        </p:nvSpPr>
        <p:spPr>
          <a:ln/>
        </p:spPr>
        <p:txBody>
          <a:bodyPr/>
          <a:lstStyle>
            <a:lvl1pPr>
              <a:defRPr/>
            </a:lvl1pPr>
          </a:lstStyle>
          <a:p>
            <a:pPr>
              <a:defRPr/>
            </a:pPr>
            <a:r>
              <a:rPr lang="en-US" altLang="en-US"/>
              <a:t>N. Arnold, Applied Physics, Linz</a:t>
            </a:r>
          </a:p>
        </p:txBody>
      </p:sp>
      <p:sp>
        <p:nvSpPr>
          <p:cNvPr id="9" name="Rectangle 6">
            <a:extLst>
              <a:ext uri="{FF2B5EF4-FFF2-40B4-BE49-F238E27FC236}">
                <a16:creationId xmlns:a16="http://schemas.microsoft.com/office/drawing/2014/main" id="{57759974-0A6F-4EAB-AAFB-C575E26C85F4}"/>
              </a:ext>
            </a:extLst>
          </p:cNvPr>
          <p:cNvSpPr>
            <a:spLocks noGrp="1" noChangeArrowheads="1"/>
          </p:cNvSpPr>
          <p:nvPr>
            <p:ph type="sldNum" sz="quarter" idx="12"/>
          </p:nvPr>
        </p:nvSpPr>
        <p:spPr>
          <a:ln/>
        </p:spPr>
        <p:txBody>
          <a:bodyPr/>
          <a:lstStyle>
            <a:lvl1pPr>
              <a:defRPr/>
            </a:lvl1pPr>
          </a:lstStyle>
          <a:p>
            <a:pPr>
              <a:defRPr/>
            </a:pPr>
            <a:fld id="{EDAC7581-F3A7-4AC7-B8EB-ACB3674580AB}" type="slidenum">
              <a:rPr lang="en-US" altLang="en-US"/>
              <a:pPr>
                <a:defRPr/>
              </a:pPr>
              <a:t>‹#›</a:t>
            </a:fld>
            <a:endParaRPr lang="en-US" altLang="en-US"/>
          </a:p>
        </p:txBody>
      </p:sp>
    </p:spTree>
    <p:extLst>
      <p:ext uri="{BB962C8B-B14F-4D97-AF65-F5344CB8AC3E}">
        <p14:creationId xmlns:p14="http://schemas.microsoft.com/office/powerpoint/2010/main" val="3886759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685BF3D-9A1E-464B-A100-7E64FEF53246}"/>
              </a:ext>
            </a:extLst>
          </p:cNvPr>
          <p:cNvSpPr>
            <a:spLocks noGrp="1" noChangeArrowheads="1"/>
          </p:cNvSpPr>
          <p:nvPr>
            <p:ph type="dt" sz="half" idx="10"/>
          </p:nvPr>
        </p:nvSpPr>
        <p:spPr>
          <a:ln/>
        </p:spPr>
        <p:txBody>
          <a:bodyPr/>
          <a:lstStyle>
            <a:lvl1pPr>
              <a:defRPr/>
            </a:lvl1pPr>
          </a:lstStyle>
          <a:p>
            <a:pPr>
              <a:defRPr/>
            </a:pPr>
            <a:fld id="{56F7B08F-1F0C-41BC-80EF-0F2BCACB3C7F}" type="datetime1">
              <a:rPr lang="de-DE" altLang="en-US"/>
              <a:pPr>
                <a:defRPr/>
              </a:pPr>
              <a:t>14.06.2023</a:t>
            </a:fld>
            <a:endParaRPr lang="en-US" altLang="en-US"/>
          </a:p>
        </p:txBody>
      </p:sp>
      <p:sp>
        <p:nvSpPr>
          <p:cNvPr id="4" name="Rectangle 5">
            <a:extLst>
              <a:ext uri="{FF2B5EF4-FFF2-40B4-BE49-F238E27FC236}">
                <a16:creationId xmlns:a16="http://schemas.microsoft.com/office/drawing/2014/main" id="{06721337-C26C-41A1-8969-34755661B5B6}"/>
              </a:ext>
            </a:extLst>
          </p:cNvPr>
          <p:cNvSpPr>
            <a:spLocks noGrp="1" noChangeArrowheads="1"/>
          </p:cNvSpPr>
          <p:nvPr>
            <p:ph type="ftr" sz="quarter" idx="11"/>
          </p:nvPr>
        </p:nvSpPr>
        <p:spPr>
          <a:ln/>
        </p:spPr>
        <p:txBody>
          <a:bodyPr/>
          <a:lstStyle>
            <a:lvl1pPr>
              <a:defRPr/>
            </a:lvl1pPr>
          </a:lstStyle>
          <a:p>
            <a:pPr>
              <a:defRPr/>
            </a:pPr>
            <a:r>
              <a:rPr lang="en-US" altLang="en-US"/>
              <a:t>N. Arnold, Applied Physics, Linz</a:t>
            </a:r>
          </a:p>
        </p:txBody>
      </p:sp>
      <p:sp>
        <p:nvSpPr>
          <p:cNvPr id="5" name="Rectangle 6">
            <a:extLst>
              <a:ext uri="{FF2B5EF4-FFF2-40B4-BE49-F238E27FC236}">
                <a16:creationId xmlns:a16="http://schemas.microsoft.com/office/drawing/2014/main" id="{A03A3A49-CB64-4ECD-8D57-B886F7A41ED4}"/>
              </a:ext>
            </a:extLst>
          </p:cNvPr>
          <p:cNvSpPr>
            <a:spLocks noGrp="1" noChangeArrowheads="1"/>
          </p:cNvSpPr>
          <p:nvPr>
            <p:ph type="sldNum" sz="quarter" idx="12"/>
          </p:nvPr>
        </p:nvSpPr>
        <p:spPr>
          <a:ln/>
        </p:spPr>
        <p:txBody>
          <a:bodyPr/>
          <a:lstStyle>
            <a:lvl1pPr>
              <a:defRPr/>
            </a:lvl1pPr>
          </a:lstStyle>
          <a:p>
            <a:pPr>
              <a:defRPr/>
            </a:pPr>
            <a:fld id="{9FEAB2D9-FA6E-4F1B-8E45-06DE07070E5A}" type="slidenum">
              <a:rPr lang="en-US" altLang="en-US"/>
              <a:pPr>
                <a:defRPr/>
              </a:pPr>
              <a:t>‹#›</a:t>
            </a:fld>
            <a:endParaRPr lang="en-US" altLang="en-US"/>
          </a:p>
        </p:txBody>
      </p:sp>
    </p:spTree>
    <p:extLst>
      <p:ext uri="{BB962C8B-B14F-4D97-AF65-F5344CB8AC3E}">
        <p14:creationId xmlns:p14="http://schemas.microsoft.com/office/powerpoint/2010/main" val="1354150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E99A80D-4138-477D-9F1B-786CCEBB9017}"/>
              </a:ext>
            </a:extLst>
          </p:cNvPr>
          <p:cNvSpPr>
            <a:spLocks noGrp="1" noChangeArrowheads="1"/>
          </p:cNvSpPr>
          <p:nvPr>
            <p:ph type="dt" sz="half" idx="10"/>
          </p:nvPr>
        </p:nvSpPr>
        <p:spPr>
          <a:ln/>
        </p:spPr>
        <p:txBody>
          <a:bodyPr/>
          <a:lstStyle>
            <a:lvl1pPr>
              <a:defRPr/>
            </a:lvl1pPr>
          </a:lstStyle>
          <a:p>
            <a:pPr>
              <a:defRPr/>
            </a:pPr>
            <a:fld id="{A23E474A-E10D-4BDC-9231-00DD9E524597}" type="datetime1">
              <a:rPr lang="de-DE" altLang="en-US"/>
              <a:pPr>
                <a:defRPr/>
              </a:pPr>
              <a:t>14.06.2023</a:t>
            </a:fld>
            <a:endParaRPr lang="en-US" altLang="en-US"/>
          </a:p>
        </p:txBody>
      </p:sp>
      <p:sp>
        <p:nvSpPr>
          <p:cNvPr id="3" name="Rectangle 5">
            <a:extLst>
              <a:ext uri="{FF2B5EF4-FFF2-40B4-BE49-F238E27FC236}">
                <a16:creationId xmlns:a16="http://schemas.microsoft.com/office/drawing/2014/main" id="{A4472DF2-90F9-4DEA-9388-B4C6E9BDF979}"/>
              </a:ext>
            </a:extLst>
          </p:cNvPr>
          <p:cNvSpPr>
            <a:spLocks noGrp="1" noChangeArrowheads="1"/>
          </p:cNvSpPr>
          <p:nvPr>
            <p:ph type="ftr" sz="quarter" idx="11"/>
          </p:nvPr>
        </p:nvSpPr>
        <p:spPr>
          <a:ln/>
        </p:spPr>
        <p:txBody>
          <a:bodyPr/>
          <a:lstStyle>
            <a:lvl1pPr>
              <a:defRPr/>
            </a:lvl1pPr>
          </a:lstStyle>
          <a:p>
            <a:pPr>
              <a:defRPr/>
            </a:pPr>
            <a:r>
              <a:rPr lang="en-US" altLang="en-US"/>
              <a:t>N. Arnold, Applied Physics, Linz</a:t>
            </a:r>
          </a:p>
        </p:txBody>
      </p:sp>
      <p:sp>
        <p:nvSpPr>
          <p:cNvPr id="4" name="Rectangle 6">
            <a:extLst>
              <a:ext uri="{FF2B5EF4-FFF2-40B4-BE49-F238E27FC236}">
                <a16:creationId xmlns:a16="http://schemas.microsoft.com/office/drawing/2014/main" id="{88473935-1113-4A7F-A7C8-24E198F0E529}"/>
              </a:ext>
            </a:extLst>
          </p:cNvPr>
          <p:cNvSpPr>
            <a:spLocks noGrp="1" noChangeArrowheads="1"/>
          </p:cNvSpPr>
          <p:nvPr>
            <p:ph type="sldNum" sz="quarter" idx="12"/>
          </p:nvPr>
        </p:nvSpPr>
        <p:spPr>
          <a:ln/>
        </p:spPr>
        <p:txBody>
          <a:bodyPr/>
          <a:lstStyle>
            <a:lvl1pPr>
              <a:defRPr/>
            </a:lvl1pPr>
          </a:lstStyle>
          <a:p>
            <a:pPr>
              <a:defRPr/>
            </a:pPr>
            <a:fld id="{03753838-AFB2-44CA-A2C2-AB98EB53E931}" type="slidenum">
              <a:rPr lang="en-US" altLang="en-US"/>
              <a:pPr>
                <a:defRPr/>
              </a:pPr>
              <a:t>‹#›</a:t>
            </a:fld>
            <a:endParaRPr lang="en-US" altLang="en-US"/>
          </a:p>
        </p:txBody>
      </p:sp>
    </p:spTree>
    <p:extLst>
      <p:ext uri="{BB962C8B-B14F-4D97-AF65-F5344CB8AC3E}">
        <p14:creationId xmlns:p14="http://schemas.microsoft.com/office/powerpoint/2010/main" val="3334762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EE7BEE6D-BEA3-44A4-BF66-7A40A9EF0169}"/>
              </a:ext>
            </a:extLst>
          </p:cNvPr>
          <p:cNvSpPr>
            <a:spLocks noGrp="1" noChangeArrowheads="1"/>
          </p:cNvSpPr>
          <p:nvPr>
            <p:ph type="dt" sz="half" idx="10"/>
          </p:nvPr>
        </p:nvSpPr>
        <p:spPr>
          <a:ln/>
        </p:spPr>
        <p:txBody>
          <a:bodyPr/>
          <a:lstStyle>
            <a:lvl1pPr>
              <a:defRPr/>
            </a:lvl1pPr>
          </a:lstStyle>
          <a:p>
            <a:pPr>
              <a:defRPr/>
            </a:pPr>
            <a:fld id="{F1B3AEA7-6552-40D5-A800-33AEA85D0447}" type="datetime1">
              <a:rPr lang="de-DE" altLang="en-US"/>
              <a:pPr>
                <a:defRPr/>
              </a:pPr>
              <a:t>14.06.2023</a:t>
            </a:fld>
            <a:endParaRPr lang="en-US" altLang="en-US"/>
          </a:p>
        </p:txBody>
      </p:sp>
      <p:sp>
        <p:nvSpPr>
          <p:cNvPr id="6" name="Rectangle 5">
            <a:extLst>
              <a:ext uri="{FF2B5EF4-FFF2-40B4-BE49-F238E27FC236}">
                <a16:creationId xmlns:a16="http://schemas.microsoft.com/office/drawing/2014/main" id="{0BB7E7C8-AFEC-46F9-9808-B741FB5BB17A}"/>
              </a:ext>
            </a:extLst>
          </p:cNvPr>
          <p:cNvSpPr>
            <a:spLocks noGrp="1" noChangeArrowheads="1"/>
          </p:cNvSpPr>
          <p:nvPr>
            <p:ph type="ftr" sz="quarter" idx="11"/>
          </p:nvPr>
        </p:nvSpPr>
        <p:spPr>
          <a:ln/>
        </p:spPr>
        <p:txBody>
          <a:bodyPr/>
          <a:lstStyle>
            <a:lvl1pPr>
              <a:defRPr/>
            </a:lvl1pPr>
          </a:lstStyle>
          <a:p>
            <a:pPr>
              <a:defRPr/>
            </a:pPr>
            <a:r>
              <a:rPr lang="en-US" altLang="en-US"/>
              <a:t>N. Arnold, Applied Physics, Linz</a:t>
            </a:r>
          </a:p>
        </p:txBody>
      </p:sp>
      <p:sp>
        <p:nvSpPr>
          <p:cNvPr id="7" name="Rectangle 6">
            <a:extLst>
              <a:ext uri="{FF2B5EF4-FFF2-40B4-BE49-F238E27FC236}">
                <a16:creationId xmlns:a16="http://schemas.microsoft.com/office/drawing/2014/main" id="{75DAB8C4-01F9-458C-85B0-68F3FCB403FC}"/>
              </a:ext>
            </a:extLst>
          </p:cNvPr>
          <p:cNvSpPr>
            <a:spLocks noGrp="1" noChangeArrowheads="1"/>
          </p:cNvSpPr>
          <p:nvPr>
            <p:ph type="sldNum" sz="quarter" idx="12"/>
          </p:nvPr>
        </p:nvSpPr>
        <p:spPr>
          <a:ln/>
        </p:spPr>
        <p:txBody>
          <a:bodyPr/>
          <a:lstStyle>
            <a:lvl1pPr>
              <a:defRPr/>
            </a:lvl1pPr>
          </a:lstStyle>
          <a:p>
            <a:pPr>
              <a:defRPr/>
            </a:pPr>
            <a:fld id="{1330E402-8452-4256-95C8-BCEA32BFC50D}" type="slidenum">
              <a:rPr lang="en-US" altLang="en-US"/>
              <a:pPr>
                <a:defRPr/>
              </a:pPr>
              <a:t>‹#›</a:t>
            </a:fld>
            <a:endParaRPr lang="en-US" altLang="en-US"/>
          </a:p>
        </p:txBody>
      </p:sp>
    </p:spTree>
    <p:extLst>
      <p:ext uri="{BB962C8B-B14F-4D97-AF65-F5344CB8AC3E}">
        <p14:creationId xmlns:p14="http://schemas.microsoft.com/office/powerpoint/2010/main" val="114756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5B798FEC-25D1-4492-ABD6-F78682349567}"/>
              </a:ext>
            </a:extLst>
          </p:cNvPr>
          <p:cNvSpPr>
            <a:spLocks noGrp="1" noChangeArrowheads="1"/>
          </p:cNvSpPr>
          <p:nvPr>
            <p:ph type="dt" sz="half" idx="10"/>
          </p:nvPr>
        </p:nvSpPr>
        <p:spPr>
          <a:ln/>
        </p:spPr>
        <p:txBody>
          <a:bodyPr/>
          <a:lstStyle>
            <a:lvl1pPr>
              <a:defRPr/>
            </a:lvl1pPr>
          </a:lstStyle>
          <a:p>
            <a:pPr>
              <a:defRPr/>
            </a:pPr>
            <a:fld id="{DAE604E4-EF28-4374-92FA-A8160FD7E5AA}" type="datetime1">
              <a:rPr lang="de-DE" altLang="en-US"/>
              <a:pPr>
                <a:defRPr/>
              </a:pPr>
              <a:t>14.06.2023</a:t>
            </a:fld>
            <a:endParaRPr lang="en-US" altLang="en-US"/>
          </a:p>
        </p:txBody>
      </p:sp>
      <p:sp>
        <p:nvSpPr>
          <p:cNvPr id="6" name="Rectangle 5">
            <a:extLst>
              <a:ext uri="{FF2B5EF4-FFF2-40B4-BE49-F238E27FC236}">
                <a16:creationId xmlns:a16="http://schemas.microsoft.com/office/drawing/2014/main" id="{612CCE6A-C8D1-48F3-B8D2-7464A6E2E886}"/>
              </a:ext>
            </a:extLst>
          </p:cNvPr>
          <p:cNvSpPr>
            <a:spLocks noGrp="1" noChangeArrowheads="1"/>
          </p:cNvSpPr>
          <p:nvPr>
            <p:ph type="ftr" sz="quarter" idx="11"/>
          </p:nvPr>
        </p:nvSpPr>
        <p:spPr>
          <a:ln/>
        </p:spPr>
        <p:txBody>
          <a:bodyPr/>
          <a:lstStyle>
            <a:lvl1pPr>
              <a:defRPr/>
            </a:lvl1pPr>
          </a:lstStyle>
          <a:p>
            <a:pPr>
              <a:defRPr/>
            </a:pPr>
            <a:r>
              <a:rPr lang="en-US" altLang="en-US"/>
              <a:t>N. Arnold, Applied Physics, Linz</a:t>
            </a:r>
          </a:p>
        </p:txBody>
      </p:sp>
      <p:sp>
        <p:nvSpPr>
          <p:cNvPr id="7" name="Rectangle 6">
            <a:extLst>
              <a:ext uri="{FF2B5EF4-FFF2-40B4-BE49-F238E27FC236}">
                <a16:creationId xmlns:a16="http://schemas.microsoft.com/office/drawing/2014/main" id="{676F1575-140D-49CF-BE47-F97A42862D7F}"/>
              </a:ext>
            </a:extLst>
          </p:cNvPr>
          <p:cNvSpPr>
            <a:spLocks noGrp="1" noChangeArrowheads="1"/>
          </p:cNvSpPr>
          <p:nvPr>
            <p:ph type="sldNum" sz="quarter" idx="12"/>
          </p:nvPr>
        </p:nvSpPr>
        <p:spPr>
          <a:ln/>
        </p:spPr>
        <p:txBody>
          <a:bodyPr/>
          <a:lstStyle>
            <a:lvl1pPr>
              <a:defRPr/>
            </a:lvl1pPr>
          </a:lstStyle>
          <a:p>
            <a:pPr>
              <a:defRPr/>
            </a:pPr>
            <a:fld id="{A7EE0C7F-438C-456A-A664-8FA677AD48A7}" type="slidenum">
              <a:rPr lang="en-US" altLang="en-US"/>
              <a:pPr>
                <a:defRPr/>
              </a:pPr>
              <a:t>‹#›</a:t>
            </a:fld>
            <a:endParaRPr lang="en-US" altLang="en-US"/>
          </a:p>
        </p:txBody>
      </p:sp>
    </p:spTree>
    <p:extLst>
      <p:ext uri="{BB962C8B-B14F-4D97-AF65-F5344CB8AC3E}">
        <p14:creationId xmlns:p14="http://schemas.microsoft.com/office/powerpoint/2010/main" val="3022105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43FA06D-AD4F-489C-A70B-9D047D17D58C}"/>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0AB2317-7642-4006-9B36-EF452F5ABB8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599F172-C672-4136-AA1A-9C65C632AA2F}"/>
              </a:ext>
            </a:extLst>
          </p:cNvPr>
          <p:cNvSpPr>
            <a:spLocks noGrp="1" noChangeArrowheads="1"/>
          </p:cNvSpPr>
          <p:nvPr>
            <p:ph type="dt" sz="half" idx="2"/>
          </p:nvPr>
        </p:nvSpPr>
        <p:spPr bwMode="auto">
          <a:xfrm>
            <a:off x="579438" y="6561138"/>
            <a:ext cx="19050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smtClean="0"/>
            </a:lvl1pPr>
          </a:lstStyle>
          <a:p>
            <a:pPr>
              <a:defRPr/>
            </a:pPr>
            <a:fld id="{BF1C5E0F-5946-49C5-8998-714D84BA592F}" type="datetime1">
              <a:rPr lang="de-DE" altLang="en-US"/>
              <a:pPr>
                <a:defRPr/>
              </a:pPr>
              <a:t>14.06.2023</a:t>
            </a:fld>
            <a:endParaRPr lang="en-US" altLang="en-US"/>
          </a:p>
        </p:txBody>
      </p:sp>
      <p:sp>
        <p:nvSpPr>
          <p:cNvPr id="1029" name="Rectangle 5">
            <a:extLst>
              <a:ext uri="{FF2B5EF4-FFF2-40B4-BE49-F238E27FC236}">
                <a16:creationId xmlns:a16="http://schemas.microsoft.com/office/drawing/2014/main" id="{1379B454-04F9-4F0F-AECC-4583682DFB0E}"/>
              </a:ext>
            </a:extLst>
          </p:cNvPr>
          <p:cNvSpPr>
            <a:spLocks noGrp="1" noChangeArrowheads="1"/>
          </p:cNvSpPr>
          <p:nvPr>
            <p:ph type="ftr" sz="quarter" idx="3"/>
          </p:nvPr>
        </p:nvSpPr>
        <p:spPr bwMode="auto">
          <a:xfrm>
            <a:off x="6248400" y="65532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smtClean="0"/>
            </a:lvl1pPr>
          </a:lstStyle>
          <a:p>
            <a:pPr>
              <a:defRPr/>
            </a:pPr>
            <a:r>
              <a:rPr lang="en-US" altLang="en-US"/>
              <a:t>N. Arnold, Applied Physics, Linz</a:t>
            </a:r>
          </a:p>
        </p:txBody>
      </p:sp>
      <p:sp>
        <p:nvSpPr>
          <p:cNvPr id="1030" name="Rectangle 6">
            <a:extLst>
              <a:ext uri="{FF2B5EF4-FFF2-40B4-BE49-F238E27FC236}">
                <a16:creationId xmlns:a16="http://schemas.microsoft.com/office/drawing/2014/main" id="{CE2D8C8E-4E01-4C3E-BA6D-036159E69475}"/>
              </a:ext>
            </a:extLst>
          </p:cNvPr>
          <p:cNvSpPr>
            <a:spLocks noGrp="1" noChangeArrowheads="1"/>
          </p:cNvSpPr>
          <p:nvPr>
            <p:ph type="sldNum" sz="quarter" idx="4"/>
          </p:nvPr>
        </p:nvSpPr>
        <p:spPr bwMode="auto">
          <a:xfrm>
            <a:off x="2700338" y="6534150"/>
            <a:ext cx="1905000"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lvl1pPr>
          </a:lstStyle>
          <a:p>
            <a:pPr>
              <a:defRPr/>
            </a:pPr>
            <a:fld id="{A3E29498-A58D-4C86-A20C-AF83D85782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31.wmf"/><Relationship Id="rId4" Type="http://schemas.openxmlformats.org/officeDocument/2006/relationships/oleObject" Target="../embeddings/oleObject14.bin"/></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5.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6.bin"/><Relationship Id="rId5" Type="http://schemas.openxmlformats.org/officeDocument/2006/relationships/image" Target="../media/image44.wmf"/><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1.wmf"/><Relationship Id="rId3" Type="http://schemas.openxmlformats.org/officeDocument/2006/relationships/notesSlide" Target="../notesSlides/notesSlide5.xml"/><Relationship Id="rId7" Type="http://schemas.openxmlformats.org/officeDocument/2006/relationships/image" Target="../media/image8.wmf"/><Relationship Id="rId12" Type="http://schemas.openxmlformats.org/officeDocument/2006/relationships/oleObject" Target="../embeddings/oleObject8.bin"/><Relationship Id="rId17" Type="http://schemas.openxmlformats.org/officeDocument/2006/relationships/image" Target="../media/image13.wmf"/><Relationship Id="rId2" Type="http://schemas.openxmlformats.org/officeDocument/2006/relationships/slideLayout" Target="../slideLayouts/slideLayout7.xml"/><Relationship Id="rId16" Type="http://schemas.openxmlformats.org/officeDocument/2006/relationships/oleObject" Target="../embeddings/oleObject10.bin"/><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10.wmf"/><Relationship Id="rId5" Type="http://schemas.openxmlformats.org/officeDocument/2006/relationships/image" Target="../media/image7.wmf"/><Relationship Id="rId15" Type="http://schemas.openxmlformats.org/officeDocument/2006/relationships/image" Target="../media/image12.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9.wmf"/><Relationship Id="rId1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6.xml"/><Relationship Id="rId7" Type="http://schemas.openxmlformats.org/officeDocument/2006/relationships/image" Target="../media/image14.wmf"/><Relationship Id="rId12"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1.bin"/><Relationship Id="rId11" Type="http://schemas.openxmlformats.org/officeDocument/2006/relationships/image" Target="../media/image16.wmf"/><Relationship Id="rId5" Type="http://schemas.openxmlformats.org/officeDocument/2006/relationships/image" Target="../media/image18.wmf"/><Relationship Id="rId10" Type="http://schemas.openxmlformats.org/officeDocument/2006/relationships/oleObject" Target="../embeddings/oleObject13.bin"/><Relationship Id="rId4" Type="http://schemas.openxmlformats.org/officeDocument/2006/relationships/image" Target="../media/image17.wmf"/><Relationship Id="rId9" Type="http://schemas.openxmlformats.org/officeDocument/2006/relationships/image" Target="../media/image15.wmf"/></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1">
            <a:extLst>
              <a:ext uri="{FF2B5EF4-FFF2-40B4-BE49-F238E27FC236}">
                <a16:creationId xmlns:a16="http://schemas.microsoft.com/office/drawing/2014/main" id="{5B1CFFA6-20FB-4DAE-A23F-5408E46ECF7F}"/>
              </a:ext>
            </a:extLst>
          </p:cNvPr>
          <p:cNvSpPr>
            <a:spLocks noGrp="1"/>
          </p:cNvSpPr>
          <p:nvPr>
            <p:ph type="dt" sz="quarter" idx="10"/>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36864451-C7C9-4F46-8937-5B5761F458FE}" type="datetime1">
              <a:rPr lang="de-DE" altLang="en-US" sz="1400" b="0"/>
              <a:pPr/>
              <a:t>14.06.2023</a:t>
            </a:fld>
            <a:endParaRPr lang="en-US" altLang="en-US" sz="1400" b="0"/>
          </a:p>
        </p:txBody>
      </p:sp>
      <p:sp>
        <p:nvSpPr>
          <p:cNvPr id="4099" name="Footer Placeholder 2">
            <a:extLst>
              <a:ext uri="{FF2B5EF4-FFF2-40B4-BE49-F238E27FC236}">
                <a16:creationId xmlns:a16="http://schemas.microsoft.com/office/drawing/2014/main" id="{B1663D61-9E02-4539-B845-23C536090D83}"/>
              </a:ext>
            </a:extLst>
          </p:cNvPr>
          <p:cNvSpPr>
            <a:spLocks noGrp="1"/>
          </p:cNvSpPr>
          <p:nvPr>
            <p:ph type="ftr" sz="quarter" idx="11"/>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b="0"/>
              <a:t>N. Arnold, Applied Physics, Linz</a:t>
            </a:r>
          </a:p>
        </p:txBody>
      </p:sp>
      <p:sp>
        <p:nvSpPr>
          <p:cNvPr id="4100" name="Slide Number Placeholder 3">
            <a:extLst>
              <a:ext uri="{FF2B5EF4-FFF2-40B4-BE49-F238E27FC236}">
                <a16:creationId xmlns:a16="http://schemas.microsoft.com/office/drawing/2014/main" id="{597BAE80-76C3-42E8-8A1F-B6404B8754A9}"/>
              </a:ext>
            </a:extLst>
          </p:cNvPr>
          <p:cNvSpPr>
            <a:spLocks noGrp="1"/>
          </p:cNvSpPr>
          <p:nvPr>
            <p:ph type="sldNum" sz="quarter" idx="12"/>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6EABBCC0-6493-41E0-8BF6-398B923A0F62}" type="slidenum">
              <a:rPr lang="en-US" altLang="en-US" sz="1400" b="0"/>
              <a:pPr/>
              <a:t>1</a:t>
            </a:fld>
            <a:endParaRPr lang="en-US" altLang="en-US" sz="1400" b="0"/>
          </a:p>
        </p:txBody>
      </p:sp>
      <p:sp>
        <p:nvSpPr>
          <p:cNvPr id="4101" name="Text Box 3075">
            <a:extLst>
              <a:ext uri="{FF2B5EF4-FFF2-40B4-BE49-F238E27FC236}">
                <a16:creationId xmlns:a16="http://schemas.microsoft.com/office/drawing/2014/main" id="{EF0017E6-F823-49B5-85F9-298CADD7473D}"/>
              </a:ext>
            </a:extLst>
          </p:cNvPr>
          <p:cNvSpPr txBox="1">
            <a:spLocks noChangeArrowheads="1"/>
          </p:cNvSpPr>
          <p:nvPr/>
        </p:nvSpPr>
        <p:spPr bwMode="auto">
          <a:xfrm>
            <a:off x="457200" y="4221163"/>
            <a:ext cx="8305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b="0" u="sng">
                <a:solidFill>
                  <a:srgbClr val="0000FF"/>
                </a:solidFill>
              </a:rPr>
              <a:t>N. Arnold</a:t>
            </a:r>
            <a:r>
              <a:rPr lang="en-US" altLang="en-US" b="0" baseline="30000">
                <a:solidFill>
                  <a:srgbClr val="0000FF"/>
                </a:solidFill>
              </a:rPr>
              <a:t>1</a:t>
            </a:r>
          </a:p>
          <a:p>
            <a:pPr algn="ctr"/>
            <a:r>
              <a:rPr lang="en-US" altLang="en-US" b="0"/>
              <a:t>Applied Physics, Johannes Kepler University</a:t>
            </a:r>
          </a:p>
          <a:p>
            <a:pPr algn="ctr"/>
            <a:r>
              <a:rPr lang="en-US" altLang="en-US" b="0"/>
              <a:t>A-4040, Linz, Austria</a:t>
            </a:r>
          </a:p>
        </p:txBody>
      </p:sp>
      <p:graphicFrame>
        <p:nvGraphicFramePr>
          <p:cNvPr id="4102" name="Object 3077">
            <a:extLst>
              <a:ext uri="{FF2B5EF4-FFF2-40B4-BE49-F238E27FC236}">
                <a16:creationId xmlns:a16="http://schemas.microsoft.com/office/drawing/2014/main" id="{CBA0673D-192D-4DD5-BFED-AC9055035813}"/>
              </a:ext>
            </a:extLst>
          </p:cNvPr>
          <p:cNvGraphicFramePr>
            <a:graphicFrameLocks noChangeAspect="1"/>
          </p:cNvGraphicFramePr>
          <p:nvPr/>
        </p:nvGraphicFramePr>
        <p:xfrm>
          <a:off x="0" y="0"/>
          <a:ext cx="6226175" cy="1235075"/>
        </p:xfrm>
        <a:graphic>
          <a:graphicData uri="http://schemas.openxmlformats.org/presentationml/2006/ole">
            <mc:AlternateContent xmlns:mc="http://schemas.openxmlformats.org/markup-compatibility/2006">
              <mc:Choice xmlns:v="urn:schemas-microsoft-com:vml" Requires="v">
                <p:oleObj spid="_x0000_s4106" name="Picture" r:id="rId4" imgW="3113194" imgH="617755" progId="Word.Picture.8">
                  <p:embed/>
                </p:oleObj>
              </mc:Choice>
              <mc:Fallback>
                <p:oleObj name="Picture" r:id="rId4" imgW="3113194" imgH="617755" progId="Word.Picture.8">
                  <p:embed/>
                  <p:pic>
                    <p:nvPicPr>
                      <p:cNvPr id="0" name="Object 30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226175"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3078">
            <a:extLst>
              <a:ext uri="{FF2B5EF4-FFF2-40B4-BE49-F238E27FC236}">
                <a16:creationId xmlns:a16="http://schemas.microsoft.com/office/drawing/2014/main" id="{9FCAB0EE-3CBA-4CD8-817E-BCB28B0A43D8}"/>
              </a:ext>
            </a:extLst>
          </p:cNvPr>
          <p:cNvGraphicFramePr>
            <a:graphicFrameLocks noChangeAspect="1"/>
          </p:cNvGraphicFramePr>
          <p:nvPr/>
        </p:nvGraphicFramePr>
        <p:xfrm>
          <a:off x="7162800" y="0"/>
          <a:ext cx="1946275" cy="1217613"/>
        </p:xfrm>
        <a:graphic>
          <a:graphicData uri="http://schemas.openxmlformats.org/presentationml/2006/ole">
            <mc:AlternateContent xmlns:mc="http://schemas.openxmlformats.org/markup-compatibility/2006">
              <mc:Choice xmlns:v="urn:schemas-microsoft-com:vml" Requires="v">
                <p:oleObj spid="_x0000_s4107" name="Photo Editor Photo" r:id="rId6" imgW="2438095" imgH="1523810" progId="MSPhotoEd.3">
                  <p:embed/>
                </p:oleObj>
              </mc:Choice>
              <mc:Fallback>
                <p:oleObj name="Photo Editor Photo" r:id="rId6" imgW="2438095" imgH="1523810" progId="MSPhotoEd.3">
                  <p:embed/>
                  <p:pic>
                    <p:nvPicPr>
                      <p:cNvPr id="0" name="Object 30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0"/>
                        <a:ext cx="1946275"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4" name="Rectangle 3079">
            <a:extLst>
              <a:ext uri="{FF2B5EF4-FFF2-40B4-BE49-F238E27FC236}">
                <a16:creationId xmlns:a16="http://schemas.microsoft.com/office/drawing/2014/main" id="{DD226699-C6D6-453B-928A-E899BF4457BE}"/>
              </a:ext>
            </a:extLst>
          </p:cNvPr>
          <p:cNvSpPr>
            <a:spLocks noGrp="1" noChangeArrowheads="1"/>
          </p:cNvSpPr>
          <p:nvPr>
            <p:ph type="title" idx="4294967295"/>
          </p:nvPr>
        </p:nvSpPr>
        <p:spPr>
          <a:xfrm>
            <a:off x="71438" y="1520825"/>
            <a:ext cx="9036050" cy="2484438"/>
          </a:xfrm>
        </p:spPr>
        <p:txBody>
          <a:bodyPr/>
          <a:lstStyle/>
          <a:p>
            <a:pPr>
              <a:lnSpc>
                <a:spcPct val="150000"/>
              </a:lnSpc>
            </a:pPr>
            <a:r>
              <a:rPr lang="de-DE" altLang="en-US" sz="2400" b="1">
                <a:solidFill>
                  <a:srgbClr val="FF33CC"/>
                </a:solidFill>
              </a:rPr>
              <a:t>INFLUENCE OF THE SUBSTRATE, METAL OVERLAYER AND LATTICE NEIGHBORS ON THE FOCUSING PROPERTIES OF COLLOIDAL MICROSPHERES</a:t>
            </a:r>
            <a:r>
              <a:rPr lang="en-US" altLang="en-US" sz="2400"/>
              <a:t> </a:t>
            </a:r>
          </a:p>
        </p:txBody>
      </p:sp>
      <p:sp>
        <p:nvSpPr>
          <p:cNvPr id="4105" name="Rectangle 3080">
            <a:extLst>
              <a:ext uri="{FF2B5EF4-FFF2-40B4-BE49-F238E27FC236}">
                <a16:creationId xmlns:a16="http://schemas.microsoft.com/office/drawing/2014/main" id="{5DAE75C8-0B57-430F-831E-5253FBC0DE08}"/>
              </a:ext>
            </a:extLst>
          </p:cNvPr>
          <p:cNvSpPr>
            <a:spLocks noChangeArrowheads="1"/>
          </p:cNvSpPr>
          <p:nvPr/>
        </p:nvSpPr>
        <p:spPr bwMode="auto">
          <a:xfrm>
            <a:off x="215900" y="6111875"/>
            <a:ext cx="64087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b="0" baseline="30000"/>
              <a:t>1</a:t>
            </a:r>
            <a:r>
              <a:rPr lang="en-US" altLang="en-US" sz="1400" b="0"/>
              <a:t>Current address: </a:t>
            </a:r>
            <a:r>
              <a:rPr lang="en-US" altLang="en-US" sz="1400" b="0" i="1"/>
              <a:t>Experimental Physics, J. Kepler University, A-4040, Linz,</a:t>
            </a:r>
            <a:r>
              <a:rPr lang="en-US" altLang="en-US" sz="1400"/>
              <a:t> </a:t>
            </a:r>
            <a:r>
              <a:rPr lang="en-US" altLang="en-US" sz="1400" b="0" i="1"/>
              <a:t>Austria</a:t>
            </a:r>
            <a:endParaRPr lang="en-US" altLang="en-US"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1">
            <a:extLst>
              <a:ext uri="{FF2B5EF4-FFF2-40B4-BE49-F238E27FC236}">
                <a16:creationId xmlns:a16="http://schemas.microsoft.com/office/drawing/2014/main" id="{79252D1D-2B02-4D61-AAC4-8EBF90D03CF4}"/>
              </a:ext>
            </a:extLst>
          </p:cNvPr>
          <p:cNvSpPr>
            <a:spLocks noGrp="1"/>
          </p:cNvSpPr>
          <p:nvPr>
            <p:ph type="dt" sz="quarter" idx="10"/>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11AE0BB3-68C5-4E25-ABD1-F86772BFA1B2}" type="datetime1">
              <a:rPr lang="de-DE" altLang="en-US" sz="1400" b="0"/>
              <a:pPr/>
              <a:t>14.06.2023</a:t>
            </a:fld>
            <a:endParaRPr lang="en-US" altLang="en-US" sz="1400" b="0"/>
          </a:p>
        </p:txBody>
      </p:sp>
      <p:sp>
        <p:nvSpPr>
          <p:cNvPr id="22531" name="Footer Placeholder 2">
            <a:extLst>
              <a:ext uri="{FF2B5EF4-FFF2-40B4-BE49-F238E27FC236}">
                <a16:creationId xmlns:a16="http://schemas.microsoft.com/office/drawing/2014/main" id="{71F1B778-C4A5-4464-91E6-C51886C0F408}"/>
              </a:ext>
            </a:extLst>
          </p:cNvPr>
          <p:cNvSpPr>
            <a:spLocks noGrp="1"/>
          </p:cNvSpPr>
          <p:nvPr>
            <p:ph type="ftr" sz="quarter" idx="11"/>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b="0"/>
              <a:t>N. Arnold, Applied Physics, Linz</a:t>
            </a:r>
          </a:p>
        </p:txBody>
      </p:sp>
      <p:sp>
        <p:nvSpPr>
          <p:cNvPr id="22532" name="Slide Number Placeholder 3">
            <a:extLst>
              <a:ext uri="{FF2B5EF4-FFF2-40B4-BE49-F238E27FC236}">
                <a16:creationId xmlns:a16="http://schemas.microsoft.com/office/drawing/2014/main" id="{55636905-3E20-44AB-925A-EF0DEE133EE7}"/>
              </a:ext>
            </a:extLst>
          </p:cNvPr>
          <p:cNvSpPr>
            <a:spLocks noGrp="1"/>
          </p:cNvSpPr>
          <p:nvPr>
            <p:ph type="sldNum" sz="quarter" idx="12"/>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740BA4AA-9E7E-4B87-89D4-82DC40895E23}" type="slidenum">
              <a:rPr lang="en-US" altLang="en-US" sz="1400" b="0"/>
              <a:pPr/>
              <a:t>10</a:t>
            </a:fld>
            <a:endParaRPr lang="en-US" altLang="en-US" sz="1400" b="0"/>
          </a:p>
        </p:txBody>
      </p:sp>
      <p:sp>
        <p:nvSpPr>
          <p:cNvPr id="22533" name="Rectangle 2">
            <a:extLst>
              <a:ext uri="{FF2B5EF4-FFF2-40B4-BE49-F238E27FC236}">
                <a16:creationId xmlns:a16="http://schemas.microsoft.com/office/drawing/2014/main" id="{6906C2FE-380D-4037-874F-1CEB3EA73402}"/>
              </a:ext>
            </a:extLst>
          </p:cNvPr>
          <p:cNvSpPr>
            <a:spLocks noGrp="1" noChangeArrowheads="1"/>
          </p:cNvSpPr>
          <p:nvPr>
            <p:ph type="title" idx="4294967295"/>
          </p:nvPr>
        </p:nvSpPr>
        <p:spPr>
          <a:xfrm>
            <a:off x="107950" y="7938"/>
            <a:ext cx="8964613" cy="684212"/>
          </a:xfrm>
        </p:spPr>
        <p:txBody>
          <a:bodyPr/>
          <a:lstStyle/>
          <a:p>
            <a:r>
              <a:rPr lang="en-US" altLang="en-US" sz="3600" b="1">
                <a:solidFill>
                  <a:srgbClr val="0000FF"/>
                </a:solidFill>
              </a:rPr>
              <a:t>Fabry-Perot estimations</a:t>
            </a:r>
          </a:p>
        </p:txBody>
      </p:sp>
      <p:sp>
        <p:nvSpPr>
          <p:cNvPr id="430103" name="Text Box 23">
            <a:extLst>
              <a:ext uri="{FF2B5EF4-FFF2-40B4-BE49-F238E27FC236}">
                <a16:creationId xmlns:a16="http://schemas.microsoft.com/office/drawing/2014/main" id="{28399775-C315-4110-9EAE-4ECCA2369EB3}"/>
              </a:ext>
            </a:extLst>
          </p:cNvPr>
          <p:cNvSpPr txBox="1">
            <a:spLocks noChangeArrowheads="1"/>
          </p:cNvSpPr>
          <p:nvPr/>
        </p:nvSpPr>
        <p:spPr bwMode="auto">
          <a:xfrm>
            <a:off x="71438" y="692150"/>
            <a:ext cx="900112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a:spcBef>
                <a:spcPct val="50000"/>
              </a:spcBef>
            </a:pPr>
            <a:r>
              <a:rPr lang="en-US" altLang="en-US" b="0"/>
              <a:t>Treat surfaces and wavefronts as ~ plane, neglect the influence of back sphere surface. Consider the gap between the sphere and the substrate as FP resonator with the mirrors </a:t>
            </a:r>
            <a:r>
              <a:rPr lang="en-US" altLang="en-US" b="0" i="1"/>
              <a:t>R</a:t>
            </a:r>
            <a:r>
              <a:rPr lang="en-US" altLang="en-US" b="0"/>
              <a:t> and </a:t>
            </a:r>
            <a:r>
              <a:rPr lang="en-US" altLang="en-US" b="0" i="1"/>
              <a:t>R</a:t>
            </a:r>
            <a:r>
              <a:rPr lang="en-US" altLang="en-US" b="0" i="1" baseline="-25000"/>
              <a:t>s</a:t>
            </a:r>
            <a:r>
              <a:rPr lang="en-US" altLang="en-US" b="0"/>
              <a:t>. Just before the gap </a:t>
            </a:r>
            <a:r>
              <a:rPr lang="en-US" altLang="en-US" b="0" i="1"/>
              <a:t>S</a:t>
            </a:r>
            <a:r>
              <a:rPr lang="en-US" altLang="en-US" b="0" i="1" baseline="-25000"/>
              <a:t>z</a:t>
            </a:r>
            <a:r>
              <a:rPr lang="en-US" altLang="en-US" b="0"/>
              <a:t>=</a:t>
            </a:r>
            <a:r>
              <a:rPr lang="en-US" altLang="en-US" b="0" i="1"/>
              <a:t>I</a:t>
            </a:r>
            <a:r>
              <a:rPr lang="en-US" altLang="en-US" b="0" i="1" baseline="-25000"/>
              <a:t>0</a:t>
            </a:r>
            <a:r>
              <a:rPr lang="en-US" altLang="en-US" b="0"/>
              <a:t>.  </a:t>
            </a:r>
            <a:r>
              <a:rPr lang="en-US" altLang="en-US" b="0" i="1">
                <a:solidFill>
                  <a:srgbClr val="FF0000"/>
                </a:solidFill>
              </a:rPr>
              <a:t>Without</a:t>
            </a:r>
            <a:r>
              <a:rPr lang="en-US" altLang="en-US" b="0"/>
              <a:t> the substrate “Mie” intensity </a:t>
            </a:r>
            <a:r>
              <a:rPr lang="en-US" altLang="en-US" i="1">
                <a:solidFill>
                  <a:srgbClr val="FF0000"/>
                </a:solidFill>
              </a:rPr>
              <a:t>I</a:t>
            </a:r>
            <a:r>
              <a:rPr lang="en-US" altLang="en-US" i="1" baseline="-25000">
                <a:solidFill>
                  <a:srgbClr val="FF0000"/>
                </a:solidFill>
              </a:rPr>
              <a:t>M</a:t>
            </a:r>
            <a:r>
              <a:rPr lang="en-US" altLang="en-US">
                <a:solidFill>
                  <a:srgbClr val="FF0000"/>
                </a:solidFill>
              </a:rPr>
              <a:t>=(1-</a:t>
            </a:r>
            <a:r>
              <a:rPr lang="en-US" altLang="en-US" i="1">
                <a:solidFill>
                  <a:srgbClr val="FF0000"/>
                </a:solidFill>
              </a:rPr>
              <a:t>R</a:t>
            </a:r>
            <a:r>
              <a:rPr lang="en-US" altLang="en-US">
                <a:solidFill>
                  <a:srgbClr val="FF0000"/>
                </a:solidFill>
              </a:rPr>
              <a:t>)</a:t>
            </a:r>
            <a:r>
              <a:rPr lang="en-US" altLang="en-US" i="1">
                <a:solidFill>
                  <a:srgbClr val="FF0000"/>
                </a:solidFill>
              </a:rPr>
              <a:t>I</a:t>
            </a:r>
            <a:r>
              <a:rPr lang="en-US" altLang="en-US" i="1" baseline="-25000">
                <a:solidFill>
                  <a:srgbClr val="FF0000"/>
                </a:solidFill>
              </a:rPr>
              <a:t>0</a:t>
            </a:r>
            <a:r>
              <a:rPr lang="en-US" altLang="en-US" b="0"/>
              <a:t>. </a:t>
            </a:r>
            <a:r>
              <a:rPr lang="en-US" altLang="en-US" b="0" i="1">
                <a:solidFill>
                  <a:srgbClr val="FF0000"/>
                </a:solidFill>
              </a:rPr>
              <a:t>With</a:t>
            </a:r>
            <a:r>
              <a:rPr lang="en-US" altLang="en-US" b="0"/>
              <a:t> the substrate </a:t>
            </a:r>
            <a:r>
              <a:rPr lang="en-US" altLang="en-US" b="0" i="1"/>
              <a:t>I</a:t>
            </a:r>
            <a:r>
              <a:rPr lang="en-US" altLang="en-US" b="0" i="1" baseline="-25000"/>
              <a:t>S</a:t>
            </a:r>
            <a:r>
              <a:rPr lang="en-US" altLang="en-US" b="0">
                <a:sym typeface="Symbol" panose="05050102010706020507" pitchFamily="18" charset="2"/>
              </a:rPr>
              <a:t> </a:t>
            </a:r>
            <a:r>
              <a:rPr lang="en-US" altLang="en-US" b="0"/>
              <a:t>transmission of a (thin) FP. Therefore:</a:t>
            </a:r>
          </a:p>
        </p:txBody>
      </p:sp>
      <p:sp>
        <p:nvSpPr>
          <p:cNvPr id="22535" name="Text Box 24">
            <a:extLst>
              <a:ext uri="{FF2B5EF4-FFF2-40B4-BE49-F238E27FC236}">
                <a16:creationId xmlns:a16="http://schemas.microsoft.com/office/drawing/2014/main" id="{1840C3BB-57E5-4B23-BF30-E291C085C667}"/>
              </a:ext>
            </a:extLst>
          </p:cNvPr>
          <p:cNvSpPr txBox="1">
            <a:spLocks noChangeArrowheads="1"/>
          </p:cNvSpPr>
          <p:nvPr/>
        </p:nvSpPr>
        <p:spPr bwMode="auto">
          <a:xfrm>
            <a:off x="1239838" y="618966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endParaRPr lang="en-US" altLang="en-US" b="0"/>
          </a:p>
        </p:txBody>
      </p:sp>
      <p:sp>
        <p:nvSpPr>
          <p:cNvPr id="22536" name="Text Box 25">
            <a:extLst>
              <a:ext uri="{FF2B5EF4-FFF2-40B4-BE49-F238E27FC236}">
                <a16:creationId xmlns:a16="http://schemas.microsoft.com/office/drawing/2014/main" id="{377C6435-8ED5-4237-B5D3-C34D5D1774AD}"/>
              </a:ext>
            </a:extLst>
          </p:cNvPr>
          <p:cNvSpPr txBox="1">
            <a:spLocks noChangeArrowheads="1"/>
          </p:cNvSpPr>
          <p:nvPr/>
        </p:nvSpPr>
        <p:spPr bwMode="auto">
          <a:xfrm>
            <a:off x="3278188" y="6159500"/>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endParaRPr lang="en-US" altLang="en-US" b="0"/>
          </a:p>
        </p:txBody>
      </p:sp>
      <p:grpSp>
        <p:nvGrpSpPr>
          <p:cNvPr id="22537" name="Group 26">
            <a:extLst>
              <a:ext uri="{FF2B5EF4-FFF2-40B4-BE49-F238E27FC236}">
                <a16:creationId xmlns:a16="http://schemas.microsoft.com/office/drawing/2014/main" id="{F26A3FDE-E857-4F3C-B34B-79C299243278}"/>
              </a:ext>
            </a:extLst>
          </p:cNvPr>
          <p:cNvGrpSpPr>
            <a:grpSpLocks/>
          </p:cNvGrpSpPr>
          <p:nvPr/>
        </p:nvGrpSpPr>
        <p:grpSpPr bwMode="auto">
          <a:xfrm>
            <a:off x="971550" y="2727325"/>
            <a:ext cx="2987675" cy="1422400"/>
            <a:chOff x="1679" y="1864"/>
            <a:chExt cx="1882" cy="896"/>
          </a:xfrm>
        </p:grpSpPr>
        <p:sp>
          <p:nvSpPr>
            <p:cNvPr id="22540" name="Line 27">
              <a:extLst>
                <a:ext uri="{FF2B5EF4-FFF2-40B4-BE49-F238E27FC236}">
                  <a16:creationId xmlns:a16="http://schemas.microsoft.com/office/drawing/2014/main" id="{673240D6-9488-43CB-9A51-D9E83B69490A}"/>
                </a:ext>
              </a:extLst>
            </p:cNvPr>
            <p:cNvSpPr>
              <a:spLocks noChangeShapeType="1"/>
            </p:cNvSpPr>
            <p:nvPr/>
          </p:nvSpPr>
          <p:spPr bwMode="auto">
            <a:xfrm>
              <a:off x="2308" y="2095"/>
              <a:ext cx="1" cy="43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2541" name="Line 28">
              <a:extLst>
                <a:ext uri="{FF2B5EF4-FFF2-40B4-BE49-F238E27FC236}">
                  <a16:creationId xmlns:a16="http://schemas.microsoft.com/office/drawing/2014/main" id="{213189FD-1F35-458F-963B-2DCED2064A00}"/>
                </a:ext>
              </a:extLst>
            </p:cNvPr>
            <p:cNvSpPr>
              <a:spLocks noChangeShapeType="1"/>
            </p:cNvSpPr>
            <p:nvPr/>
          </p:nvSpPr>
          <p:spPr bwMode="auto">
            <a:xfrm>
              <a:off x="2879" y="2092"/>
              <a:ext cx="1" cy="43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2542" name="Line 29">
              <a:extLst>
                <a:ext uri="{FF2B5EF4-FFF2-40B4-BE49-F238E27FC236}">
                  <a16:creationId xmlns:a16="http://schemas.microsoft.com/office/drawing/2014/main" id="{E4ACEDF9-8987-4034-AF7D-D2B119C10A27}"/>
                </a:ext>
              </a:extLst>
            </p:cNvPr>
            <p:cNvSpPr>
              <a:spLocks noChangeShapeType="1"/>
            </p:cNvSpPr>
            <p:nvPr/>
          </p:nvSpPr>
          <p:spPr bwMode="auto">
            <a:xfrm>
              <a:off x="1889" y="2213"/>
              <a:ext cx="340" cy="1"/>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nchor="ctr"/>
            <a:lstStyle/>
            <a:p>
              <a:endParaRPr lang="en-US"/>
            </a:p>
          </p:txBody>
        </p:sp>
        <p:sp>
          <p:nvSpPr>
            <p:cNvPr id="22543" name="Line 30">
              <a:extLst>
                <a:ext uri="{FF2B5EF4-FFF2-40B4-BE49-F238E27FC236}">
                  <a16:creationId xmlns:a16="http://schemas.microsoft.com/office/drawing/2014/main" id="{4BFC4E82-9E83-4264-8DD9-E0F8681C9BE1}"/>
                </a:ext>
              </a:extLst>
            </p:cNvPr>
            <p:cNvSpPr>
              <a:spLocks noChangeShapeType="1"/>
            </p:cNvSpPr>
            <p:nvPr/>
          </p:nvSpPr>
          <p:spPr bwMode="auto">
            <a:xfrm>
              <a:off x="2925" y="2202"/>
              <a:ext cx="453" cy="1"/>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nchor="ctr"/>
            <a:lstStyle/>
            <a:p>
              <a:endParaRPr lang="en-US"/>
            </a:p>
          </p:txBody>
        </p:sp>
        <p:sp>
          <p:nvSpPr>
            <p:cNvPr id="22544" name="Line 31">
              <a:extLst>
                <a:ext uri="{FF2B5EF4-FFF2-40B4-BE49-F238E27FC236}">
                  <a16:creationId xmlns:a16="http://schemas.microsoft.com/office/drawing/2014/main" id="{72149C1A-2405-4B33-847C-3A91EE3F0D0A}"/>
                </a:ext>
              </a:extLst>
            </p:cNvPr>
            <p:cNvSpPr>
              <a:spLocks noChangeShapeType="1"/>
            </p:cNvSpPr>
            <p:nvPr/>
          </p:nvSpPr>
          <p:spPr bwMode="auto">
            <a:xfrm>
              <a:off x="1973" y="2432"/>
              <a:ext cx="227" cy="1"/>
            </a:xfrm>
            <a:prstGeom prst="line">
              <a:avLst/>
            </a:prstGeom>
            <a:noFill/>
            <a:ln w="9525">
              <a:solidFill>
                <a:srgbClr val="FF0000"/>
              </a:solidFill>
              <a:round/>
              <a:headEnd type="arrow" w="med" len="med"/>
              <a:tailEnd/>
            </a:ln>
            <a:extLst>
              <a:ext uri="{909E8E84-426E-40DD-AFC4-6F175D3DCCD1}">
                <a14:hiddenFill xmlns:a14="http://schemas.microsoft.com/office/drawing/2010/main">
                  <a:noFill/>
                </a14:hiddenFill>
              </a:ext>
            </a:extLst>
          </p:spPr>
          <p:txBody>
            <a:bodyPr anchor="ctr"/>
            <a:lstStyle/>
            <a:p>
              <a:endParaRPr lang="en-US"/>
            </a:p>
          </p:txBody>
        </p:sp>
        <p:sp>
          <p:nvSpPr>
            <p:cNvPr id="22545" name="Text Box 32">
              <a:extLst>
                <a:ext uri="{FF2B5EF4-FFF2-40B4-BE49-F238E27FC236}">
                  <a16:creationId xmlns:a16="http://schemas.microsoft.com/office/drawing/2014/main" id="{1C669F5C-102B-4E8B-A5D9-3D9FF3ABDCC8}"/>
                </a:ext>
              </a:extLst>
            </p:cNvPr>
            <p:cNvSpPr txBox="1">
              <a:spLocks noChangeArrowheads="1"/>
            </p:cNvSpPr>
            <p:nvPr/>
          </p:nvSpPr>
          <p:spPr bwMode="auto">
            <a:xfrm>
              <a:off x="2450" y="2221"/>
              <a:ext cx="227" cy="19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b="0"/>
            </a:p>
          </p:txBody>
        </p:sp>
        <p:sp>
          <p:nvSpPr>
            <p:cNvPr id="22546" name="Text Box 33">
              <a:extLst>
                <a:ext uri="{FF2B5EF4-FFF2-40B4-BE49-F238E27FC236}">
                  <a16:creationId xmlns:a16="http://schemas.microsoft.com/office/drawing/2014/main" id="{8B256807-A030-4292-AA85-00EF53BEF441}"/>
                </a:ext>
              </a:extLst>
            </p:cNvPr>
            <p:cNvSpPr txBox="1">
              <a:spLocks noChangeArrowheads="1"/>
            </p:cNvSpPr>
            <p:nvPr/>
          </p:nvSpPr>
          <p:spPr bwMode="auto">
            <a:xfrm>
              <a:off x="3016" y="2228"/>
              <a:ext cx="211" cy="19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i="1">
                  <a:solidFill>
                    <a:srgbClr val="000000"/>
                  </a:solidFill>
                </a:rPr>
                <a:t>I</a:t>
              </a:r>
              <a:r>
                <a:rPr lang="en-US" altLang="en-US" sz="1200" b="0" i="1" baseline="-25000">
                  <a:solidFill>
                    <a:srgbClr val="000000"/>
                  </a:solidFill>
                </a:rPr>
                <a:t>S</a:t>
              </a:r>
              <a:endParaRPr lang="en-US" altLang="en-US" b="0"/>
            </a:p>
          </p:txBody>
        </p:sp>
        <p:sp>
          <p:nvSpPr>
            <p:cNvPr id="22547" name="Text Box 34">
              <a:extLst>
                <a:ext uri="{FF2B5EF4-FFF2-40B4-BE49-F238E27FC236}">
                  <a16:creationId xmlns:a16="http://schemas.microsoft.com/office/drawing/2014/main" id="{FB72D419-5A7D-468F-8F0D-1160028A4BB9}"/>
                </a:ext>
              </a:extLst>
            </p:cNvPr>
            <p:cNvSpPr txBox="1">
              <a:spLocks noChangeArrowheads="1"/>
            </p:cNvSpPr>
            <p:nvPr/>
          </p:nvSpPr>
          <p:spPr bwMode="auto">
            <a:xfrm>
              <a:off x="1679" y="1864"/>
              <a:ext cx="566" cy="192"/>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solidFill>
                    <a:srgbClr val="000000"/>
                  </a:solidFill>
                  <a:latin typeface="Arial" panose="020B0604020202020204" pitchFamily="34" charset="0"/>
                </a:rPr>
                <a:t>sphere</a:t>
              </a:r>
              <a:endParaRPr lang="en-US" altLang="en-US" b="0"/>
            </a:p>
          </p:txBody>
        </p:sp>
        <p:sp>
          <p:nvSpPr>
            <p:cNvPr id="22548" name="Text Box 35">
              <a:extLst>
                <a:ext uri="{FF2B5EF4-FFF2-40B4-BE49-F238E27FC236}">
                  <a16:creationId xmlns:a16="http://schemas.microsoft.com/office/drawing/2014/main" id="{BA1155C2-C21F-41CD-9451-D846F2185863}"/>
                </a:ext>
              </a:extLst>
            </p:cNvPr>
            <p:cNvSpPr txBox="1">
              <a:spLocks noChangeArrowheads="1"/>
            </p:cNvSpPr>
            <p:nvPr/>
          </p:nvSpPr>
          <p:spPr bwMode="auto">
            <a:xfrm>
              <a:off x="2381" y="1865"/>
              <a:ext cx="369" cy="192"/>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solidFill>
                    <a:srgbClr val="000000"/>
                  </a:solidFill>
                  <a:latin typeface="Arial" panose="020B0604020202020204" pitchFamily="34" charset="0"/>
                </a:rPr>
                <a:t>gap</a:t>
              </a:r>
              <a:endParaRPr lang="en-US" altLang="en-US" b="0"/>
            </a:p>
          </p:txBody>
        </p:sp>
        <p:sp>
          <p:nvSpPr>
            <p:cNvPr id="22549" name="Text Box 36">
              <a:extLst>
                <a:ext uri="{FF2B5EF4-FFF2-40B4-BE49-F238E27FC236}">
                  <a16:creationId xmlns:a16="http://schemas.microsoft.com/office/drawing/2014/main" id="{E7B36BDC-7F7D-4CF6-9F1E-1FFD37528E75}"/>
                </a:ext>
              </a:extLst>
            </p:cNvPr>
            <p:cNvSpPr txBox="1">
              <a:spLocks noChangeArrowheads="1"/>
            </p:cNvSpPr>
            <p:nvPr/>
          </p:nvSpPr>
          <p:spPr bwMode="auto">
            <a:xfrm>
              <a:off x="2925" y="1865"/>
              <a:ext cx="636" cy="192"/>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solidFill>
                    <a:srgbClr val="000000"/>
                  </a:solidFill>
                  <a:latin typeface="Arial" panose="020B0604020202020204" pitchFamily="34" charset="0"/>
                </a:rPr>
                <a:t>substrate</a:t>
              </a:r>
              <a:endParaRPr lang="en-US" altLang="en-US" b="0"/>
            </a:p>
          </p:txBody>
        </p:sp>
        <p:sp>
          <p:nvSpPr>
            <p:cNvPr id="22550" name="Arc 37">
              <a:extLst>
                <a:ext uri="{FF2B5EF4-FFF2-40B4-BE49-F238E27FC236}">
                  <a16:creationId xmlns:a16="http://schemas.microsoft.com/office/drawing/2014/main" id="{12E25E94-C78C-4F73-90D0-92E518762D07}"/>
                </a:ext>
              </a:extLst>
            </p:cNvPr>
            <p:cNvSpPr>
              <a:spLocks/>
            </p:cNvSpPr>
            <p:nvPr/>
          </p:nvSpPr>
          <p:spPr bwMode="auto">
            <a:xfrm flipH="1">
              <a:off x="2411" y="2202"/>
              <a:ext cx="191" cy="240"/>
            </a:xfrm>
            <a:custGeom>
              <a:avLst/>
              <a:gdLst>
                <a:gd name="T0" fmla="*/ 0 w 21637"/>
                <a:gd name="T1" fmla="*/ 0 h 43200"/>
                <a:gd name="T2" fmla="*/ 0 w 21637"/>
                <a:gd name="T3" fmla="*/ 240 h 43200"/>
                <a:gd name="T4" fmla="*/ 0 w 21637"/>
                <a:gd name="T5" fmla="*/ 120 h 43200"/>
                <a:gd name="T6" fmla="*/ 0 60000 65536"/>
                <a:gd name="T7" fmla="*/ 0 60000 65536"/>
                <a:gd name="T8" fmla="*/ 0 60000 65536"/>
              </a:gdLst>
              <a:ahLst/>
              <a:cxnLst>
                <a:cxn ang="T6">
                  <a:pos x="T0" y="T1"/>
                </a:cxn>
                <a:cxn ang="T7">
                  <a:pos x="T2" y="T3"/>
                </a:cxn>
                <a:cxn ang="T8">
                  <a:pos x="T4" y="T5"/>
                </a:cxn>
              </a:cxnLst>
              <a:rect l="0" t="0" r="r" b="b"/>
              <a:pathLst>
                <a:path w="21637" h="43200" fill="none" extrusionOk="0">
                  <a:moveTo>
                    <a:pt x="0" y="0"/>
                  </a:moveTo>
                  <a:cubicBezTo>
                    <a:pt x="12" y="0"/>
                    <a:pt x="24" y="-1"/>
                    <a:pt x="37" y="0"/>
                  </a:cubicBezTo>
                  <a:cubicBezTo>
                    <a:pt x="11966" y="0"/>
                    <a:pt x="21637" y="9670"/>
                    <a:pt x="21637" y="21600"/>
                  </a:cubicBezTo>
                  <a:cubicBezTo>
                    <a:pt x="21637" y="33529"/>
                    <a:pt x="11966" y="43200"/>
                    <a:pt x="37" y="43200"/>
                  </a:cubicBezTo>
                  <a:cubicBezTo>
                    <a:pt x="26" y="43200"/>
                    <a:pt x="15" y="43199"/>
                    <a:pt x="5" y="43199"/>
                  </a:cubicBezTo>
                </a:path>
                <a:path w="21637" h="43200" stroke="0" extrusionOk="0">
                  <a:moveTo>
                    <a:pt x="0" y="0"/>
                  </a:moveTo>
                  <a:cubicBezTo>
                    <a:pt x="12" y="0"/>
                    <a:pt x="24" y="-1"/>
                    <a:pt x="37" y="0"/>
                  </a:cubicBezTo>
                  <a:cubicBezTo>
                    <a:pt x="11966" y="0"/>
                    <a:pt x="21637" y="9670"/>
                    <a:pt x="21637" y="21600"/>
                  </a:cubicBezTo>
                  <a:cubicBezTo>
                    <a:pt x="21637" y="33529"/>
                    <a:pt x="11966" y="43200"/>
                    <a:pt x="37" y="43200"/>
                  </a:cubicBezTo>
                  <a:cubicBezTo>
                    <a:pt x="26" y="43200"/>
                    <a:pt x="15" y="43199"/>
                    <a:pt x="5" y="43199"/>
                  </a:cubicBezTo>
                  <a:lnTo>
                    <a:pt x="37" y="21600"/>
                  </a:lnTo>
                  <a:lnTo>
                    <a:pt x="0" y="0"/>
                  </a:lnTo>
                  <a:close/>
                </a:path>
              </a:pathLst>
            </a:custGeom>
            <a:noFill/>
            <a:ln w="19050">
              <a:solidFill>
                <a:srgbClr val="FF0000"/>
              </a:solidFill>
              <a:round/>
              <a:headEnd type="arrow" w="med" len="med"/>
              <a:tailEnd/>
            </a:ln>
            <a:extLst>
              <a:ext uri="{909E8E84-426E-40DD-AFC4-6F175D3DCCD1}">
                <a14:hiddenFill xmlns:a14="http://schemas.microsoft.com/office/drawing/2010/main">
                  <a:solidFill>
                    <a:srgbClr val="00CC99"/>
                  </a:solidFill>
                </a14:hiddenFill>
              </a:ext>
            </a:extLst>
          </p:spPr>
          <p:txBody>
            <a:bodyPr anchor="ctr"/>
            <a:lstStyle/>
            <a:p>
              <a:endParaRPr lang="en-US"/>
            </a:p>
          </p:txBody>
        </p:sp>
        <p:sp>
          <p:nvSpPr>
            <p:cNvPr id="22551" name="Arc 38">
              <a:extLst>
                <a:ext uri="{FF2B5EF4-FFF2-40B4-BE49-F238E27FC236}">
                  <a16:creationId xmlns:a16="http://schemas.microsoft.com/office/drawing/2014/main" id="{6FDA6F72-852E-4A4B-93B9-3026FE14A314}"/>
                </a:ext>
              </a:extLst>
            </p:cNvPr>
            <p:cNvSpPr>
              <a:spLocks/>
            </p:cNvSpPr>
            <p:nvPr/>
          </p:nvSpPr>
          <p:spPr bwMode="auto">
            <a:xfrm flipV="1">
              <a:off x="2608" y="2198"/>
              <a:ext cx="192" cy="240"/>
            </a:xfrm>
            <a:custGeom>
              <a:avLst/>
              <a:gdLst>
                <a:gd name="T0" fmla="*/ 0 w 21637"/>
                <a:gd name="T1" fmla="*/ 0 h 43200"/>
                <a:gd name="T2" fmla="*/ 0 w 21637"/>
                <a:gd name="T3" fmla="*/ 240 h 43200"/>
                <a:gd name="T4" fmla="*/ 0 w 21637"/>
                <a:gd name="T5" fmla="*/ 120 h 43200"/>
                <a:gd name="T6" fmla="*/ 0 60000 65536"/>
                <a:gd name="T7" fmla="*/ 0 60000 65536"/>
                <a:gd name="T8" fmla="*/ 0 60000 65536"/>
              </a:gdLst>
              <a:ahLst/>
              <a:cxnLst>
                <a:cxn ang="T6">
                  <a:pos x="T0" y="T1"/>
                </a:cxn>
                <a:cxn ang="T7">
                  <a:pos x="T2" y="T3"/>
                </a:cxn>
                <a:cxn ang="T8">
                  <a:pos x="T4" y="T5"/>
                </a:cxn>
              </a:cxnLst>
              <a:rect l="0" t="0" r="r" b="b"/>
              <a:pathLst>
                <a:path w="21637" h="43200" fill="none" extrusionOk="0">
                  <a:moveTo>
                    <a:pt x="0" y="0"/>
                  </a:moveTo>
                  <a:cubicBezTo>
                    <a:pt x="12" y="0"/>
                    <a:pt x="24" y="-1"/>
                    <a:pt x="37" y="0"/>
                  </a:cubicBezTo>
                  <a:cubicBezTo>
                    <a:pt x="11966" y="0"/>
                    <a:pt x="21637" y="9670"/>
                    <a:pt x="21637" y="21600"/>
                  </a:cubicBezTo>
                  <a:cubicBezTo>
                    <a:pt x="21637" y="33529"/>
                    <a:pt x="11966" y="43200"/>
                    <a:pt x="37" y="43200"/>
                  </a:cubicBezTo>
                  <a:cubicBezTo>
                    <a:pt x="26" y="43200"/>
                    <a:pt x="15" y="43199"/>
                    <a:pt x="5" y="43199"/>
                  </a:cubicBezTo>
                </a:path>
                <a:path w="21637" h="43200" stroke="0" extrusionOk="0">
                  <a:moveTo>
                    <a:pt x="0" y="0"/>
                  </a:moveTo>
                  <a:cubicBezTo>
                    <a:pt x="12" y="0"/>
                    <a:pt x="24" y="-1"/>
                    <a:pt x="37" y="0"/>
                  </a:cubicBezTo>
                  <a:cubicBezTo>
                    <a:pt x="11966" y="0"/>
                    <a:pt x="21637" y="9670"/>
                    <a:pt x="21637" y="21600"/>
                  </a:cubicBezTo>
                  <a:cubicBezTo>
                    <a:pt x="21637" y="33529"/>
                    <a:pt x="11966" y="43200"/>
                    <a:pt x="37" y="43200"/>
                  </a:cubicBezTo>
                  <a:cubicBezTo>
                    <a:pt x="26" y="43200"/>
                    <a:pt x="15" y="43199"/>
                    <a:pt x="5" y="43199"/>
                  </a:cubicBezTo>
                  <a:lnTo>
                    <a:pt x="37" y="21600"/>
                  </a:lnTo>
                  <a:lnTo>
                    <a:pt x="0" y="0"/>
                  </a:lnTo>
                  <a:close/>
                </a:path>
              </a:pathLst>
            </a:custGeom>
            <a:noFill/>
            <a:ln w="19050">
              <a:solidFill>
                <a:srgbClr val="FF0000"/>
              </a:solidFill>
              <a:round/>
              <a:headEnd type="arrow" w="med" len="med"/>
              <a:tailEnd/>
            </a:ln>
            <a:extLst>
              <a:ext uri="{909E8E84-426E-40DD-AFC4-6F175D3DCCD1}">
                <a14:hiddenFill xmlns:a14="http://schemas.microsoft.com/office/drawing/2010/main">
                  <a:solidFill>
                    <a:srgbClr val="00CC99"/>
                  </a:solidFill>
                </a14:hiddenFill>
              </a:ext>
            </a:extLst>
          </p:spPr>
          <p:txBody>
            <a:bodyPr anchor="ctr"/>
            <a:lstStyle/>
            <a:p>
              <a:endParaRPr lang="en-US"/>
            </a:p>
          </p:txBody>
        </p:sp>
        <p:sp>
          <p:nvSpPr>
            <p:cNvPr id="22552" name="Oval 39">
              <a:extLst>
                <a:ext uri="{FF2B5EF4-FFF2-40B4-BE49-F238E27FC236}">
                  <a16:creationId xmlns:a16="http://schemas.microsoft.com/office/drawing/2014/main" id="{F2CD558C-DCF2-4300-B66E-3AECA055ED4D}"/>
                </a:ext>
              </a:extLst>
            </p:cNvPr>
            <p:cNvSpPr>
              <a:spLocks noChangeAspect="1" noChangeArrowheads="1"/>
            </p:cNvSpPr>
            <p:nvPr/>
          </p:nvSpPr>
          <p:spPr bwMode="auto">
            <a:xfrm>
              <a:off x="2375" y="2280"/>
              <a:ext cx="73" cy="74"/>
            </a:xfrm>
            <a:prstGeom prst="ellipse">
              <a:avLst/>
            </a:prstGeom>
            <a:solidFill>
              <a:srgbClr val="FF0000"/>
            </a:solidFill>
            <a:ln w="9525">
              <a:solidFill>
                <a:srgbClr val="000000"/>
              </a:solidFill>
              <a:round/>
              <a:headEnd/>
              <a:tailEnd/>
            </a:ln>
          </p:spPr>
          <p:txBody>
            <a:bodyPr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2553" name="Text Box 40">
              <a:extLst>
                <a:ext uri="{FF2B5EF4-FFF2-40B4-BE49-F238E27FC236}">
                  <a16:creationId xmlns:a16="http://schemas.microsoft.com/office/drawing/2014/main" id="{926A6E93-7541-4E40-8B8F-E932CCB916A3}"/>
                </a:ext>
              </a:extLst>
            </p:cNvPr>
            <p:cNvSpPr txBox="1">
              <a:spLocks noChangeArrowheads="1"/>
            </p:cNvSpPr>
            <p:nvPr/>
          </p:nvSpPr>
          <p:spPr bwMode="auto">
            <a:xfrm>
              <a:off x="2517" y="2558"/>
              <a:ext cx="165" cy="19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de-DE" altLang="en-US" sz="1200" b="0" i="1">
                  <a:solidFill>
                    <a:srgbClr val="000000"/>
                  </a:solidFill>
                </a:rPr>
                <a:t>h</a:t>
              </a:r>
              <a:endParaRPr lang="en-US" altLang="en-US" sz="1200" b="0"/>
            </a:p>
          </p:txBody>
        </p:sp>
        <p:sp>
          <p:nvSpPr>
            <p:cNvPr id="22554" name="Text Box 41">
              <a:extLst>
                <a:ext uri="{FF2B5EF4-FFF2-40B4-BE49-F238E27FC236}">
                  <a16:creationId xmlns:a16="http://schemas.microsoft.com/office/drawing/2014/main" id="{EBA90F91-967B-4E14-9725-C87F820A1D28}"/>
                </a:ext>
              </a:extLst>
            </p:cNvPr>
            <p:cNvSpPr txBox="1">
              <a:spLocks noChangeArrowheads="1"/>
            </p:cNvSpPr>
            <p:nvPr/>
          </p:nvSpPr>
          <p:spPr bwMode="auto">
            <a:xfrm>
              <a:off x="1927" y="2205"/>
              <a:ext cx="227" cy="19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i="1">
                  <a:solidFill>
                    <a:srgbClr val="000000"/>
                  </a:solidFill>
                </a:rPr>
                <a:t>I</a:t>
              </a:r>
              <a:r>
                <a:rPr lang="en-US" altLang="en-US" sz="1200" b="0" i="1" baseline="-25000">
                  <a:solidFill>
                    <a:srgbClr val="000000"/>
                  </a:solidFill>
                </a:rPr>
                <a:t>0</a:t>
              </a:r>
              <a:endParaRPr lang="en-US" altLang="en-US" b="0"/>
            </a:p>
          </p:txBody>
        </p:sp>
        <p:sp>
          <p:nvSpPr>
            <p:cNvPr id="22555" name="Line 42">
              <a:extLst>
                <a:ext uri="{FF2B5EF4-FFF2-40B4-BE49-F238E27FC236}">
                  <a16:creationId xmlns:a16="http://schemas.microsoft.com/office/drawing/2014/main" id="{76B774FC-B83A-4F68-8A19-3307E235386D}"/>
                </a:ext>
              </a:extLst>
            </p:cNvPr>
            <p:cNvSpPr>
              <a:spLocks noChangeShapeType="1"/>
            </p:cNvSpPr>
            <p:nvPr/>
          </p:nvSpPr>
          <p:spPr bwMode="auto">
            <a:xfrm>
              <a:off x="2313" y="2568"/>
              <a:ext cx="56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6" name="Text Box 43">
              <a:extLst>
                <a:ext uri="{FF2B5EF4-FFF2-40B4-BE49-F238E27FC236}">
                  <a16:creationId xmlns:a16="http://schemas.microsoft.com/office/drawing/2014/main" id="{B7AA9E3C-3035-48A9-9689-68F36DA54A8A}"/>
                </a:ext>
              </a:extLst>
            </p:cNvPr>
            <p:cNvSpPr txBox="1">
              <a:spLocks noChangeArrowheads="1"/>
            </p:cNvSpPr>
            <p:nvPr/>
          </p:nvSpPr>
          <p:spPr bwMode="auto">
            <a:xfrm>
              <a:off x="2200" y="2568"/>
              <a:ext cx="227" cy="19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i="1">
                  <a:solidFill>
                    <a:srgbClr val="000000"/>
                  </a:solidFill>
                </a:rPr>
                <a:t>R</a:t>
              </a:r>
              <a:endParaRPr lang="en-US" altLang="en-US" b="0"/>
            </a:p>
          </p:txBody>
        </p:sp>
        <p:sp>
          <p:nvSpPr>
            <p:cNvPr id="22557" name="Text Box 44">
              <a:extLst>
                <a:ext uri="{FF2B5EF4-FFF2-40B4-BE49-F238E27FC236}">
                  <a16:creationId xmlns:a16="http://schemas.microsoft.com/office/drawing/2014/main" id="{4A4BE747-571E-4B85-A4D3-E7C26869F076}"/>
                </a:ext>
              </a:extLst>
            </p:cNvPr>
            <p:cNvSpPr txBox="1">
              <a:spLocks noChangeArrowheads="1"/>
            </p:cNvSpPr>
            <p:nvPr/>
          </p:nvSpPr>
          <p:spPr bwMode="auto">
            <a:xfrm>
              <a:off x="2789" y="2558"/>
              <a:ext cx="227" cy="19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i="1">
                  <a:solidFill>
                    <a:srgbClr val="000000"/>
                  </a:solidFill>
                </a:rPr>
                <a:t>R</a:t>
              </a:r>
              <a:r>
                <a:rPr lang="en-US" altLang="en-US" sz="1200" b="0" i="1" baseline="-25000">
                  <a:solidFill>
                    <a:srgbClr val="000000"/>
                  </a:solidFill>
                </a:rPr>
                <a:t>s</a:t>
              </a:r>
              <a:endParaRPr lang="en-US" altLang="en-US" b="0"/>
            </a:p>
          </p:txBody>
        </p:sp>
      </p:grpSp>
      <p:graphicFrame>
        <p:nvGraphicFramePr>
          <p:cNvPr id="22538" name="Object 45">
            <a:extLst>
              <a:ext uri="{FF2B5EF4-FFF2-40B4-BE49-F238E27FC236}">
                <a16:creationId xmlns:a16="http://schemas.microsoft.com/office/drawing/2014/main" id="{A2E6ECD6-096D-4A08-9624-91E12A8CD0B8}"/>
              </a:ext>
            </a:extLst>
          </p:cNvPr>
          <p:cNvGraphicFramePr>
            <a:graphicFrameLocks noChangeAspect="1"/>
          </p:cNvGraphicFramePr>
          <p:nvPr/>
        </p:nvGraphicFramePr>
        <p:xfrm>
          <a:off x="6162675" y="2719388"/>
          <a:ext cx="2513013" cy="889000"/>
        </p:xfrm>
        <a:graphic>
          <a:graphicData uri="http://schemas.openxmlformats.org/presentationml/2006/ole">
            <mc:AlternateContent xmlns:mc="http://schemas.openxmlformats.org/markup-compatibility/2006">
              <mc:Choice xmlns:v="urn:schemas-microsoft-com:vml" Requires="v">
                <p:oleObj spid="_x0000_s22558" name="Equation" r:id="rId4" imgW="1256755" imgH="444307" progId="Equation.3">
                  <p:embed/>
                </p:oleObj>
              </mc:Choice>
              <mc:Fallback>
                <p:oleObj name="Equation" r:id="rId4" imgW="1256755" imgH="444307" progId="Equation.3">
                  <p:embed/>
                  <p:pic>
                    <p:nvPicPr>
                      <p:cNvPr id="0" name="Object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2675" y="2719388"/>
                        <a:ext cx="2513013" cy="889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9" name="Text Box 46">
            <a:extLst>
              <a:ext uri="{FF2B5EF4-FFF2-40B4-BE49-F238E27FC236}">
                <a16:creationId xmlns:a16="http://schemas.microsoft.com/office/drawing/2014/main" id="{08C6F1D1-3FB8-4A4C-A067-86D34FD847EB}"/>
              </a:ext>
            </a:extLst>
          </p:cNvPr>
          <p:cNvSpPr txBox="1">
            <a:spLocks noChangeArrowheads="1"/>
          </p:cNvSpPr>
          <p:nvPr/>
        </p:nvSpPr>
        <p:spPr bwMode="auto">
          <a:xfrm>
            <a:off x="71438" y="3984625"/>
            <a:ext cx="900112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a:r>
              <a:rPr lang="en-US" altLang="en-US" i="1"/>
              <a:t>EE*</a:t>
            </a:r>
            <a:r>
              <a:rPr lang="en-US" altLang="en-US"/>
              <a:t> </a:t>
            </a:r>
            <a:r>
              <a:rPr lang="en-US" altLang="en-US" b="0"/>
              <a:t>can increase multifold (“high </a:t>
            </a:r>
            <a:r>
              <a:rPr lang="en-US" altLang="en-US" b="0" i="1"/>
              <a:t>Q”</a:t>
            </a:r>
            <a:r>
              <a:rPr lang="en-US" altLang="en-US" b="0"/>
              <a:t>), contains phase-sensitive interference patterns. </a:t>
            </a:r>
            <a:r>
              <a:rPr lang="en-US" altLang="en-US" b="0" i="1">
                <a:solidFill>
                  <a:srgbClr val="FF0000"/>
                </a:solidFill>
              </a:rPr>
              <a:t>S</a:t>
            </a:r>
            <a:r>
              <a:rPr lang="en-US" altLang="en-US" b="0" i="1" baseline="-25000">
                <a:solidFill>
                  <a:srgbClr val="FF0000"/>
                </a:solidFill>
              </a:rPr>
              <a:t>z</a:t>
            </a:r>
            <a:r>
              <a:rPr lang="en-US" altLang="en-US">
                <a:solidFill>
                  <a:srgbClr val="FF0000"/>
                </a:solidFill>
              </a:rPr>
              <a:t> </a:t>
            </a:r>
            <a:r>
              <a:rPr lang="en-US" altLang="en-US" b="0">
                <a:solidFill>
                  <a:srgbClr val="FF0000"/>
                </a:solidFill>
              </a:rPr>
              <a:t>varies much less</a:t>
            </a:r>
            <a:r>
              <a:rPr lang="en-US" altLang="en-US" b="0"/>
              <a:t> with changes in parameters and geometry. </a:t>
            </a:r>
            <a:r>
              <a:rPr lang="en-US" altLang="en-US" b="0">
                <a:solidFill>
                  <a:srgbClr val="FF0000"/>
                </a:solidFill>
              </a:rPr>
              <a:t>Comparison:</a:t>
            </a:r>
            <a:r>
              <a:rPr lang="en-US" altLang="en-US" b="0"/>
              <a:t> </a:t>
            </a:r>
          </a:p>
          <a:p>
            <a:pPr algn="just"/>
            <a:r>
              <a:rPr lang="en-US" altLang="en-US" b="0">
                <a:solidFill>
                  <a:srgbClr val="FF0000"/>
                </a:solidFill>
              </a:rPr>
              <a:t>SiO</a:t>
            </a:r>
            <a:r>
              <a:rPr lang="en-US" altLang="en-US" b="0" baseline="-25000">
                <a:solidFill>
                  <a:srgbClr val="FF0000"/>
                </a:solidFill>
              </a:rPr>
              <a:t>2</a:t>
            </a:r>
            <a:r>
              <a:rPr lang="en-US" altLang="en-US" b="0">
                <a:solidFill>
                  <a:srgbClr val="FF0000"/>
                </a:solidFill>
              </a:rPr>
              <a:t> on Si:</a:t>
            </a:r>
            <a:r>
              <a:rPr lang="en-US" altLang="en-US" b="0"/>
              <a:t> </a:t>
            </a:r>
            <a:r>
              <a:rPr lang="en-US" altLang="en-US" b="0" i="1"/>
              <a:t>R</a:t>
            </a:r>
            <a:r>
              <a:rPr lang="en-US" altLang="en-US" b="0"/>
              <a:t>=0.024, </a:t>
            </a:r>
            <a:r>
              <a:rPr lang="en-US" altLang="en-US" b="0" i="1"/>
              <a:t>R</a:t>
            </a:r>
            <a:r>
              <a:rPr lang="en-US" altLang="en-US" b="0" i="1" baseline="-25000"/>
              <a:t>s</a:t>
            </a:r>
            <a:r>
              <a:rPr lang="en-US" altLang="en-US" b="0"/>
              <a:t>=0.735. </a:t>
            </a:r>
            <a:r>
              <a:rPr lang="en-US" altLang="en-US">
                <a:solidFill>
                  <a:srgbClr val="FF0000"/>
                </a:solidFill>
              </a:rPr>
              <a:t>FP: </a:t>
            </a:r>
            <a:r>
              <a:rPr lang="en-US" altLang="en-US" i="1">
                <a:solidFill>
                  <a:srgbClr val="FF0000"/>
                </a:solidFill>
              </a:rPr>
              <a:t>I</a:t>
            </a:r>
            <a:r>
              <a:rPr lang="en-US" altLang="en-US" i="1" baseline="-25000">
                <a:solidFill>
                  <a:srgbClr val="FF0000"/>
                </a:solidFill>
              </a:rPr>
              <a:t>S</a:t>
            </a:r>
            <a:r>
              <a:rPr lang="en-US" altLang="en-US" i="1">
                <a:solidFill>
                  <a:srgbClr val="FF0000"/>
                </a:solidFill>
              </a:rPr>
              <a:t>/I</a:t>
            </a:r>
            <a:r>
              <a:rPr lang="en-US" altLang="en-US" i="1" baseline="-25000">
                <a:solidFill>
                  <a:srgbClr val="FF0000"/>
                </a:solidFill>
              </a:rPr>
              <a:t>M</a:t>
            </a:r>
            <a:r>
              <a:rPr lang="en-US" altLang="en-US">
                <a:solidFill>
                  <a:srgbClr val="FF0000"/>
                </a:solidFill>
                <a:sym typeface="Symbol" panose="05050102010706020507" pitchFamily="18" charset="2"/>
              </a:rPr>
              <a:t>0.35</a:t>
            </a:r>
            <a:r>
              <a:rPr lang="en-US" altLang="en-US">
                <a:solidFill>
                  <a:srgbClr val="FF0000"/>
                </a:solidFill>
              </a:rPr>
              <a:t>. FDTD: 0.426 (0.328)</a:t>
            </a:r>
            <a:r>
              <a:rPr lang="en-US" altLang="en-US" b="0"/>
              <a:t> for </a:t>
            </a:r>
            <a:r>
              <a:rPr lang="en-US" altLang="en-US" b="0" i="1"/>
              <a:t>h</a:t>
            </a:r>
            <a:r>
              <a:rPr lang="en-US" altLang="en-US" b="0"/>
              <a:t>=30 nm (no singularities). </a:t>
            </a:r>
          </a:p>
          <a:p>
            <a:pPr algn="just"/>
            <a:r>
              <a:rPr lang="en-US" altLang="en-US" b="0">
                <a:solidFill>
                  <a:srgbClr val="FF0000"/>
                </a:solidFill>
              </a:rPr>
              <a:t>SiO2 on</a:t>
            </a:r>
            <a:r>
              <a:rPr lang="en-US" altLang="en-US"/>
              <a:t> </a:t>
            </a:r>
            <a:r>
              <a:rPr lang="en-US" altLang="en-US" b="0">
                <a:solidFill>
                  <a:srgbClr val="FF0000"/>
                </a:solidFill>
              </a:rPr>
              <a:t>quartz substrate:</a:t>
            </a:r>
            <a:r>
              <a:rPr lang="en-US" altLang="en-US" b="0"/>
              <a:t> </a:t>
            </a:r>
            <a:r>
              <a:rPr lang="en-US" altLang="en-US" b="0" i="1"/>
              <a:t>R</a:t>
            </a:r>
            <a:r>
              <a:rPr lang="en-US" altLang="en-US" b="0" i="1" baseline="-25000"/>
              <a:t>s</a:t>
            </a:r>
            <a:r>
              <a:rPr lang="en-US" altLang="en-US" b="0"/>
              <a:t>=</a:t>
            </a:r>
            <a:r>
              <a:rPr lang="en-US" altLang="en-US" b="0" i="1"/>
              <a:t>R</a:t>
            </a:r>
            <a:r>
              <a:rPr lang="en-US" altLang="en-US"/>
              <a:t> </a:t>
            </a:r>
            <a:r>
              <a:rPr lang="en-US" altLang="en-US" b="0"/>
              <a:t>. </a:t>
            </a:r>
            <a:r>
              <a:rPr lang="en-US" altLang="en-US">
                <a:solidFill>
                  <a:srgbClr val="FF0000"/>
                </a:solidFill>
              </a:rPr>
              <a:t>FP: </a:t>
            </a:r>
            <a:r>
              <a:rPr lang="en-US" altLang="en-US" i="1">
                <a:solidFill>
                  <a:srgbClr val="FF0000"/>
                </a:solidFill>
              </a:rPr>
              <a:t>I</a:t>
            </a:r>
            <a:r>
              <a:rPr lang="en-US" altLang="en-US" i="1" baseline="-25000">
                <a:solidFill>
                  <a:srgbClr val="FF0000"/>
                </a:solidFill>
              </a:rPr>
              <a:t>S</a:t>
            </a:r>
            <a:r>
              <a:rPr lang="en-US" altLang="en-US" i="1">
                <a:solidFill>
                  <a:srgbClr val="FF0000"/>
                </a:solidFill>
              </a:rPr>
              <a:t>/I</a:t>
            </a:r>
            <a:r>
              <a:rPr lang="en-US" altLang="en-US" i="1" baseline="-25000">
                <a:solidFill>
                  <a:srgbClr val="FF0000"/>
                </a:solidFill>
              </a:rPr>
              <a:t>M</a:t>
            </a:r>
            <a:r>
              <a:rPr lang="en-US" altLang="en-US">
                <a:solidFill>
                  <a:srgbClr val="FF0000"/>
                </a:solidFill>
                <a:sym typeface="Symbol" panose="05050102010706020507" pitchFamily="18" charset="2"/>
              </a:rPr>
              <a:t>1.024</a:t>
            </a:r>
            <a:r>
              <a:rPr lang="en-US" altLang="en-US">
                <a:solidFill>
                  <a:srgbClr val="FF0000"/>
                </a:solidFill>
              </a:rPr>
              <a:t>. FDTD: 1.097 (1.01)</a:t>
            </a:r>
          </a:p>
          <a:p>
            <a:pPr algn="just"/>
            <a:r>
              <a:rPr lang="en-US" altLang="en-US" b="0"/>
              <a:t>Reflecting substrate: </a:t>
            </a:r>
            <a:r>
              <a:rPr lang="en-US" altLang="en-US" b="0" i="1"/>
              <a:t>I</a:t>
            </a:r>
            <a:r>
              <a:rPr lang="en-US" altLang="en-US" b="0" i="1" baseline="-25000"/>
              <a:t>M</a:t>
            </a:r>
            <a:r>
              <a:rPr lang="en-US" altLang="en-US" b="0" i="1"/>
              <a:t>&lt;&lt;I</a:t>
            </a:r>
            <a:r>
              <a:rPr lang="en-US" altLang="en-US" b="0" i="1" baseline="-25000"/>
              <a:t>S</a:t>
            </a:r>
            <a:r>
              <a:rPr lang="en-US" altLang="en-US" b="0"/>
              <a:t>, “symmetric case” with </a:t>
            </a:r>
            <a:r>
              <a:rPr lang="en-US" altLang="en-US" b="0" i="1"/>
              <a:t>R</a:t>
            </a:r>
            <a:r>
              <a:rPr lang="en-US" altLang="en-US" b="0" i="1" baseline="-25000"/>
              <a:t>s</a:t>
            </a:r>
            <a:r>
              <a:rPr lang="en-US" altLang="en-US" b="0">
                <a:sym typeface="Symbol" panose="05050102010706020507" pitchFamily="18" charset="2"/>
              </a:rPr>
              <a:t></a:t>
            </a:r>
            <a:r>
              <a:rPr lang="en-US" altLang="en-US" b="0" i="1"/>
              <a:t>R</a:t>
            </a:r>
            <a:r>
              <a:rPr lang="en-US" altLang="en-US" b="0"/>
              <a:t>: </a:t>
            </a:r>
            <a:r>
              <a:rPr lang="en-US" altLang="en-US" b="0" i="1"/>
              <a:t>I</a:t>
            </a:r>
            <a:r>
              <a:rPr lang="en-US" altLang="en-US" b="0" i="1" baseline="-25000"/>
              <a:t>M</a:t>
            </a:r>
            <a:r>
              <a:rPr lang="en-US" altLang="en-US" b="0" i="1">
                <a:sym typeface="Symbol" panose="05050102010706020507" pitchFamily="18" charset="2"/>
              </a:rPr>
              <a:t></a:t>
            </a:r>
            <a:r>
              <a:rPr lang="en-US" altLang="en-US" b="0" i="1"/>
              <a:t>I</a:t>
            </a:r>
            <a:r>
              <a:rPr lang="en-US" altLang="en-US" b="0" i="1" baseline="-25000"/>
              <a:t>S</a:t>
            </a:r>
            <a:r>
              <a:rPr lang="en-US"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1">
            <a:extLst>
              <a:ext uri="{FF2B5EF4-FFF2-40B4-BE49-F238E27FC236}">
                <a16:creationId xmlns:a16="http://schemas.microsoft.com/office/drawing/2014/main" id="{4375E045-4EC0-4911-B6CD-160967E69CC0}"/>
              </a:ext>
            </a:extLst>
          </p:cNvPr>
          <p:cNvSpPr>
            <a:spLocks noGrp="1"/>
          </p:cNvSpPr>
          <p:nvPr>
            <p:ph type="dt" sz="quarter" idx="10"/>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06A13568-28F2-4B3B-BD18-08F6E1C720FA}" type="datetime1">
              <a:rPr lang="de-DE" altLang="en-US" sz="1400" b="0"/>
              <a:pPr/>
              <a:t>14.06.2023</a:t>
            </a:fld>
            <a:endParaRPr lang="en-US" altLang="en-US" sz="1400" b="0"/>
          </a:p>
        </p:txBody>
      </p:sp>
      <p:sp>
        <p:nvSpPr>
          <p:cNvPr id="24579" name="Footer Placeholder 2">
            <a:extLst>
              <a:ext uri="{FF2B5EF4-FFF2-40B4-BE49-F238E27FC236}">
                <a16:creationId xmlns:a16="http://schemas.microsoft.com/office/drawing/2014/main" id="{661474CD-1690-4197-9B1E-5C25D3746D78}"/>
              </a:ext>
            </a:extLst>
          </p:cNvPr>
          <p:cNvSpPr>
            <a:spLocks noGrp="1"/>
          </p:cNvSpPr>
          <p:nvPr>
            <p:ph type="ftr" sz="quarter" idx="11"/>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b="0"/>
              <a:t>N. Arnold, Applied Physics, Linz</a:t>
            </a:r>
          </a:p>
        </p:txBody>
      </p:sp>
      <p:sp>
        <p:nvSpPr>
          <p:cNvPr id="24580" name="Slide Number Placeholder 3">
            <a:extLst>
              <a:ext uri="{FF2B5EF4-FFF2-40B4-BE49-F238E27FC236}">
                <a16:creationId xmlns:a16="http://schemas.microsoft.com/office/drawing/2014/main" id="{4AC1FDE7-4CC5-4B4E-9BA3-52F705C7E171}"/>
              </a:ext>
            </a:extLst>
          </p:cNvPr>
          <p:cNvSpPr>
            <a:spLocks noGrp="1"/>
          </p:cNvSpPr>
          <p:nvPr>
            <p:ph type="sldNum" sz="quarter" idx="12"/>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F7644058-CE89-43D6-A58A-8D389D5CB568}" type="slidenum">
              <a:rPr lang="en-US" altLang="en-US" sz="1400" b="0"/>
              <a:pPr/>
              <a:t>11</a:t>
            </a:fld>
            <a:endParaRPr lang="en-US" altLang="en-US" sz="1400" b="0"/>
          </a:p>
        </p:txBody>
      </p:sp>
      <p:pic>
        <p:nvPicPr>
          <p:cNvPr id="24581" name="Picture 15" descr="Fig4a_result_m4_f1_eden">
            <a:extLst>
              <a:ext uri="{FF2B5EF4-FFF2-40B4-BE49-F238E27FC236}">
                <a16:creationId xmlns:a16="http://schemas.microsoft.com/office/drawing/2014/main" id="{7B7A66F3-9B43-4FEC-B058-E6CB5242A1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584200"/>
            <a:ext cx="3148013"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6" descr="Fig4b_result_m5_f1_eden">
            <a:extLst>
              <a:ext uri="{FF2B5EF4-FFF2-40B4-BE49-F238E27FC236}">
                <a16:creationId xmlns:a16="http://schemas.microsoft.com/office/drawing/2014/main" id="{DFE14D91-DD3F-4068-85BF-98A7DEA13B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2775" y="620713"/>
            <a:ext cx="3148013"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7" descr="Fig4c_result_m4_f1_eden">
            <a:extLst>
              <a:ext uri="{FF2B5EF4-FFF2-40B4-BE49-F238E27FC236}">
                <a16:creationId xmlns:a16="http://schemas.microsoft.com/office/drawing/2014/main" id="{84D5F8D2-4228-41F3-BC9E-9DDFA036A2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9000"/>
            <a:ext cx="3148013"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8" descr="Fig4d_result_m5_f1_eden">
            <a:extLst>
              <a:ext uri="{FF2B5EF4-FFF2-40B4-BE49-F238E27FC236}">
                <a16:creationId xmlns:a16="http://schemas.microsoft.com/office/drawing/2014/main" id="{D7FD3514-5949-4856-856D-0812FF7AFD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2775" y="3500438"/>
            <a:ext cx="3148013"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Rectangle 2">
            <a:extLst>
              <a:ext uri="{FF2B5EF4-FFF2-40B4-BE49-F238E27FC236}">
                <a16:creationId xmlns:a16="http://schemas.microsoft.com/office/drawing/2014/main" id="{199B0294-3FE3-404C-B7A2-E9296212B4BC}"/>
              </a:ext>
            </a:extLst>
          </p:cNvPr>
          <p:cNvSpPr>
            <a:spLocks noGrp="1" noChangeArrowheads="1"/>
          </p:cNvSpPr>
          <p:nvPr>
            <p:ph type="title" idx="4294967295"/>
          </p:nvPr>
        </p:nvSpPr>
        <p:spPr>
          <a:xfrm>
            <a:off x="107950" y="7938"/>
            <a:ext cx="8964613" cy="684212"/>
          </a:xfrm>
        </p:spPr>
        <p:txBody>
          <a:bodyPr/>
          <a:lstStyle/>
          <a:p>
            <a:r>
              <a:rPr lang="en-US" altLang="en-US" sz="3600" b="1">
                <a:solidFill>
                  <a:srgbClr val="0000FF"/>
                </a:solidFill>
              </a:rPr>
              <a:t>Metal overlayer. E-density </a:t>
            </a:r>
          </a:p>
        </p:txBody>
      </p:sp>
      <p:sp>
        <p:nvSpPr>
          <p:cNvPr id="456707" name="Text Box 3">
            <a:extLst>
              <a:ext uri="{FF2B5EF4-FFF2-40B4-BE49-F238E27FC236}">
                <a16:creationId xmlns:a16="http://schemas.microsoft.com/office/drawing/2014/main" id="{AF29879F-0CC5-4719-BC2F-5801F2E2F8CB}"/>
              </a:ext>
            </a:extLst>
          </p:cNvPr>
          <p:cNvSpPr txBox="1">
            <a:spLocks noChangeArrowheads="1"/>
          </p:cNvSpPr>
          <p:nvPr/>
        </p:nvSpPr>
        <p:spPr bwMode="auto">
          <a:xfrm>
            <a:off x="6370638" y="836613"/>
            <a:ext cx="2557462" cy="465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b="0">
                <a:cs typeface="Times New Roman" panose="02020603050405020304" pitchFamily="18" charset="0"/>
              </a:rPr>
              <a:t>Neighbors: E</a:t>
            </a:r>
            <a:r>
              <a:rPr lang="en-US" altLang="en-US" b="0" baseline="-25000">
                <a:cs typeface="Times New Roman" panose="02020603050405020304" pitchFamily="18" charset="0"/>
              </a:rPr>
              <a:t>den</a:t>
            </a:r>
            <a:r>
              <a:rPr lang="en-US" altLang="en-US" b="0">
                <a:cs typeface="Times New Roman" panose="02020603050405020304" pitchFamily="18" charset="0"/>
                <a:sym typeface="Symbol" panose="05050102010706020507" pitchFamily="18" charset="2"/>
              </a:rPr>
              <a:t> noticeably</a:t>
            </a:r>
          </a:p>
          <a:p>
            <a:pPr>
              <a:spcBef>
                <a:spcPct val="50000"/>
              </a:spcBef>
            </a:pPr>
            <a:r>
              <a:rPr lang="en-US" altLang="en-US" b="0"/>
              <a:t>Substrate</a:t>
            </a:r>
            <a:r>
              <a:rPr lang="en-US" altLang="en-US"/>
              <a:t>: </a:t>
            </a:r>
            <a:r>
              <a:rPr lang="en-US" altLang="en-US" b="0">
                <a:cs typeface="Times New Roman" panose="02020603050405020304" pitchFamily="18" charset="0"/>
              </a:rPr>
              <a:t>reflection, field in the sphere </a:t>
            </a:r>
            <a:r>
              <a:rPr lang="en-US" altLang="en-US" b="0">
                <a:sym typeface="Symbol" panose="05050102010706020507" pitchFamily="18" charset="2"/>
              </a:rPr>
              <a:t> strongly</a:t>
            </a:r>
            <a:endParaRPr lang="en-US" altLang="en-US" b="0">
              <a:cs typeface="Times New Roman" panose="02020603050405020304" pitchFamily="18" charset="0"/>
            </a:endParaRPr>
          </a:p>
          <a:p>
            <a:pPr>
              <a:spcBef>
                <a:spcPct val="50000"/>
              </a:spcBef>
            </a:pPr>
            <a:r>
              <a:rPr lang="en-US" altLang="en-US" b="0">
                <a:cs typeface="Times New Roman" panose="02020603050405020304" pitchFamily="18" charset="0"/>
              </a:rPr>
              <a:t>Field </a:t>
            </a:r>
            <a:r>
              <a:rPr lang="en-US" altLang="en-US" b="0">
                <a:cs typeface="Times New Roman" panose="02020603050405020304" pitchFamily="18" charset="0"/>
                <a:sym typeface="Symbol" panose="05050102010706020507" pitchFamily="18" charset="2"/>
              </a:rPr>
              <a:t>, Flux </a:t>
            </a:r>
          </a:p>
          <a:p>
            <a:pPr>
              <a:spcBef>
                <a:spcPct val="50000"/>
              </a:spcBef>
            </a:pPr>
            <a:r>
              <a:rPr lang="en-US" altLang="en-US" b="0">
                <a:cs typeface="Times New Roman" panose="02020603050405020304" pitchFamily="18" charset="0"/>
                <a:sym typeface="Symbol" panose="05050102010706020507" pitchFamily="18" charset="2"/>
              </a:rPr>
              <a:t>~ interference of counterpropagating unequal quasi-plane waves </a:t>
            </a:r>
            <a:endParaRPr lang="el-GR" altLang="en-US" b="0"/>
          </a:p>
        </p:txBody>
      </p:sp>
      <p:sp>
        <p:nvSpPr>
          <p:cNvPr id="24587" name="Rectangle 4">
            <a:extLst>
              <a:ext uri="{FF2B5EF4-FFF2-40B4-BE49-F238E27FC236}">
                <a16:creationId xmlns:a16="http://schemas.microsoft.com/office/drawing/2014/main" id="{B67CC975-C887-42F9-94DE-AC90CA0070E9}"/>
              </a:ext>
            </a:extLst>
          </p:cNvPr>
          <p:cNvSpPr>
            <a:spLocks noChangeArrowheads="1"/>
          </p:cNvSpPr>
          <p:nvPr/>
        </p:nvSpPr>
        <p:spPr bwMode="auto">
          <a:xfrm>
            <a:off x="0" y="3303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56713" name="Text Box 9">
            <a:extLst>
              <a:ext uri="{FF2B5EF4-FFF2-40B4-BE49-F238E27FC236}">
                <a16:creationId xmlns:a16="http://schemas.microsoft.com/office/drawing/2014/main" id="{932403B2-03F1-4E91-92A6-C079388102B5}"/>
              </a:ext>
            </a:extLst>
          </p:cNvPr>
          <p:cNvSpPr txBox="1">
            <a:spLocks noChangeArrowheads="1"/>
          </p:cNvSpPr>
          <p:nvPr/>
        </p:nvSpPr>
        <p:spPr bwMode="auto">
          <a:xfrm>
            <a:off x="808038" y="2900363"/>
            <a:ext cx="2017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b="0"/>
              <a:t>1 in vacuum</a:t>
            </a:r>
            <a:endParaRPr lang="el-GR" altLang="en-US" b="0">
              <a:cs typeface="Times New Roman" panose="02020603050405020304" pitchFamily="18" charset="0"/>
            </a:endParaRPr>
          </a:p>
        </p:txBody>
      </p:sp>
      <p:sp>
        <p:nvSpPr>
          <p:cNvPr id="456714" name="Text Box 10">
            <a:extLst>
              <a:ext uri="{FF2B5EF4-FFF2-40B4-BE49-F238E27FC236}">
                <a16:creationId xmlns:a16="http://schemas.microsoft.com/office/drawing/2014/main" id="{9854C529-959C-44FB-94F4-6DEE192CAB4B}"/>
              </a:ext>
            </a:extLst>
          </p:cNvPr>
          <p:cNvSpPr txBox="1">
            <a:spLocks noChangeArrowheads="1"/>
          </p:cNvSpPr>
          <p:nvPr/>
        </p:nvSpPr>
        <p:spPr bwMode="auto">
          <a:xfrm>
            <a:off x="3870325" y="2924175"/>
            <a:ext cx="2017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b="0"/>
              <a:t>7 in vacuum</a:t>
            </a:r>
            <a:endParaRPr lang="el-GR" altLang="en-US" b="0">
              <a:cs typeface="Times New Roman" panose="02020603050405020304" pitchFamily="18" charset="0"/>
            </a:endParaRPr>
          </a:p>
        </p:txBody>
      </p:sp>
      <p:sp>
        <p:nvSpPr>
          <p:cNvPr id="456715" name="Text Box 11">
            <a:extLst>
              <a:ext uri="{FF2B5EF4-FFF2-40B4-BE49-F238E27FC236}">
                <a16:creationId xmlns:a16="http://schemas.microsoft.com/office/drawing/2014/main" id="{CCEFB2FE-C34E-431F-8B2C-CF4608EDDBA6}"/>
              </a:ext>
            </a:extLst>
          </p:cNvPr>
          <p:cNvSpPr txBox="1">
            <a:spLocks noChangeArrowheads="1"/>
          </p:cNvSpPr>
          <p:nvPr/>
        </p:nvSpPr>
        <p:spPr bwMode="auto">
          <a:xfrm>
            <a:off x="862013" y="5913438"/>
            <a:ext cx="2017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b="0"/>
              <a:t>1 with Au</a:t>
            </a:r>
            <a:endParaRPr lang="el-GR" altLang="en-US" b="0">
              <a:cs typeface="Times New Roman" panose="02020603050405020304" pitchFamily="18" charset="0"/>
            </a:endParaRPr>
          </a:p>
        </p:txBody>
      </p:sp>
      <p:sp>
        <p:nvSpPr>
          <p:cNvPr id="456716" name="Text Box 12">
            <a:extLst>
              <a:ext uri="{FF2B5EF4-FFF2-40B4-BE49-F238E27FC236}">
                <a16:creationId xmlns:a16="http://schemas.microsoft.com/office/drawing/2014/main" id="{DB60D827-55D2-46B9-A1D6-10D38FD53C99}"/>
              </a:ext>
            </a:extLst>
          </p:cNvPr>
          <p:cNvSpPr txBox="1">
            <a:spLocks noChangeArrowheads="1"/>
          </p:cNvSpPr>
          <p:nvPr/>
        </p:nvSpPr>
        <p:spPr bwMode="auto">
          <a:xfrm>
            <a:off x="3906838" y="5876925"/>
            <a:ext cx="2017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b="0"/>
              <a:t>7 with Au</a:t>
            </a:r>
            <a:endParaRPr lang="el-GR" altLang="en-US" b="0">
              <a:cs typeface="Times New Roman" panose="02020603050405020304" pitchFamily="18" charset="0"/>
            </a:endParaRPr>
          </a:p>
        </p:txBody>
      </p:sp>
      <p:sp>
        <p:nvSpPr>
          <p:cNvPr id="24592" name="Rectangle 13">
            <a:extLst>
              <a:ext uri="{FF2B5EF4-FFF2-40B4-BE49-F238E27FC236}">
                <a16:creationId xmlns:a16="http://schemas.microsoft.com/office/drawing/2014/main" id="{F815537B-D5B1-4E01-9FFC-4E08EF831B4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4593" name="Rectangle 14">
            <a:extLst>
              <a:ext uri="{FF2B5EF4-FFF2-40B4-BE49-F238E27FC236}">
                <a16:creationId xmlns:a16="http://schemas.microsoft.com/office/drawing/2014/main" id="{3D4E9B8A-0DC9-411F-BC0F-3A4BC09DB8ED}"/>
              </a:ext>
            </a:extLst>
          </p:cNvPr>
          <p:cNvSpPr>
            <a:spLocks noChangeArrowheads="1"/>
          </p:cNvSpPr>
          <p:nvPr/>
        </p:nvSpPr>
        <p:spPr bwMode="auto">
          <a:xfrm>
            <a:off x="0" y="3306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67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67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67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67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6713">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6714">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6715">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67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7" grpId="0" build="p"/>
      <p:bldP spid="456713" grpId="0" build="p"/>
      <p:bldP spid="456714" grpId="0" build="p"/>
      <p:bldP spid="456715" grpId="0" build="p"/>
      <p:bldP spid="45671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1">
            <a:extLst>
              <a:ext uri="{FF2B5EF4-FFF2-40B4-BE49-F238E27FC236}">
                <a16:creationId xmlns:a16="http://schemas.microsoft.com/office/drawing/2014/main" id="{93A401D3-047F-469B-A887-9A46B0D57013}"/>
              </a:ext>
            </a:extLst>
          </p:cNvPr>
          <p:cNvSpPr>
            <a:spLocks noGrp="1"/>
          </p:cNvSpPr>
          <p:nvPr>
            <p:ph type="dt" sz="quarter" idx="10"/>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B97FFD25-E3CA-4F49-B805-8EF1C047C5F3}" type="datetime1">
              <a:rPr lang="de-DE" altLang="en-US" sz="1400" b="0"/>
              <a:pPr/>
              <a:t>14.06.2023</a:t>
            </a:fld>
            <a:endParaRPr lang="en-US" altLang="en-US" sz="1400" b="0"/>
          </a:p>
        </p:txBody>
      </p:sp>
      <p:sp>
        <p:nvSpPr>
          <p:cNvPr id="26627" name="Footer Placeholder 2">
            <a:extLst>
              <a:ext uri="{FF2B5EF4-FFF2-40B4-BE49-F238E27FC236}">
                <a16:creationId xmlns:a16="http://schemas.microsoft.com/office/drawing/2014/main" id="{EB3EC1DD-3D9B-498C-A7DC-CC0AACD8B084}"/>
              </a:ext>
            </a:extLst>
          </p:cNvPr>
          <p:cNvSpPr>
            <a:spLocks noGrp="1"/>
          </p:cNvSpPr>
          <p:nvPr>
            <p:ph type="ftr" sz="quarter" idx="11"/>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b="0"/>
              <a:t>N. Arnold, Applied Physics, Linz</a:t>
            </a:r>
          </a:p>
        </p:txBody>
      </p:sp>
      <p:sp>
        <p:nvSpPr>
          <p:cNvPr id="26628" name="Slide Number Placeholder 3">
            <a:extLst>
              <a:ext uri="{FF2B5EF4-FFF2-40B4-BE49-F238E27FC236}">
                <a16:creationId xmlns:a16="http://schemas.microsoft.com/office/drawing/2014/main" id="{BA306B78-FE38-4841-9B2C-9DB72F1989E4}"/>
              </a:ext>
            </a:extLst>
          </p:cNvPr>
          <p:cNvSpPr>
            <a:spLocks noGrp="1"/>
          </p:cNvSpPr>
          <p:nvPr>
            <p:ph type="sldNum" sz="quarter" idx="12"/>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4236E83E-AF5D-4FD9-8FCE-4AB2747D8C0A}" type="slidenum">
              <a:rPr lang="en-US" altLang="en-US" sz="1400" b="0"/>
              <a:pPr/>
              <a:t>12</a:t>
            </a:fld>
            <a:endParaRPr lang="en-US" altLang="en-US" sz="1400" b="0"/>
          </a:p>
        </p:txBody>
      </p:sp>
      <p:pic>
        <p:nvPicPr>
          <p:cNvPr id="26629" name="Picture 15" descr="result_m5_f1_pow">
            <a:extLst>
              <a:ext uri="{FF2B5EF4-FFF2-40B4-BE49-F238E27FC236}">
                <a16:creationId xmlns:a16="http://schemas.microsoft.com/office/drawing/2014/main" id="{240F7B83-C646-4376-BDBB-32B62109E0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654" t="6523"/>
          <a:stretch>
            <a:fillRect/>
          </a:stretch>
        </p:blipFill>
        <p:spPr bwMode="auto">
          <a:xfrm>
            <a:off x="0" y="692150"/>
            <a:ext cx="3141663"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6" descr="result_m12_f1_pow">
            <a:extLst>
              <a:ext uri="{FF2B5EF4-FFF2-40B4-BE49-F238E27FC236}">
                <a16:creationId xmlns:a16="http://schemas.microsoft.com/office/drawing/2014/main" id="{CBECF8AD-1757-4C06-B09E-9DE65E682F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660" t="6528"/>
          <a:stretch>
            <a:fillRect/>
          </a:stretch>
        </p:blipFill>
        <p:spPr bwMode="auto">
          <a:xfrm>
            <a:off x="3095625" y="706438"/>
            <a:ext cx="3141663"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7" descr="result_m5_f1_pow">
            <a:extLst>
              <a:ext uri="{FF2B5EF4-FFF2-40B4-BE49-F238E27FC236}">
                <a16:creationId xmlns:a16="http://schemas.microsoft.com/office/drawing/2014/main" id="{585451D2-279D-4C7E-A946-14D6D8F8D4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660" t="6528"/>
          <a:stretch>
            <a:fillRect/>
          </a:stretch>
        </p:blipFill>
        <p:spPr bwMode="auto">
          <a:xfrm>
            <a:off x="0" y="3573463"/>
            <a:ext cx="3141663"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8" descr="result_m12_f1_pow">
            <a:extLst>
              <a:ext uri="{FF2B5EF4-FFF2-40B4-BE49-F238E27FC236}">
                <a16:creationId xmlns:a16="http://schemas.microsoft.com/office/drawing/2014/main" id="{8823AC44-C3E7-4AE0-B4CE-E70C3824E7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9613" t="6528"/>
          <a:stretch>
            <a:fillRect/>
          </a:stretch>
        </p:blipFill>
        <p:spPr bwMode="auto">
          <a:xfrm>
            <a:off x="3095625" y="3573463"/>
            <a:ext cx="3141663"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Rectangle 6">
            <a:extLst>
              <a:ext uri="{FF2B5EF4-FFF2-40B4-BE49-F238E27FC236}">
                <a16:creationId xmlns:a16="http://schemas.microsoft.com/office/drawing/2014/main" id="{B46320A8-178D-4DEA-A97A-5648C3285B45}"/>
              </a:ext>
            </a:extLst>
          </p:cNvPr>
          <p:cNvSpPr>
            <a:spLocks noGrp="1" noChangeArrowheads="1"/>
          </p:cNvSpPr>
          <p:nvPr>
            <p:ph type="title" idx="4294967295"/>
          </p:nvPr>
        </p:nvSpPr>
        <p:spPr>
          <a:xfrm>
            <a:off x="107950" y="7938"/>
            <a:ext cx="8964613" cy="684212"/>
          </a:xfrm>
        </p:spPr>
        <p:txBody>
          <a:bodyPr/>
          <a:lstStyle/>
          <a:p>
            <a:r>
              <a:rPr lang="en-US" altLang="en-US" sz="3600" b="1">
                <a:solidFill>
                  <a:srgbClr val="0000FF"/>
                </a:solidFill>
              </a:rPr>
              <a:t>Metal overlayer. Poynting </a:t>
            </a:r>
          </a:p>
        </p:txBody>
      </p:sp>
      <p:sp>
        <p:nvSpPr>
          <p:cNvPr id="458759" name="Text Box 7">
            <a:extLst>
              <a:ext uri="{FF2B5EF4-FFF2-40B4-BE49-F238E27FC236}">
                <a16:creationId xmlns:a16="http://schemas.microsoft.com/office/drawing/2014/main" id="{2793072E-FB63-4B43-8261-F9C3C59920C5}"/>
              </a:ext>
            </a:extLst>
          </p:cNvPr>
          <p:cNvSpPr txBox="1">
            <a:spLocks noChangeArrowheads="1"/>
          </p:cNvSpPr>
          <p:nvPr/>
        </p:nvSpPr>
        <p:spPr bwMode="auto">
          <a:xfrm>
            <a:off x="6370638" y="836613"/>
            <a:ext cx="2557462"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b="0">
                <a:cs typeface="Times New Roman" panose="02020603050405020304" pitchFamily="18" charset="0"/>
              </a:rPr>
              <a:t>Neighbors: hexagonal symmetry, </a:t>
            </a:r>
            <a:r>
              <a:rPr lang="en-US" altLang="en-US" b="0" i="1">
                <a:cs typeface="Times New Roman" panose="02020603050405020304" pitchFamily="18" charset="0"/>
              </a:rPr>
              <a:t>S</a:t>
            </a:r>
            <a:r>
              <a:rPr lang="en-US" altLang="en-US" b="0" i="1" baseline="-25000">
                <a:cs typeface="Times New Roman" panose="02020603050405020304" pitchFamily="18" charset="0"/>
              </a:rPr>
              <a:t>z </a:t>
            </a:r>
            <a:r>
              <a:rPr lang="en-US" altLang="en-US" b="0">
                <a:sym typeface="Symbol" panose="05050102010706020507" pitchFamily="18" charset="2"/>
              </a:rPr>
              <a:t></a:t>
            </a:r>
            <a:endParaRPr lang="en-US" altLang="en-US" b="0" i="1" baseline="-25000">
              <a:cs typeface="Times New Roman" panose="02020603050405020304" pitchFamily="18" charset="0"/>
            </a:endParaRPr>
          </a:p>
          <a:p>
            <a:pPr>
              <a:spcBef>
                <a:spcPct val="50000"/>
              </a:spcBef>
            </a:pPr>
            <a:r>
              <a:rPr lang="en-US" altLang="en-US" b="0">
                <a:cs typeface="Times New Roman" panose="02020603050405020304" pitchFamily="18" charset="0"/>
              </a:rPr>
              <a:t>Overlayer: shape elongation </a:t>
            </a:r>
            <a:r>
              <a:rPr lang="en-US" altLang="en-US" b="0">
                <a:cs typeface="Times New Roman" panose="02020603050405020304" pitchFamily="18" charset="0"/>
                <a:sym typeface="Symbol" panose="05050102010706020507" pitchFamily="18" charset="2"/>
              </a:rPr>
              <a:t> </a:t>
            </a:r>
            <a:r>
              <a:rPr lang="en-US" altLang="en-US" i="1">
                <a:cs typeface="Times New Roman" panose="02020603050405020304" pitchFamily="18" charset="0"/>
                <a:sym typeface="Symbol" panose="05050102010706020507" pitchFamily="18" charset="2"/>
              </a:rPr>
              <a:t>E</a:t>
            </a:r>
            <a:r>
              <a:rPr lang="en-US" altLang="en-US" b="0">
                <a:cs typeface="Times New Roman" panose="02020603050405020304" pitchFamily="18" charset="0"/>
                <a:sym typeface="Symbol" panose="05050102010706020507" pitchFamily="18" charset="2"/>
              </a:rPr>
              <a:t>,</a:t>
            </a:r>
            <a:r>
              <a:rPr lang="en-US" altLang="en-US" i="1">
                <a:cs typeface="Times New Roman" panose="02020603050405020304" pitchFamily="18" charset="0"/>
                <a:sym typeface="Symbol" panose="05050102010706020507" pitchFamily="18" charset="2"/>
              </a:rPr>
              <a:t>  </a:t>
            </a:r>
            <a:r>
              <a:rPr lang="en-US" altLang="en-US" b="0" i="1"/>
              <a:t>S</a:t>
            </a:r>
            <a:r>
              <a:rPr lang="en-US" altLang="en-US" b="0" i="1" baseline="-25000"/>
              <a:t>z </a:t>
            </a:r>
            <a:r>
              <a:rPr lang="en-US" altLang="en-US" b="0">
                <a:sym typeface="Symbol" panose="05050102010706020507" pitchFamily="18" charset="2"/>
              </a:rPr>
              <a:t></a:t>
            </a:r>
            <a:endParaRPr lang="en-US" altLang="en-US" b="0" baseline="-25000">
              <a:cs typeface="Times New Roman" panose="02020603050405020304" pitchFamily="18" charset="0"/>
            </a:endParaRPr>
          </a:p>
          <a:p>
            <a:pPr>
              <a:spcBef>
                <a:spcPct val="50000"/>
              </a:spcBef>
            </a:pPr>
            <a:r>
              <a:rPr lang="en-US" altLang="en-US" b="0">
                <a:cs typeface="Times New Roman" panose="02020603050405020304" pitchFamily="18" charset="0"/>
                <a:sym typeface="Symbol" panose="05050102010706020507" pitchFamily="18" charset="2"/>
              </a:rPr>
              <a:t>Strong decrease in </a:t>
            </a:r>
            <a:r>
              <a:rPr lang="en-US" altLang="en-US" b="0" i="1"/>
              <a:t>S</a:t>
            </a:r>
            <a:r>
              <a:rPr lang="en-US" altLang="en-US" b="0" i="1" baseline="-25000"/>
              <a:t>z</a:t>
            </a:r>
            <a:r>
              <a:rPr lang="en-US" altLang="en-US">
                <a:sym typeface="Symbol" panose="05050102010706020507" pitchFamily="18" charset="2"/>
              </a:rPr>
              <a:t> </a:t>
            </a:r>
            <a:r>
              <a:rPr lang="en-US" altLang="en-US" b="0">
                <a:cs typeface="Times New Roman" panose="02020603050405020304" pitchFamily="18" charset="0"/>
                <a:sym typeface="Symbol" panose="05050102010706020507" pitchFamily="18" charset="2"/>
              </a:rPr>
              <a:t>values due to reflection (1.861.31 with finer mesh)</a:t>
            </a:r>
            <a:endParaRPr lang="el-GR" altLang="en-US" b="0">
              <a:cs typeface="Times New Roman" panose="02020603050405020304" pitchFamily="18" charset="0"/>
              <a:sym typeface="Symbol" panose="05050102010706020507" pitchFamily="18" charset="2"/>
            </a:endParaRPr>
          </a:p>
        </p:txBody>
      </p:sp>
      <p:sp>
        <p:nvSpPr>
          <p:cNvPr id="26635" name="Rectangle 8">
            <a:extLst>
              <a:ext uri="{FF2B5EF4-FFF2-40B4-BE49-F238E27FC236}">
                <a16:creationId xmlns:a16="http://schemas.microsoft.com/office/drawing/2014/main" id="{794B6B30-82A8-4F55-A548-5FD8154AB4E8}"/>
              </a:ext>
            </a:extLst>
          </p:cNvPr>
          <p:cNvSpPr>
            <a:spLocks noChangeArrowheads="1"/>
          </p:cNvSpPr>
          <p:nvPr/>
        </p:nvSpPr>
        <p:spPr bwMode="auto">
          <a:xfrm>
            <a:off x="0" y="3303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58761" name="Text Box 9">
            <a:extLst>
              <a:ext uri="{FF2B5EF4-FFF2-40B4-BE49-F238E27FC236}">
                <a16:creationId xmlns:a16="http://schemas.microsoft.com/office/drawing/2014/main" id="{D6BF42B0-E3D6-4E27-B2E6-163B532DE8C1}"/>
              </a:ext>
            </a:extLst>
          </p:cNvPr>
          <p:cNvSpPr txBox="1">
            <a:spLocks noChangeArrowheads="1"/>
          </p:cNvSpPr>
          <p:nvPr/>
        </p:nvSpPr>
        <p:spPr bwMode="auto">
          <a:xfrm>
            <a:off x="808038" y="2900363"/>
            <a:ext cx="2017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b="0"/>
              <a:t>1 in vacuum</a:t>
            </a:r>
            <a:endParaRPr lang="el-GR" altLang="en-US" b="0">
              <a:cs typeface="Times New Roman" panose="02020603050405020304" pitchFamily="18" charset="0"/>
            </a:endParaRPr>
          </a:p>
        </p:txBody>
      </p:sp>
      <p:sp>
        <p:nvSpPr>
          <p:cNvPr id="458762" name="Text Box 10">
            <a:extLst>
              <a:ext uri="{FF2B5EF4-FFF2-40B4-BE49-F238E27FC236}">
                <a16:creationId xmlns:a16="http://schemas.microsoft.com/office/drawing/2014/main" id="{13AF7486-5DEE-41E2-9594-BC1C6CBA3FD6}"/>
              </a:ext>
            </a:extLst>
          </p:cNvPr>
          <p:cNvSpPr txBox="1">
            <a:spLocks noChangeArrowheads="1"/>
          </p:cNvSpPr>
          <p:nvPr/>
        </p:nvSpPr>
        <p:spPr bwMode="auto">
          <a:xfrm>
            <a:off x="3870325" y="2924175"/>
            <a:ext cx="2017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b="0"/>
              <a:t>7 in vacuum</a:t>
            </a:r>
            <a:endParaRPr lang="el-GR" altLang="en-US" b="0">
              <a:cs typeface="Times New Roman" panose="02020603050405020304" pitchFamily="18" charset="0"/>
            </a:endParaRPr>
          </a:p>
        </p:txBody>
      </p:sp>
      <p:sp>
        <p:nvSpPr>
          <p:cNvPr id="458763" name="Text Box 11">
            <a:extLst>
              <a:ext uri="{FF2B5EF4-FFF2-40B4-BE49-F238E27FC236}">
                <a16:creationId xmlns:a16="http://schemas.microsoft.com/office/drawing/2014/main" id="{324F1CB9-A61E-4151-BEE7-44C8B4C1122A}"/>
              </a:ext>
            </a:extLst>
          </p:cNvPr>
          <p:cNvSpPr txBox="1">
            <a:spLocks noChangeArrowheads="1"/>
          </p:cNvSpPr>
          <p:nvPr/>
        </p:nvSpPr>
        <p:spPr bwMode="auto">
          <a:xfrm>
            <a:off x="862013" y="5913438"/>
            <a:ext cx="2017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b="0"/>
              <a:t>1 with Au</a:t>
            </a:r>
            <a:endParaRPr lang="el-GR" altLang="en-US" b="0">
              <a:cs typeface="Times New Roman" panose="02020603050405020304" pitchFamily="18" charset="0"/>
            </a:endParaRPr>
          </a:p>
        </p:txBody>
      </p:sp>
      <p:sp>
        <p:nvSpPr>
          <p:cNvPr id="458764" name="Text Box 12">
            <a:extLst>
              <a:ext uri="{FF2B5EF4-FFF2-40B4-BE49-F238E27FC236}">
                <a16:creationId xmlns:a16="http://schemas.microsoft.com/office/drawing/2014/main" id="{086B6E6C-3880-49B8-B4D8-8392EBA24A02}"/>
              </a:ext>
            </a:extLst>
          </p:cNvPr>
          <p:cNvSpPr txBox="1">
            <a:spLocks noChangeArrowheads="1"/>
          </p:cNvSpPr>
          <p:nvPr/>
        </p:nvSpPr>
        <p:spPr bwMode="auto">
          <a:xfrm>
            <a:off x="3906838" y="5876925"/>
            <a:ext cx="2017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b="0"/>
              <a:t>7 with Au</a:t>
            </a:r>
            <a:endParaRPr lang="el-GR" altLang="en-US" b="0">
              <a:cs typeface="Times New Roman" panose="02020603050405020304" pitchFamily="18" charset="0"/>
            </a:endParaRPr>
          </a:p>
        </p:txBody>
      </p:sp>
      <p:sp>
        <p:nvSpPr>
          <p:cNvPr id="26640" name="Rectangle 13">
            <a:extLst>
              <a:ext uri="{FF2B5EF4-FFF2-40B4-BE49-F238E27FC236}">
                <a16:creationId xmlns:a16="http://schemas.microsoft.com/office/drawing/2014/main" id="{E2FB59B8-4D99-4B11-97E2-473509B7226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6641" name="Rectangle 14">
            <a:extLst>
              <a:ext uri="{FF2B5EF4-FFF2-40B4-BE49-F238E27FC236}">
                <a16:creationId xmlns:a16="http://schemas.microsoft.com/office/drawing/2014/main" id="{EF23865D-3BD2-4DB1-AEC0-585B2426B73E}"/>
              </a:ext>
            </a:extLst>
          </p:cNvPr>
          <p:cNvSpPr>
            <a:spLocks noChangeArrowheads="1"/>
          </p:cNvSpPr>
          <p:nvPr/>
        </p:nvSpPr>
        <p:spPr bwMode="auto">
          <a:xfrm>
            <a:off x="0" y="3306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87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87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87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8761">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8762">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8763">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876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9" grpId="0" build="p"/>
      <p:bldP spid="458761" grpId="0" build="p"/>
      <p:bldP spid="458762" grpId="0" build="p"/>
      <p:bldP spid="458763" grpId="0" build="p"/>
      <p:bldP spid="45876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1">
            <a:extLst>
              <a:ext uri="{FF2B5EF4-FFF2-40B4-BE49-F238E27FC236}">
                <a16:creationId xmlns:a16="http://schemas.microsoft.com/office/drawing/2014/main" id="{127F0F4E-B8A7-4E05-9A22-A6A071571635}"/>
              </a:ext>
            </a:extLst>
          </p:cNvPr>
          <p:cNvSpPr>
            <a:spLocks noGrp="1"/>
          </p:cNvSpPr>
          <p:nvPr>
            <p:ph type="dt" sz="quarter" idx="10"/>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FA6F3388-7FE4-4FBE-952F-90F8F123A51A}" type="datetime1">
              <a:rPr lang="de-DE" altLang="en-US" sz="1400" b="0"/>
              <a:pPr/>
              <a:t>14.06.2023</a:t>
            </a:fld>
            <a:endParaRPr lang="en-US" altLang="en-US" sz="1400" b="0"/>
          </a:p>
        </p:txBody>
      </p:sp>
      <p:sp>
        <p:nvSpPr>
          <p:cNvPr id="28675" name="Footer Placeholder 2">
            <a:extLst>
              <a:ext uri="{FF2B5EF4-FFF2-40B4-BE49-F238E27FC236}">
                <a16:creationId xmlns:a16="http://schemas.microsoft.com/office/drawing/2014/main" id="{F2D93E44-7874-4992-9868-1E51AD61BAF0}"/>
              </a:ext>
            </a:extLst>
          </p:cNvPr>
          <p:cNvSpPr>
            <a:spLocks noGrp="1"/>
          </p:cNvSpPr>
          <p:nvPr>
            <p:ph type="ftr" sz="quarter" idx="11"/>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b="0"/>
              <a:t>N. Arnold, Applied Physics, Linz</a:t>
            </a:r>
          </a:p>
        </p:txBody>
      </p:sp>
      <p:sp>
        <p:nvSpPr>
          <p:cNvPr id="28676" name="Slide Number Placeholder 3">
            <a:extLst>
              <a:ext uri="{FF2B5EF4-FFF2-40B4-BE49-F238E27FC236}">
                <a16:creationId xmlns:a16="http://schemas.microsoft.com/office/drawing/2014/main" id="{316C931A-6C36-4BA6-A9CF-C59E19370716}"/>
              </a:ext>
            </a:extLst>
          </p:cNvPr>
          <p:cNvSpPr>
            <a:spLocks noGrp="1"/>
          </p:cNvSpPr>
          <p:nvPr>
            <p:ph type="sldNum" sz="quarter" idx="12"/>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7BE88391-5C31-4B2F-9EB8-54EEDA87F70C}" type="slidenum">
              <a:rPr lang="en-US" altLang="en-US" sz="1400" b="0"/>
              <a:pPr/>
              <a:t>13</a:t>
            </a:fld>
            <a:endParaRPr lang="en-US" altLang="en-US" sz="1400" b="0"/>
          </a:p>
        </p:txBody>
      </p:sp>
      <p:sp>
        <p:nvSpPr>
          <p:cNvPr id="28677" name="Rectangle 2">
            <a:extLst>
              <a:ext uri="{FF2B5EF4-FFF2-40B4-BE49-F238E27FC236}">
                <a16:creationId xmlns:a16="http://schemas.microsoft.com/office/drawing/2014/main" id="{954B7BB6-24DB-4C77-85F8-CC8313CD21C6}"/>
              </a:ext>
            </a:extLst>
          </p:cNvPr>
          <p:cNvSpPr>
            <a:spLocks noGrp="1" noChangeArrowheads="1"/>
          </p:cNvSpPr>
          <p:nvPr>
            <p:ph type="title" idx="4294967295"/>
          </p:nvPr>
        </p:nvSpPr>
        <p:spPr>
          <a:xfrm>
            <a:off x="142875" y="44450"/>
            <a:ext cx="8893175" cy="612775"/>
          </a:xfrm>
        </p:spPr>
        <p:txBody>
          <a:bodyPr/>
          <a:lstStyle/>
          <a:p>
            <a:r>
              <a:rPr lang="en-US" altLang="en-US" sz="3600" b="1">
                <a:solidFill>
                  <a:srgbClr val="0000FF"/>
                </a:solidFill>
              </a:rPr>
              <a:t>Comments. Reflection, standing waves</a:t>
            </a:r>
          </a:p>
        </p:txBody>
      </p:sp>
      <p:sp>
        <p:nvSpPr>
          <p:cNvPr id="433155" name="Text Box 3">
            <a:extLst>
              <a:ext uri="{FF2B5EF4-FFF2-40B4-BE49-F238E27FC236}">
                <a16:creationId xmlns:a16="http://schemas.microsoft.com/office/drawing/2014/main" id="{67BFB104-4BFD-43DF-9FB2-B0AE32784A75}"/>
              </a:ext>
            </a:extLst>
          </p:cNvPr>
          <p:cNvSpPr txBox="1">
            <a:spLocks noChangeArrowheads="1"/>
          </p:cNvSpPr>
          <p:nvPr/>
        </p:nvSpPr>
        <p:spPr bwMode="auto">
          <a:xfrm>
            <a:off x="142875" y="873125"/>
            <a:ext cx="8893175"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b="0"/>
              <a:t>Metal reflects light focused by the first refraction with </a:t>
            </a:r>
            <a:r>
              <a:rPr lang="en-US" altLang="en-US" b="0" i="1"/>
              <a:t>R</a:t>
            </a:r>
            <a:r>
              <a:rPr lang="en-US" altLang="en-US" b="0"/>
              <a:t>~1. The reflected rays are further focused and interfere with the incoming light, forming a pattern similar to a </a:t>
            </a:r>
            <a:r>
              <a:rPr lang="en-US" altLang="en-US" b="0">
                <a:solidFill>
                  <a:srgbClr val="FF0000"/>
                </a:solidFill>
              </a:rPr>
              <a:t>standing wave</a:t>
            </a:r>
            <a:r>
              <a:rPr lang="en-US" altLang="en-US" b="0"/>
              <a:t>. For two equal counter-propagating </a:t>
            </a:r>
            <a:r>
              <a:rPr lang="en-US" altLang="en-US" b="0" i="1">
                <a:solidFill>
                  <a:srgbClr val="FF0000"/>
                </a:solidFill>
              </a:rPr>
              <a:t>plane</a:t>
            </a:r>
            <a:r>
              <a:rPr lang="en-US" altLang="en-US" b="0"/>
              <a:t> waves the </a:t>
            </a:r>
            <a:r>
              <a:rPr lang="en-US" altLang="en-US" b="0" i="1"/>
              <a:t>E</a:t>
            </a:r>
            <a:r>
              <a:rPr lang="en-US" altLang="en-US" b="0" baseline="-25000"/>
              <a:t>max</a:t>
            </a:r>
            <a:r>
              <a:rPr lang="en-US" altLang="en-US" b="0"/>
              <a:t> is doubled and </a:t>
            </a:r>
            <a:r>
              <a:rPr lang="en-US" altLang="en-US" i="1">
                <a:solidFill>
                  <a:srgbClr val="FF0000"/>
                </a:solidFill>
              </a:rPr>
              <a:t>EE*</a:t>
            </a:r>
            <a:r>
              <a:rPr lang="en-US" altLang="en-US" b="0">
                <a:solidFill>
                  <a:srgbClr val="FF0000"/>
                </a:solidFill>
              </a:rPr>
              <a:t> quadrupled</a:t>
            </a:r>
            <a:r>
              <a:rPr lang="en-US" altLang="en-US" b="0"/>
              <a:t>. This is the case near the metal surface (but not </a:t>
            </a:r>
            <a:r>
              <a:rPr lang="en-US" altLang="en-US" b="0" i="1"/>
              <a:t>on</a:t>
            </a:r>
            <a:r>
              <a:rPr lang="en-US" altLang="en-US" b="0"/>
              <a:t> it!). As incident and reflected </a:t>
            </a:r>
            <a:r>
              <a:rPr lang="en-US" altLang="en-US" b="0">
                <a:solidFill>
                  <a:srgbClr val="FF0000"/>
                </a:solidFill>
              </a:rPr>
              <a:t>waves are unevenly focused</a:t>
            </a:r>
            <a:r>
              <a:rPr lang="en-US" altLang="en-US" b="0"/>
              <a:t>, their amplitudes differ, and the maximum </a:t>
            </a:r>
            <a:r>
              <a:rPr lang="en-US" altLang="en-US" i="1">
                <a:solidFill>
                  <a:srgbClr val="FF0000"/>
                </a:solidFill>
              </a:rPr>
              <a:t>EE*</a:t>
            </a:r>
            <a:r>
              <a:rPr lang="en-US" altLang="en-US" b="0">
                <a:solidFill>
                  <a:srgbClr val="FF0000"/>
                </a:solidFill>
              </a:rPr>
              <a:t> is less than quadrupled</a:t>
            </a:r>
            <a:r>
              <a:rPr lang="en-US" altLang="en-US" b="0"/>
              <a:t> (107.9 vs.</a:t>
            </a:r>
            <a:r>
              <a:rPr lang="en-US" altLang="en-US"/>
              <a:t> </a:t>
            </a:r>
            <a:r>
              <a:rPr lang="en-US" altLang="en-US" b="0"/>
              <a:t>52.7)</a:t>
            </a:r>
          </a:p>
          <a:p>
            <a:pPr>
              <a:spcBef>
                <a:spcPct val="50000"/>
              </a:spcBef>
            </a:pPr>
            <a:r>
              <a:rPr lang="en-US" altLang="en-US" b="0">
                <a:solidFill>
                  <a:srgbClr val="FF0000"/>
                </a:solidFill>
              </a:rPr>
              <a:t>Qualitative features</a:t>
            </a:r>
            <a:r>
              <a:rPr lang="en-US" altLang="en-US" b="0"/>
              <a:t> - caustic ring, focal line, (hot spot on the surface) </a:t>
            </a:r>
            <a:r>
              <a:rPr lang="en-US" altLang="en-US" b="0">
                <a:solidFill>
                  <a:srgbClr val="FF0000"/>
                </a:solidFill>
              </a:rPr>
              <a:t>persist</a:t>
            </a:r>
            <a:r>
              <a:rPr lang="en-US" altLang="en-US" b="0"/>
              <a:t>. The </a:t>
            </a:r>
            <a:r>
              <a:rPr lang="en-US" altLang="en-US" i="1">
                <a:solidFill>
                  <a:srgbClr val="FF0000"/>
                </a:solidFill>
              </a:rPr>
              <a:t>magnitude</a:t>
            </a:r>
            <a:r>
              <a:rPr lang="en-US" altLang="en-US" b="0"/>
              <a:t> of energy flow</a:t>
            </a:r>
            <a:r>
              <a:rPr lang="en-US" altLang="en-US"/>
              <a:t> </a:t>
            </a:r>
            <a:r>
              <a:rPr lang="en-US" altLang="en-US" b="0"/>
              <a:t>into the metal, </a:t>
            </a:r>
            <a:r>
              <a:rPr lang="en-US" altLang="en-US" b="0" i="1"/>
              <a:t>S</a:t>
            </a:r>
            <a:r>
              <a:rPr lang="en-US" altLang="en-US" b="0" i="1" baseline="-25000"/>
              <a:t>z</a:t>
            </a:r>
            <a:r>
              <a:rPr lang="en-US" altLang="en-US" b="0"/>
              <a:t>, decreases as compared to Mie: </a:t>
            </a:r>
            <a:r>
              <a:rPr lang="en-US" altLang="en-US" b="0" i="1">
                <a:solidFill>
                  <a:srgbClr val="FF0000"/>
                </a:solidFill>
              </a:rPr>
              <a:t>I</a:t>
            </a:r>
            <a:r>
              <a:rPr lang="en-US" altLang="en-US" b="0" i="1" baseline="-25000">
                <a:solidFill>
                  <a:srgbClr val="FF0000"/>
                </a:solidFill>
              </a:rPr>
              <a:t>m</a:t>
            </a:r>
            <a:r>
              <a:rPr lang="en-US" altLang="en-US" b="0" i="1">
                <a:solidFill>
                  <a:srgbClr val="FF0000"/>
                </a:solidFill>
              </a:rPr>
              <a:t>/I</a:t>
            </a:r>
            <a:r>
              <a:rPr lang="en-US" altLang="en-US" b="0" i="1" baseline="-25000">
                <a:solidFill>
                  <a:srgbClr val="FF0000"/>
                </a:solidFill>
              </a:rPr>
              <a:t>M</a:t>
            </a:r>
            <a:r>
              <a:rPr lang="en-US" altLang="en-US" b="0">
                <a:solidFill>
                  <a:srgbClr val="FF0000"/>
                </a:solidFill>
                <a:cs typeface="Times New Roman" panose="02020603050405020304" pitchFamily="18" charset="0"/>
              </a:rPr>
              <a:t>~1-</a:t>
            </a:r>
            <a:r>
              <a:rPr lang="en-US" altLang="en-US" b="0" i="1">
                <a:solidFill>
                  <a:srgbClr val="FF0000"/>
                </a:solidFill>
                <a:cs typeface="Times New Roman" panose="02020603050405020304" pitchFamily="18" charset="0"/>
              </a:rPr>
              <a:t>R</a:t>
            </a:r>
            <a:r>
              <a:rPr lang="en-US" altLang="en-US" b="0">
                <a:solidFill>
                  <a:srgbClr val="FF0000"/>
                </a:solidFill>
              </a:rPr>
              <a:t>~0.0365&lt;&lt;1</a:t>
            </a:r>
            <a:r>
              <a:rPr lang="en-US" altLang="en-US" b="0"/>
              <a:t> as </a:t>
            </a:r>
            <a:r>
              <a:rPr lang="en-US" altLang="en-US" b="0" i="1"/>
              <a:t>R</a:t>
            </a:r>
            <a:r>
              <a:rPr lang="en-US" altLang="en-US" b="0"/>
              <a:t>~const in the broad range of angles.</a:t>
            </a:r>
          </a:p>
          <a:p>
            <a:pPr>
              <a:spcBef>
                <a:spcPct val="50000"/>
              </a:spcBef>
            </a:pPr>
            <a:r>
              <a:rPr lang="en-US" altLang="en-US" b="0">
                <a:solidFill>
                  <a:srgbClr val="FF0000"/>
                </a:solidFill>
              </a:rPr>
              <a:t>No surface plasmon effects</a:t>
            </a:r>
            <a:r>
              <a:rPr lang="en-US" altLang="en-US" b="0"/>
              <a:t>, as the necessary rays with </a:t>
            </a:r>
            <a:r>
              <a:rPr lang="en-US" altLang="en-US" b="0" i="1">
                <a:sym typeface="Symbol" panose="05050102010706020507" pitchFamily="18" charset="2"/>
              </a:rPr>
              <a:t></a:t>
            </a:r>
            <a:r>
              <a:rPr lang="en-US" altLang="en-US" b="0" i="1" baseline="-25000">
                <a:sym typeface="Symbol" panose="05050102010706020507" pitchFamily="18" charset="2"/>
              </a:rPr>
              <a:t>t</a:t>
            </a:r>
            <a:r>
              <a:rPr lang="en-US" altLang="en-US" b="0">
                <a:sym typeface="Symbol" panose="05050102010706020507" pitchFamily="18" charset="2"/>
              </a:rPr>
              <a:t>&gt;</a:t>
            </a:r>
            <a:r>
              <a:rPr lang="en-US" altLang="en-US" b="0" i="1">
                <a:sym typeface="Symbol" panose="05050102010706020507" pitchFamily="18" charset="2"/>
              </a:rPr>
              <a:t></a:t>
            </a:r>
            <a:r>
              <a:rPr lang="en-US" altLang="en-US" b="0" i="1" baseline="-25000">
                <a:sym typeface="Symbol" panose="05050102010706020507" pitchFamily="18" charset="2"/>
              </a:rPr>
              <a:t>total</a:t>
            </a:r>
            <a:r>
              <a:rPr lang="en-US" altLang="en-US" b="0">
                <a:sym typeface="Symbol" panose="05050102010706020507" pitchFamily="18" charset="2"/>
              </a:rPr>
              <a:t> required for (local) Kretschmann-like plasmon excitation</a:t>
            </a:r>
            <a:r>
              <a:rPr lang="en-US" altLang="en-US">
                <a:sym typeface="Symbol" panose="05050102010706020507" pitchFamily="18" charset="2"/>
              </a:rPr>
              <a:t> </a:t>
            </a:r>
            <a:r>
              <a:rPr lang="en-US" altLang="en-US" b="0"/>
              <a:t>do not enter</a:t>
            </a:r>
            <a:r>
              <a:rPr lang="en-US" altLang="en-US"/>
              <a:t> </a:t>
            </a:r>
            <a:r>
              <a:rPr lang="en-US" altLang="en-US" b="0"/>
              <a:t>the sphere.</a:t>
            </a:r>
          </a:p>
        </p:txBody>
      </p:sp>
      <p:sp>
        <p:nvSpPr>
          <p:cNvPr id="28679" name="Rectangle 4">
            <a:extLst>
              <a:ext uri="{FF2B5EF4-FFF2-40B4-BE49-F238E27FC236}">
                <a16:creationId xmlns:a16="http://schemas.microsoft.com/office/drawing/2014/main" id="{B0A3DB6C-E2DE-4B33-A483-6F7C621CD483}"/>
              </a:ext>
            </a:extLst>
          </p:cNvPr>
          <p:cNvSpPr>
            <a:spLocks noChangeArrowheads="1"/>
          </p:cNvSpPr>
          <p:nvPr/>
        </p:nvSpPr>
        <p:spPr bwMode="auto">
          <a:xfrm>
            <a:off x="0" y="3303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8680" name="Rectangle 24">
            <a:extLst>
              <a:ext uri="{FF2B5EF4-FFF2-40B4-BE49-F238E27FC236}">
                <a16:creationId xmlns:a16="http://schemas.microsoft.com/office/drawing/2014/main" id="{2CC9B2D0-44D6-4DFC-82CC-AB2C5F320956}"/>
              </a:ext>
            </a:extLst>
          </p:cNvPr>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31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31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31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1">
            <a:extLst>
              <a:ext uri="{FF2B5EF4-FFF2-40B4-BE49-F238E27FC236}">
                <a16:creationId xmlns:a16="http://schemas.microsoft.com/office/drawing/2014/main" id="{0788F10B-6958-4127-A143-A7C092F9AB5A}"/>
              </a:ext>
            </a:extLst>
          </p:cNvPr>
          <p:cNvSpPr>
            <a:spLocks noGrp="1"/>
          </p:cNvSpPr>
          <p:nvPr>
            <p:ph type="dt" sz="quarter" idx="10"/>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49FED2D1-134B-485A-8243-7FB6D68B238D}" type="datetime1">
              <a:rPr lang="de-DE" altLang="en-US" sz="1400" b="0"/>
              <a:pPr/>
              <a:t>14.06.2023</a:t>
            </a:fld>
            <a:endParaRPr lang="en-US" altLang="en-US" sz="1400" b="0"/>
          </a:p>
        </p:txBody>
      </p:sp>
      <p:sp>
        <p:nvSpPr>
          <p:cNvPr id="30723" name="Footer Placeholder 2">
            <a:extLst>
              <a:ext uri="{FF2B5EF4-FFF2-40B4-BE49-F238E27FC236}">
                <a16:creationId xmlns:a16="http://schemas.microsoft.com/office/drawing/2014/main" id="{7A7E9C32-2ECF-40D5-9256-6E4A149DEF7D}"/>
              </a:ext>
            </a:extLst>
          </p:cNvPr>
          <p:cNvSpPr>
            <a:spLocks noGrp="1"/>
          </p:cNvSpPr>
          <p:nvPr>
            <p:ph type="ftr" sz="quarter" idx="11"/>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b="0"/>
              <a:t>N. Arnold, Applied Physics, Linz</a:t>
            </a:r>
          </a:p>
        </p:txBody>
      </p:sp>
      <p:sp>
        <p:nvSpPr>
          <p:cNvPr id="30724" name="Slide Number Placeholder 3">
            <a:extLst>
              <a:ext uri="{FF2B5EF4-FFF2-40B4-BE49-F238E27FC236}">
                <a16:creationId xmlns:a16="http://schemas.microsoft.com/office/drawing/2014/main" id="{1332FDBE-A972-4382-BE55-BE81D6E63481}"/>
              </a:ext>
            </a:extLst>
          </p:cNvPr>
          <p:cNvSpPr>
            <a:spLocks noGrp="1"/>
          </p:cNvSpPr>
          <p:nvPr>
            <p:ph type="sldNum" sz="quarter" idx="12"/>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F2ED4D27-5AE1-481E-9CCF-EB7D727500AB}" type="slidenum">
              <a:rPr lang="en-US" altLang="en-US" sz="1400" b="0"/>
              <a:pPr/>
              <a:t>14</a:t>
            </a:fld>
            <a:endParaRPr lang="en-US" altLang="en-US" sz="1400" b="0"/>
          </a:p>
        </p:txBody>
      </p:sp>
      <p:pic>
        <p:nvPicPr>
          <p:cNvPr id="30725" name="Picture 15" descr="Fig5a_result_m3_f4_eden">
            <a:extLst>
              <a:ext uri="{FF2B5EF4-FFF2-40B4-BE49-F238E27FC236}">
                <a16:creationId xmlns:a16="http://schemas.microsoft.com/office/drawing/2014/main" id="{4BC1BAFE-78A3-4744-8F87-C1D0589E77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584200"/>
            <a:ext cx="3148013"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16" descr="Fig5b_result_m4_f4_pow">
            <a:extLst>
              <a:ext uri="{FF2B5EF4-FFF2-40B4-BE49-F238E27FC236}">
                <a16:creationId xmlns:a16="http://schemas.microsoft.com/office/drawing/2014/main" id="{E7849557-2739-453C-97A6-73415DFB58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2775" y="560388"/>
            <a:ext cx="3148013"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7" descr="Fig5c_result_m3_f4_eden">
            <a:extLst>
              <a:ext uri="{FF2B5EF4-FFF2-40B4-BE49-F238E27FC236}">
                <a16:creationId xmlns:a16="http://schemas.microsoft.com/office/drawing/2014/main" id="{6D7FD8B2-E2CF-4D3F-A086-6F8CF67547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3321050"/>
            <a:ext cx="3148013"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8" descr="Fig5d_result_m4_f4_pow">
            <a:extLst>
              <a:ext uri="{FF2B5EF4-FFF2-40B4-BE49-F238E27FC236}">
                <a16:creationId xmlns:a16="http://schemas.microsoft.com/office/drawing/2014/main" id="{FA1F2A18-AD05-4784-9BB2-83FDDC819C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7063" y="3357563"/>
            <a:ext cx="3148012"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Rectangle 2">
            <a:extLst>
              <a:ext uri="{FF2B5EF4-FFF2-40B4-BE49-F238E27FC236}">
                <a16:creationId xmlns:a16="http://schemas.microsoft.com/office/drawing/2014/main" id="{EC4200F4-B1E6-4706-82C4-D1461B1F0D47}"/>
              </a:ext>
            </a:extLst>
          </p:cNvPr>
          <p:cNvSpPr>
            <a:spLocks noGrp="1" noChangeArrowheads="1"/>
          </p:cNvSpPr>
          <p:nvPr>
            <p:ph type="title" idx="4294967295"/>
          </p:nvPr>
        </p:nvSpPr>
        <p:spPr>
          <a:xfrm>
            <a:off x="107950" y="7938"/>
            <a:ext cx="8964613" cy="684212"/>
          </a:xfrm>
        </p:spPr>
        <p:txBody>
          <a:bodyPr/>
          <a:lstStyle/>
          <a:p>
            <a:r>
              <a:rPr lang="en-US" altLang="en-US" sz="3600" b="1">
                <a:solidFill>
                  <a:srgbClr val="0000FF"/>
                </a:solidFill>
              </a:rPr>
              <a:t>Capillary condensation</a:t>
            </a:r>
          </a:p>
        </p:txBody>
      </p:sp>
      <p:sp>
        <p:nvSpPr>
          <p:cNvPr id="460803" name="Text Box 3">
            <a:extLst>
              <a:ext uri="{FF2B5EF4-FFF2-40B4-BE49-F238E27FC236}">
                <a16:creationId xmlns:a16="http://schemas.microsoft.com/office/drawing/2014/main" id="{C555E26B-303E-4C37-9504-DF4FC1A8CFA7}"/>
              </a:ext>
            </a:extLst>
          </p:cNvPr>
          <p:cNvSpPr txBox="1">
            <a:spLocks noChangeArrowheads="1"/>
          </p:cNvSpPr>
          <p:nvPr/>
        </p:nvSpPr>
        <p:spPr bwMode="auto">
          <a:xfrm>
            <a:off x="6370638" y="836613"/>
            <a:ext cx="2773362"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b="0">
                <a:cs typeface="Times New Roman" panose="02020603050405020304" pitchFamily="18" charset="0"/>
              </a:rPr>
              <a:t>SiO</a:t>
            </a:r>
            <a:r>
              <a:rPr lang="en-US" altLang="en-US" b="0" baseline="-25000">
                <a:cs typeface="Times New Roman" panose="02020603050405020304" pitchFamily="18" charset="0"/>
              </a:rPr>
              <a:t>2</a:t>
            </a:r>
            <a:r>
              <a:rPr lang="en-US" altLang="en-US" b="0">
                <a:cs typeface="Times New Roman" panose="02020603050405020304" pitchFamily="18" charset="0"/>
              </a:rPr>
              <a:t> on Si, </a:t>
            </a:r>
            <a:r>
              <a:rPr lang="en-US" altLang="en-US" b="0" i="1">
                <a:cs typeface="Times New Roman" panose="02020603050405020304" pitchFamily="18" charset="0"/>
                <a:sym typeface="Symbol" panose="05050102010706020507" pitchFamily="18" charset="2"/>
              </a:rPr>
              <a:t></a:t>
            </a:r>
            <a:r>
              <a:rPr lang="en-US" altLang="en-US" b="0">
                <a:cs typeface="Times New Roman" panose="02020603050405020304" pitchFamily="18" charset="0"/>
                <a:sym typeface="Symbol" panose="05050102010706020507" pitchFamily="18" charset="2"/>
              </a:rPr>
              <a:t>=</a:t>
            </a:r>
            <a:r>
              <a:rPr lang="en-US" altLang="en-US" b="0">
                <a:cs typeface="Times New Roman" panose="02020603050405020304" pitchFamily="18" charset="0"/>
              </a:rPr>
              <a:t>266 nm, etc.</a:t>
            </a:r>
            <a:endParaRPr lang="en-US" altLang="en-US" b="0">
              <a:cs typeface="Times New Roman" panose="02020603050405020304" pitchFamily="18" charset="0"/>
              <a:sym typeface="Symbol" panose="05050102010706020507" pitchFamily="18" charset="2"/>
            </a:endParaRPr>
          </a:p>
          <a:p>
            <a:pPr>
              <a:spcBef>
                <a:spcPct val="50000"/>
              </a:spcBef>
            </a:pPr>
            <a:r>
              <a:rPr lang="en-US" altLang="en-US" b="0"/>
              <a:t>Compare with the results without H</a:t>
            </a:r>
            <a:r>
              <a:rPr lang="en-US" altLang="en-US" b="0" baseline="-25000"/>
              <a:t>2</a:t>
            </a:r>
            <a:r>
              <a:rPr lang="en-US" altLang="en-US" b="0"/>
              <a:t>O</a:t>
            </a:r>
          </a:p>
          <a:p>
            <a:pPr>
              <a:spcBef>
                <a:spcPct val="50000"/>
              </a:spcBef>
            </a:pPr>
            <a:r>
              <a:rPr lang="en-US" altLang="en-US" b="0" i="1"/>
              <a:t>n</a:t>
            </a:r>
            <a:r>
              <a:rPr lang="en-US" altLang="en-US" b="0" baseline="-25000"/>
              <a:t>SiO2</a:t>
            </a:r>
            <a:r>
              <a:rPr lang="en-US" altLang="en-US">
                <a:sym typeface="Symbol" panose="05050102010706020507" pitchFamily="18" charset="2"/>
              </a:rPr>
              <a:t> </a:t>
            </a:r>
            <a:r>
              <a:rPr lang="en-US" altLang="en-US" b="0" i="1"/>
              <a:t>n</a:t>
            </a:r>
            <a:r>
              <a:rPr lang="en-US" altLang="en-US" b="0" baseline="-25000"/>
              <a:t>H2O</a:t>
            </a:r>
            <a:r>
              <a:rPr lang="en-US" altLang="en-US">
                <a:sym typeface="Symbol" panose="05050102010706020507" pitchFamily="18" charset="2"/>
              </a:rPr>
              <a:t></a:t>
            </a:r>
          </a:p>
          <a:p>
            <a:pPr>
              <a:spcBef>
                <a:spcPct val="50000"/>
              </a:spcBef>
            </a:pPr>
            <a:r>
              <a:rPr lang="en-US" altLang="en-US" b="0"/>
              <a:t>no second refraction</a:t>
            </a:r>
          </a:p>
          <a:p>
            <a:pPr>
              <a:spcBef>
                <a:spcPct val="50000"/>
              </a:spcBef>
              <a:buFont typeface="Symbol" panose="05050102010706020507" pitchFamily="18" charset="2"/>
              <a:buChar char="Þ"/>
            </a:pPr>
            <a:r>
              <a:rPr lang="en-US" altLang="en-US" b="0">
                <a:solidFill>
                  <a:srgbClr val="FF0000"/>
                </a:solidFill>
              </a:rPr>
              <a:t>defocusing</a:t>
            </a:r>
            <a:r>
              <a:rPr lang="en-US" altLang="en-US" b="0"/>
              <a:t>, larger area, </a:t>
            </a:r>
            <a:r>
              <a:rPr lang="en-US" altLang="en-US" b="0">
                <a:solidFill>
                  <a:srgbClr val="FF0000"/>
                </a:solidFill>
              </a:rPr>
              <a:t>smaller enhancement</a:t>
            </a:r>
            <a:r>
              <a:rPr lang="en-US" altLang="en-US" b="0"/>
              <a:t>, sharply depends on </a:t>
            </a:r>
            <a:r>
              <a:rPr lang="en-US" altLang="en-US" b="0" i="1">
                <a:sym typeface="Symbol" panose="05050102010706020507" pitchFamily="18" charset="2"/>
              </a:rPr>
              <a:t>RH</a:t>
            </a:r>
            <a:endParaRPr lang="en-US" altLang="en-US" b="0">
              <a:sym typeface="Symbol" panose="05050102010706020507" pitchFamily="18" charset="2"/>
            </a:endParaRPr>
          </a:p>
        </p:txBody>
      </p:sp>
      <p:sp>
        <p:nvSpPr>
          <p:cNvPr id="30731" name="Rectangle 4">
            <a:extLst>
              <a:ext uri="{FF2B5EF4-FFF2-40B4-BE49-F238E27FC236}">
                <a16:creationId xmlns:a16="http://schemas.microsoft.com/office/drawing/2014/main" id="{A5D314C5-B9ED-424F-92C0-D83E7BF2796B}"/>
              </a:ext>
            </a:extLst>
          </p:cNvPr>
          <p:cNvSpPr>
            <a:spLocks noChangeArrowheads="1"/>
          </p:cNvSpPr>
          <p:nvPr/>
        </p:nvSpPr>
        <p:spPr bwMode="auto">
          <a:xfrm>
            <a:off x="0" y="3303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60809" name="Text Box 9">
            <a:extLst>
              <a:ext uri="{FF2B5EF4-FFF2-40B4-BE49-F238E27FC236}">
                <a16:creationId xmlns:a16="http://schemas.microsoft.com/office/drawing/2014/main" id="{189F2016-296C-4F44-A90A-2092EBBCAAA3}"/>
              </a:ext>
            </a:extLst>
          </p:cNvPr>
          <p:cNvSpPr txBox="1">
            <a:spLocks noChangeArrowheads="1"/>
          </p:cNvSpPr>
          <p:nvPr/>
        </p:nvSpPr>
        <p:spPr bwMode="auto">
          <a:xfrm>
            <a:off x="1295400" y="2889250"/>
            <a:ext cx="3816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b="0" i="1"/>
              <a:t>E</a:t>
            </a:r>
            <a:r>
              <a:rPr lang="en-US" altLang="en-US" b="0" i="1" baseline="-25000"/>
              <a:t>den</a:t>
            </a:r>
            <a:r>
              <a:rPr lang="en-US" altLang="en-US" b="0" i="1"/>
              <a:t>                                   S</a:t>
            </a:r>
            <a:r>
              <a:rPr lang="en-US" altLang="en-US" b="0" i="1" baseline="-25000"/>
              <a:t>z</a:t>
            </a:r>
            <a:endParaRPr lang="el-GR" altLang="en-US" b="0" i="1" baseline="-25000"/>
          </a:p>
        </p:txBody>
      </p:sp>
      <p:sp>
        <p:nvSpPr>
          <p:cNvPr id="30733" name="Rectangle 13">
            <a:extLst>
              <a:ext uri="{FF2B5EF4-FFF2-40B4-BE49-F238E27FC236}">
                <a16:creationId xmlns:a16="http://schemas.microsoft.com/office/drawing/2014/main" id="{C4E37F2B-EECA-4AC3-9781-4F6BF440006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60819" name="Text Box 19">
            <a:extLst>
              <a:ext uri="{FF2B5EF4-FFF2-40B4-BE49-F238E27FC236}">
                <a16:creationId xmlns:a16="http://schemas.microsoft.com/office/drawing/2014/main" id="{630AC477-2096-42A7-B67A-B094B631271D}"/>
              </a:ext>
            </a:extLst>
          </p:cNvPr>
          <p:cNvSpPr txBox="1">
            <a:spLocks noChangeArrowheads="1"/>
          </p:cNvSpPr>
          <p:nvPr/>
        </p:nvSpPr>
        <p:spPr bwMode="auto">
          <a:xfrm>
            <a:off x="34925" y="549275"/>
            <a:ext cx="295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b="0" i="1"/>
              <a:t>RH</a:t>
            </a:r>
            <a:r>
              <a:rPr lang="en-US" altLang="en-US" b="0"/>
              <a:t>=0.95, </a:t>
            </a:r>
            <a:r>
              <a:rPr lang="en-US" altLang="en-US" b="0" i="1"/>
              <a:t>R</a:t>
            </a:r>
            <a:r>
              <a:rPr lang="en-US" altLang="en-US" b="0" i="1" baseline="-25000"/>
              <a:t>K</a:t>
            </a:r>
            <a:r>
              <a:rPr lang="en-US" altLang="en-US" b="0"/>
              <a:t>=10 nm</a:t>
            </a:r>
            <a:r>
              <a:rPr lang="en-US" altLang="en-US"/>
              <a:t> </a:t>
            </a:r>
          </a:p>
        </p:txBody>
      </p:sp>
      <p:sp>
        <p:nvSpPr>
          <p:cNvPr id="460820" name="Text Box 20">
            <a:extLst>
              <a:ext uri="{FF2B5EF4-FFF2-40B4-BE49-F238E27FC236}">
                <a16:creationId xmlns:a16="http://schemas.microsoft.com/office/drawing/2014/main" id="{AC2D5F97-DF73-4257-A58E-048186716A1E}"/>
              </a:ext>
            </a:extLst>
          </p:cNvPr>
          <p:cNvSpPr txBox="1">
            <a:spLocks noChangeArrowheads="1"/>
          </p:cNvSpPr>
          <p:nvPr/>
        </p:nvSpPr>
        <p:spPr bwMode="auto">
          <a:xfrm>
            <a:off x="142875" y="5627688"/>
            <a:ext cx="5473700"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b="0"/>
              <a:t>Relative humidity </a:t>
            </a:r>
            <a:r>
              <a:rPr lang="en-US" altLang="en-US" b="0" i="1"/>
              <a:t>RH</a:t>
            </a:r>
            <a:r>
              <a:rPr lang="en-US" altLang="en-US" b="0"/>
              <a:t>=0.99</a:t>
            </a:r>
            <a:r>
              <a:rPr lang="en-US" altLang="en-US"/>
              <a:t> </a:t>
            </a:r>
          </a:p>
          <a:p>
            <a:pPr>
              <a:spcBef>
                <a:spcPct val="50000"/>
              </a:spcBef>
            </a:pPr>
            <a:r>
              <a:rPr lang="en-US" altLang="en-US" b="0">
                <a:solidFill>
                  <a:srgbClr val="FF0000"/>
                </a:solidFill>
              </a:rPr>
              <a:t>Kelvin radius</a:t>
            </a:r>
            <a:r>
              <a:rPr lang="en-US" altLang="en-US" b="0" i="1">
                <a:solidFill>
                  <a:srgbClr val="FF0000"/>
                </a:solidFill>
              </a:rPr>
              <a:t> R</a:t>
            </a:r>
            <a:r>
              <a:rPr lang="en-US" altLang="en-US" b="0" i="1" baseline="-25000">
                <a:solidFill>
                  <a:srgbClr val="FF0000"/>
                </a:solidFill>
              </a:rPr>
              <a:t>K</a:t>
            </a:r>
            <a:r>
              <a:rPr lang="en-US" altLang="en-US" b="0">
                <a:solidFill>
                  <a:srgbClr val="FF0000"/>
                </a:solidFill>
                <a:sym typeface="Symbol" panose="05050102010706020507" pitchFamily="18" charset="2"/>
              </a:rPr>
              <a:t></a:t>
            </a:r>
            <a:r>
              <a:rPr lang="en-US" altLang="en-US" b="0">
                <a:solidFill>
                  <a:srgbClr val="FF0000"/>
                </a:solidFill>
              </a:rPr>
              <a:t> </a:t>
            </a:r>
            <a:r>
              <a:rPr lang="en-US" altLang="en-US" b="0">
                <a:solidFill>
                  <a:srgbClr val="FF0000"/>
                </a:solidFill>
                <a:sym typeface="Symbol" panose="05050102010706020507" pitchFamily="18" charset="2"/>
              </a:rPr>
              <a:t>0.52/ln(</a:t>
            </a:r>
            <a:r>
              <a:rPr lang="en-US" altLang="en-US" b="0" i="1">
                <a:solidFill>
                  <a:srgbClr val="FF0000"/>
                </a:solidFill>
                <a:sym typeface="Symbol" panose="05050102010706020507" pitchFamily="18" charset="2"/>
              </a:rPr>
              <a:t>RH</a:t>
            </a:r>
            <a:r>
              <a:rPr lang="en-US" altLang="en-US" b="0" baseline="30000">
                <a:solidFill>
                  <a:srgbClr val="FF0000"/>
                </a:solidFill>
                <a:sym typeface="Symbol" panose="05050102010706020507" pitchFamily="18" charset="2"/>
              </a:rPr>
              <a:t>-1</a:t>
            </a:r>
            <a:r>
              <a:rPr lang="en-US" altLang="en-US" b="0">
                <a:solidFill>
                  <a:srgbClr val="FF0000"/>
                </a:solidFill>
                <a:sym typeface="Symbol" panose="05050102010706020507" pitchFamily="18" charset="2"/>
              </a:rPr>
              <a:t>)</a:t>
            </a:r>
            <a:r>
              <a:rPr lang="en-US" altLang="en-US">
                <a:sym typeface="Symbol" panose="05050102010706020507" pitchFamily="18" charset="2"/>
              </a:rPr>
              <a:t>=</a:t>
            </a:r>
            <a:r>
              <a:rPr lang="en-US" altLang="en-US" b="0"/>
              <a:t>50 nm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0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0809">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0819">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0820">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08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3" grpId="0" build="p"/>
      <p:bldP spid="460809" grpId="0" build="p"/>
      <p:bldP spid="460819" grpId="0" build="p"/>
      <p:bldP spid="46082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1">
            <a:extLst>
              <a:ext uri="{FF2B5EF4-FFF2-40B4-BE49-F238E27FC236}">
                <a16:creationId xmlns:a16="http://schemas.microsoft.com/office/drawing/2014/main" id="{440DE7AE-BBB6-4298-A622-7EFBA7581D97}"/>
              </a:ext>
            </a:extLst>
          </p:cNvPr>
          <p:cNvSpPr>
            <a:spLocks noGrp="1"/>
          </p:cNvSpPr>
          <p:nvPr>
            <p:ph type="dt" sz="quarter" idx="10"/>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3A320872-B5FD-43EC-AD81-FB9270967E72}" type="datetime1">
              <a:rPr lang="de-DE" altLang="en-US" sz="1400" b="0"/>
              <a:pPr/>
              <a:t>14.06.2023</a:t>
            </a:fld>
            <a:endParaRPr lang="en-US" altLang="en-US" sz="1400" b="0"/>
          </a:p>
        </p:txBody>
      </p:sp>
      <p:sp>
        <p:nvSpPr>
          <p:cNvPr id="32771" name="Footer Placeholder 2">
            <a:extLst>
              <a:ext uri="{FF2B5EF4-FFF2-40B4-BE49-F238E27FC236}">
                <a16:creationId xmlns:a16="http://schemas.microsoft.com/office/drawing/2014/main" id="{16F27A9B-B7CC-46E9-87A9-9F483D8A1B7C}"/>
              </a:ext>
            </a:extLst>
          </p:cNvPr>
          <p:cNvSpPr>
            <a:spLocks noGrp="1"/>
          </p:cNvSpPr>
          <p:nvPr>
            <p:ph type="ftr" sz="quarter" idx="11"/>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b="0"/>
              <a:t>N. Arnold, Applied Physics, Linz</a:t>
            </a:r>
          </a:p>
        </p:txBody>
      </p:sp>
      <p:sp>
        <p:nvSpPr>
          <p:cNvPr id="32772" name="Slide Number Placeholder 3">
            <a:extLst>
              <a:ext uri="{FF2B5EF4-FFF2-40B4-BE49-F238E27FC236}">
                <a16:creationId xmlns:a16="http://schemas.microsoft.com/office/drawing/2014/main" id="{0C89CAF4-FEE0-450C-8A97-88F3999906CF}"/>
              </a:ext>
            </a:extLst>
          </p:cNvPr>
          <p:cNvSpPr>
            <a:spLocks noGrp="1"/>
          </p:cNvSpPr>
          <p:nvPr>
            <p:ph type="sldNum" sz="quarter" idx="12"/>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6645E7EA-769D-45B3-A5C3-C725FC03FA00}" type="slidenum">
              <a:rPr lang="en-US" altLang="en-US" sz="1400" b="0"/>
              <a:pPr/>
              <a:t>15</a:t>
            </a:fld>
            <a:endParaRPr lang="en-US" altLang="en-US" sz="1400" b="0"/>
          </a:p>
        </p:txBody>
      </p:sp>
      <p:sp>
        <p:nvSpPr>
          <p:cNvPr id="32773" name="Rectangle 2">
            <a:extLst>
              <a:ext uri="{FF2B5EF4-FFF2-40B4-BE49-F238E27FC236}">
                <a16:creationId xmlns:a16="http://schemas.microsoft.com/office/drawing/2014/main" id="{4369D264-4C42-4A5C-AB02-B8CFD97FB0E8}"/>
              </a:ext>
            </a:extLst>
          </p:cNvPr>
          <p:cNvSpPr>
            <a:spLocks noGrp="1" noChangeArrowheads="1"/>
          </p:cNvSpPr>
          <p:nvPr>
            <p:ph type="title" idx="4294967295"/>
          </p:nvPr>
        </p:nvSpPr>
        <p:spPr>
          <a:xfrm>
            <a:off x="107950" y="7938"/>
            <a:ext cx="8964613" cy="684212"/>
          </a:xfrm>
        </p:spPr>
        <p:txBody>
          <a:bodyPr/>
          <a:lstStyle/>
          <a:p>
            <a:r>
              <a:rPr lang="en-US" altLang="en-US" sz="3600" b="1">
                <a:solidFill>
                  <a:srgbClr val="0000FF"/>
                </a:solidFill>
              </a:rPr>
              <a:t>FDTD parameters </a:t>
            </a:r>
          </a:p>
        </p:txBody>
      </p:sp>
      <p:sp>
        <p:nvSpPr>
          <p:cNvPr id="483331" name="Text Box 3">
            <a:extLst>
              <a:ext uri="{FF2B5EF4-FFF2-40B4-BE49-F238E27FC236}">
                <a16:creationId xmlns:a16="http://schemas.microsoft.com/office/drawing/2014/main" id="{2029B31C-FE88-4819-AEF6-B740D2803FB8}"/>
              </a:ext>
            </a:extLst>
          </p:cNvPr>
          <p:cNvSpPr txBox="1">
            <a:spLocks noChangeArrowheads="1"/>
          </p:cNvSpPr>
          <p:nvPr/>
        </p:nvSpPr>
        <p:spPr bwMode="auto">
          <a:xfrm>
            <a:off x="396875" y="620713"/>
            <a:ext cx="8388350" cy="210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b="0" i="1"/>
              <a:t>E</a:t>
            </a:r>
            <a:r>
              <a:rPr lang="en-US" altLang="en-US" b="0" i="1" baseline="-25000"/>
              <a:t>den</a:t>
            </a:r>
            <a:r>
              <a:rPr lang="en-US" altLang="en-US" b="0">
                <a:sym typeface="Symbol" panose="05050102010706020507" pitchFamily="18" charset="2"/>
              </a:rPr>
              <a:t> is plotted as </a:t>
            </a:r>
            <a:r>
              <a:rPr lang="en-US" altLang="en-US" b="0"/>
              <a:t>|</a:t>
            </a:r>
            <a:r>
              <a:rPr lang="en-US" altLang="en-US" b="0" i="1">
                <a:sym typeface="Symbol" panose="05050102010706020507" pitchFamily="18" charset="2"/>
              </a:rPr>
              <a:t>’</a:t>
            </a:r>
            <a:r>
              <a:rPr lang="en-US" altLang="en-US" b="0"/>
              <a:t>|</a:t>
            </a:r>
            <a:r>
              <a:rPr lang="en-US" altLang="en-US" i="1"/>
              <a:t>EE*</a:t>
            </a:r>
            <a:r>
              <a:rPr lang="en-US" altLang="en-US" b="0" i="1"/>
              <a:t>/</a:t>
            </a:r>
            <a:r>
              <a:rPr lang="en-US" altLang="en-US" b="0"/>
              <a:t>2</a:t>
            </a:r>
          </a:p>
          <a:p>
            <a:pPr>
              <a:spcBef>
                <a:spcPct val="50000"/>
              </a:spcBef>
            </a:pPr>
            <a:r>
              <a:rPr lang="en-US" altLang="en-US" b="0"/>
              <a:t>Incident </a:t>
            </a:r>
            <a:r>
              <a:rPr lang="en-US" altLang="en-US" b="0" i="1"/>
              <a:t>x</a:t>
            </a:r>
            <a:r>
              <a:rPr lang="en-US" altLang="en-US" b="0"/>
              <a:t>-polarized plane wave with </a:t>
            </a:r>
            <a:r>
              <a:rPr lang="en-US" altLang="en-US" b="0" i="1"/>
              <a:t>E</a:t>
            </a:r>
            <a:r>
              <a:rPr lang="en-US" altLang="en-US" b="0"/>
              <a:t>=1</a:t>
            </a:r>
          </a:p>
          <a:p>
            <a:pPr>
              <a:spcBef>
                <a:spcPct val="50000"/>
              </a:spcBef>
            </a:pPr>
            <a:r>
              <a:rPr lang="en-US" altLang="en-US" b="0"/>
              <a:t>Adjacent spheres are along </a:t>
            </a:r>
            <a:r>
              <a:rPr lang="en-US" altLang="en-US" b="0" i="1"/>
              <a:t>x</a:t>
            </a:r>
            <a:r>
              <a:rPr lang="en-US" altLang="en-US" b="0"/>
              <a:t>-axis</a:t>
            </a:r>
            <a:endParaRPr lang="en-US" altLang="en-US"/>
          </a:p>
          <a:p>
            <a:pPr>
              <a:spcBef>
                <a:spcPct val="50000"/>
              </a:spcBef>
            </a:pPr>
            <a:r>
              <a:rPr lang="en-US" altLang="en-US" b="0">
                <a:solidFill>
                  <a:srgbClr val="FF0000"/>
                </a:solidFill>
              </a:rPr>
              <a:t>Small SiO</a:t>
            </a:r>
            <a:r>
              <a:rPr lang="en-US" altLang="en-US" b="0" baseline="-25000">
                <a:solidFill>
                  <a:srgbClr val="FF0000"/>
                </a:solidFill>
              </a:rPr>
              <a:t>2</a:t>
            </a:r>
            <a:r>
              <a:rPr lang="en-US" altLang="en-US" b="0">
                <a:solidFill>
                  <a:srgbClr val="FF0000"/>
                </a:solidFill>
              </a:rPr>
              <a:t> spheres on Si</a:t>
            </a:r>
            <a:r>
              <a:rPr lang="en-US" altLang="en-US" b="0"/>
              <a:t>, </a:t>
            </a:r>
            <a:r>
              <a:rPr lang="en-US" altLang="en-US" b="0" i="1"/>
              <a:t>a</a:t>
            </a:r>
            <a:r>
              <a:rPr lang="en-US" altLang="en-US" b="0"/>
              <a:t>=150 nm, </a:t>
            </a:r>
            <a:r>
              <a:rPr lang="en-US" altLang="en-US" b="0" i="1">
                <a:sym typeface="Symbol" panose="05050102010706020507" pitchFamily="18" charset="2"/>
              </a:rPr>
              <a:t></a:t>
            </a:r>
            <a:r>
              <a:rPr lang="en-US" altLang="en-US" b="0"/>
              <a:t>=266 nm (</a:t>
            </a:r>
            <a:r>
              <a:rPr lang="en-US" altLang="en-US" b="0" i="1"/>
              <a:t>ka</a:t>
            </a:r>
            <a:r>
              <a:rPr lang="en-US" altLang="en-US" b="0"/>
              <a:t>=3.54)</a:t>
            </a:r>
            <a:endParaRPr lang="el-GR" altLang="en-US"/>
          </a:p>
        </p:txBody>
      </p:sp>
      <p:sp>
        <p:nvSpPr>
          <p:cNvPr id="32775" name="Rectangle 4">
            <a:extLst>
              <a:ext uri="{FF2B5EF4-FFF2-40B4-BE49-F238E27FC236}">
                <a16:creationId xmlns:a16="http://schemas.microsoft.com/office/drawing/2014/main" id="{11746997-02EA-46E2-A00D-9682E9EC3A98}"/>
              </a:ext>
            </a:extLst>
          </p:cNvPr>
          <p:cNvSpPr>
            <a:spLocks noChangeArrowheads="1"/>
          </p:cNvSpPr>
          <p:nvPr/>
        </p:nvSpPr>
        <p:spPr bwMode="auto">
          <a:xfrm>
            <a:off x="0" y="3303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2776" name="Rectangle 5">
            <a:extLst>
              <a:ext uri="{FF2B5EF4-FFF2-40B4-BE49-F238E27FC236}">
                <a16:creationId xmlns:a16="http://schemas.microsoft.com/office/drawing/2014/main" id="{499E2294-CFCB-4928-8860-471FC490078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aphicFrame>
        <p:nvGraphicFramePr>
          <p:cNvPr id="32777" name="Object 6">
            <a:extLst>
              <a:ext uri="{FF2B5EF4-FFF2-40B4-BE49-F238E27FC236}">
                <a16:creationId xmlns:a16="http://schemas.microsoft.com/office/drawing/2014/main" id="{1A07AE70-C503-4483-BCF6-7D5C4382D55E}"/>
              </a:ext>
            </a:extLst>
          </p:cNvPr>
          <p:cNvGraphicFramePr>
            <a:graphicFrameLocks noChangeAspect="1"/>
          </p:cNvGraphicFramePr>
          <p:nvPr/>
        </p:nvGraphicFramePr>
        <p:xfrm>
          <a:off x="468313" y="2673350"/>
          <a:ext cx="6823075" cy="1528763"/>
        </p:xfrm>
        <a:graphic>
          <a:graphicData uri="http://schemas.openxmlformats.org/presentationml/2006/ole">
            <mc:AlternateContent xmlns:mc="http://schemas.openxmlformats.org/markup-compatibility/2006">
              <mc:Choice xmlns:v="urn:schemas-microsoft-com:vml" Requires="v">
                <p:oleObj spid="_x0000_s32786" name="Equation" r:id="rId4" imgW="3441700" imgH="762000" progId="Equation.3">
                  <p:embed/>
                </p:oleObj>
              </mc:Choice>
              <mc:Fallback>
                <p:oleObj name="Equation" r:id="rId4" imgW="3441700" imgH="7620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2673350"/>
                        <a:ext cx="6823075"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8" name="Rectangle 7">
            <a:extLst>
              <a:ext uri="{FF2B5EF4-FFF2-40B4-BE49-F238E27FC236}">
                <a16:creationId xmlns:a16="http://schemas.microsoft.com/office/drawing/2014/main" id="{B6F26300-CF3C-48C7-A0C0-FF5BD17EF882}"/>
              </a:ext>
            </a:extLst>
          </p:cNvPr>
          <p:cNvSpPr>
            <a:spLocks noChangeArrowheads="1"/>
          </p:cNvSpPr>
          <p:nvPr/>
        </p:nvSpPr>
        <p:spPr bwMode="auto">
          <a:xfrm>
            <a:off x="0" y="3306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2779" name="Rectangle 8">
            <a:extLst>
              <a:ext uri="{FF2B5EF4-FFF2-40B4-BE49-F238E27FC236}">
                <a16:creationId xmlns:a16="http://schemas.microsoft.com/office/drawing/2014/main" id="{BC5E2990-354F-42A9-8CEE-8110761507FC}"/>
              </a:ext>
            </a:extLst>
          </p:cNvPr>
          <p:cNvSpPr>
            <a:spLocks noChangeArrowheads="1"/>
          </p:cNvSpPr>
          <p:nvPr/>
        </p:nvSpPr>
        <p:spPr bwMode="auto">
          <a:xfrm>
            <a:off x="0" y="3306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83337" name="Text Box 9">
            <a:extLst>
              <a:ext uri="{FF2B5EF4-FFF2-40B4-BE49-F238E27FC236}">
                <a16:creationId xmlns:a16="http://schemas.microsoft.com/office/drawing/2014/main" id="{B1060079-87F9-4EB4-8F5B-920A9C0A0CDB}"/>
              </a:ext>
            </a:extLst>
          </p:cNvPr>
          <p:cNvSpPr txBox="1">
            <a:spLocks noChangeArrowheads="1"/>
          </p:cNvSpPr>
          <p:nvPr/>
        </p:nvSpPr>
        <p:spPr bwMode="auto">
          <a:xfrm>
            <a:off x="431800" y="4257675"/>
            <a:ext cx="8280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b="0">
                <a:solidFill>
                  <a:srgbClr val="FF0000"/>
                </a:solidFill>
                <a:cs typeface="Times New Roman" panose="02020603050405020304" pitchFamily="18" charset="0"/>
              </a:rPr>
              <a:t>Large SiO</a:t>
            </a:r>
            <a:r>
              <a:rPr lang="en-US" altLang="en-US" b="0" baseline="-25000">
                <a:solidFill>
                  <a:srgbClr val="FF0000"/>
                </a:solidFill>
                <a:cs typeface="Times New Roman" panose="02020603050405020304" pitchFamily="18" charset="0"/>
              </a:rPr>
              <a:t>2 </a:t>
            </a:r>
            <a:r>
              <a:rPr lang="en-US" altLang="en-US" b="0">
                <a:solidFill>
                  <a:srgbClr val="FF0000"/>
                </a:solidFill>
                <a:cs typeface="Times New Roman" panose="02020603050405020304" pitchFamily="18" charset="0"/>
              </a:rPr>
              <a:t>spheres with Au</a:t>
            </a:r>
            <a:r>
              <a:rPr lang="en-US" altLang="en-US" b="0">
                <a:cs typeface="Times New Roman" panose="02020603050405020304" pitchFamily="18" charset="0"/>
              </a:rPr>
              <a:t>, </a:t>
            </a:r>
            <a:r>
              <a:rPr lang="en-US" altLang="en-US" b="0" i="1"/>
              <a:t>a</a:t>
            </a:r>
            <a:r>
              <a:rPr lang="en-US" altLang="en-US" b="0"/>
              <a:t>=2 </a:t>
            </a:r>
            <a:r>
              <a:rPr lang="en-US" altLang="en-US" b="0">
                <a:sym typeface="Symbol" panose="05050102010706020507" pitchFamily="18" charset="2"/>
              </a:rPr>
              <a:t></a:t>
            </a:r>
            <a:r>
              <a:rPr lang="en-US" altLang="en-US" b="0"/>
              <a:t>m</a:t>
            </a:r>
            <a:r>
              <a:rPr lang="en-US" altLang="en-US" b="0">
                <a:cs typeface="Times New Roman" panose="02020603050405020304" pitchFamily="18" charset="0"/>
              </a:rPr>
              <a:t>, </a:t>
            </a:r>
            <a:r>
              <a:rPr lang="en-US" altLang="en-US" b="0" i="1">
                <a:sym typeface="Symbol" panose="05050102010706020507" pitchFamily="18" charset="2"/>
              </a:rPr>
              <a:t></a:t>
            </a:r>
            <a:r>
              <a:rPr lang="en-US" altLang="en-US" b="0"/>
              <a:t>=800 nm (</a:t>
            </a:r>
            <a:r>
              <a:rPr lang="en-US" altLang="en-US" b="0" i="1"/>
              <a:t>ka</a:t>
            </a:r>
            <a:r>
              <a:rPr lang="en-US" altLang="en-US" b="0"/>
              <a:t>=15.7)</a:t>
            </a:r>
          </a:p>
          <a:p>
            <a:pPr>
              <a:spcBef>
                <a:spcPct val="50000"/>
              </a:spcBef>
            </a:pPr>
            <a:r>
              <a:rPr lang="en-US" altLang="en-US" b="0"/>
              <a:t>Gold layer </a:t>
            </a:r>
            <a:r>
              <a:rPr lang="en-US" altLang="en-US" b="0" i="1"/>
              <a:t>h</a:t>
            </a:r>
            <a:r>
              <a:rPr lang="en-US" altLang="en-US" b="0"/>
              <a:t>=120 nm</a:t>
            </a:r>
            <a:r>
              <a:rPr lang="en-US" altLang="en-US"/>
              <a:t> </a:t>
            </a:r>
          </a:p>
        </p:txBody>
      </p:sp>
      <p:sp>
        <p:nvSpPr>
          <p:cNvPr id="32781" name="Rectangle 10">
            <a:extLst>
              <a:ext uri="{FF2B5EF4-FFF2-40B4-BE49-F238E27FC236}">
                <a16:creationId xmlns:a16="http://schemas.microsoft.com/office/drawing/2014/main" id="{2A2B2761-B336-4006-B16B-0FE13C0F9787}"/>
              </a:ext>
            </a:extLst>
          </p:cNvPr>
          <p:cNvSpPr>
            <a:spLocks noChangeArrowheads="1"/>
          </p:cNvSpPr>
          <p:nvPr/>
        </p:nvSpPr>
        <p:spPr bwMode="auto">
          <a:xfrm>
            <a:off x="0" y="3306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aphicFrame>
        <p:nvGraphicFramePr>
          <p:cNvPr id="32782" name="Object 11">
            <a:extLst>
              <a:ext uri="{FF2B5EF4-FFF2-40B4-BE49-F238E27FC236}">
                <a16:creationId xmlns:a16="http://schemas.microsoft.com/office/drawing/2014/main" id="{31562B8F-FBC8-4428-BC9F-D8ADF4CF754B}"/>
              </a:ext>
            </a:extLst>
          </p:cNvPr>
          <p:cNvGraphicFramePr>
            <a:graphicFrameLocks noChangeAspect="1"/>
          </p:cNvGraphicFramePr>
          <p:nvPr/>
        </p:nvGraphicFramePr>
        <p:xfrm>
          <a:off x="488950" y="5305425"/>
          <a:ext cx="5667375" cy="968375"/>
        </p:xfrm>
        <a:graphic>
          <a:graphicData uri="http://schemas.openxmlformats.org/presentationml/2006/ole">
            <mc:AlternateContent xmlns:mc="http://schemas.openxmlformats.org/markup-compatibility/2006">
              <mc:Choice xmlns:v="urn:schemas-microsoft-com:vml" Requires="v">
                <p:oleObj spid="_x0000_s32787" name="Equation" r:id="rId6" imgW="2857500" imgH="482600" progId="Equation.3">
                  <p:embed/>
                </p:oleObj>
              </mc:Choice>
              <mc:Fallback>
                <p:oleObj name="Equation" r:id="rId6" imgW="2857500" imgH="482600"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950" y="5305425"/>
                        <a:ext cx="566737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83" name="Rectangle 12">
            <a:extLst>
              <a:ext uri="{FF2B5EF4-FFF2-40B4-BE49-F238E27FC236}">
                <a16:creationId xmlns:a16="http://schemas.microsoft.com/office/drawing/2014/main" id="{AED387FC-FD41-46D4-B400-C1C363BA7E6F}"/>
              </a:ext>
            </a:extLst>
          </p:cNvPr>
          <p:cNvSpPr>
            <a:spLocks noChangeArrowheads="1"/>
          </p:cNvSpPr>
          <p:nvPr/>
        </p:nvSpPr>
        <p:spPr bwMode="auto">
          <a:xfrm>
            <a:off x="0" y="3306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2784" name="Text Box 13">
            <a:extLst>
              <a:ext uri="{FF2B5EF4-FFF2-40B4-BE49-F238E27FC236}">
                <a16:creationId xmlns:a16="http://schemas.microsoft.com/office/drawing/2014/main" id="{C9CF96C8-E570-412B-B357-991238751229}"/>
              </a:ext>
            </a:extLst>
          </p:cNvPr>
          <p:cNvSpPr txBox="1">
            <a:spLocks noChangeArrowheads="1"/>
          </p:cNvSpPr>
          <p:nvPr/>
        </p:nvSpPr>
        <p:spPr bwMode="auto">
          <a:xfrm>
            <a:off x="3384550" y="4760913"/>
            <a:ext cx="55816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20000"/>
              </a:spcBef>
            </a:pPr>
            <a:r>
              <a:rPr lang="en-US" altLang="en-US" sz="1400" b="0">
                <a:sym typeface="Symbol" panose="05050102010706020507" pitchFamily="18" charset="2"/>
              </a:rPr>
              <a:t>As in: G. Langer, D. Brodoceanu, and D. Bäuerle, </a:t>
            </a:r>
            <a:r>
              <a:rPr lang="en-US" altLang="en-US" sz="1400" b="0" i="1">
                <a:sym typeface="Symbol" panose="05050102010706020507" pitchFamily="18" charset="2"/>
              </a:rPr>
              <a:t>Appl. Phys. Lett.</a:t>
            </a:r>
            <a:r>
              <a:rPr lang="en-US" altLang="en-US" sz="1400" b="0">
                <a:sym typeface="Symbol" panose="05050102010706020507" pitchFamily="18" charset="2"/>
              </a:rPr>
              <a:t> </a:t>
            </a:r>
            <a:r>
              <a:rPr lang="en-US" altLang="en-US" sz="1400">
                <a:sym typeface="Symbol" panose="05050102010706020507" pitchFamily="18" charset="2"/>
              </a:rPr>
              <a:t>89</a:t>
            </a:r>
            <a:r>
              <a:rPr lang="en-US" altLang="en-US" sz="1400" b="0">
                <a:sym typeface="Symbol" panose="05050102010706020507" pitchFamily="18" charset="2"/>
              </a:rPr>
              <a:t> (26), 261104, (2006)</a:t>
            </a:r>
            <a:endParaRPr lang="en-GB" altLang="en-US" sz="1400">
              <a:sym typeface="Symbol" panose="05050102010706020507" pitchFamily="18" charset="2"/>
            </a:endParaRPr>
          </a:p>
        </p:txBody>
      </p:sp>
      <p:sp>
        <p:nvSpPr>
          <p:cNvPr id="32785" name="Text Box 14">
            <a:extLst>
              <a:ext uri="{FF2B5EF4-FFF2-40B4-BE49-F238E27FC236}">
                <a16:creationId xmlns:a16="http://schemas.microsoft.com/office/drawing/2014/main" id="{F8431706-E989-497E-9BFC-C29C354CF677}"/>
              </a:ext>
            </a:extLst>
          </p:cNvPr>
          <p:cNvSpPr txBox="1">
            <a:spLocks noChangeArrowheads="1"/>
          </p:cNvSpPr>
          <p:nvPr/>
        </p:nvSpPr>
        <p:spPr bwMode="auto">
          <a:xfrm>
            <a:off x="2124075" y="2744788"/>
            <a:ext cx="66595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20000"/>
              </a:spcBef>
            </a:pPr>
            <a:r>
              <a:rPr lang="en-US" altLang="en-US" sz="1400" b="0">
                <a:sym typeface="Symbol" panose="05050102010706020507" pitchFamily="18" charset="2"/>
              </a:rPr>
              <a:t>As in: D. Brodoceanu, L. Landström, D. Bäuerle,</a:t>
            </a:r>
            <a:r>
              <a:rPr lang="en-US" altLang="en-US" sz="1400" b="0" i="1">
                <a:sym typeface="Symbol" panose="05050102010706020507" pitchFamily="18" charset="2"/>
              </a:rPr>
              <a:t> Appl. Phys. A</a:t>
            </a:r>
            <a:r>
              <a:rPr lang="en-US" altLang="en-US" sz="1400" b="0">
                <a:sym typeface="Symbol" panose="05050102010706020507" pitchFamily="18" charset="2"/>
              </a:rPr>
              <a:t>., </a:t>
            </a:r>
            <a:r>
              <a:rPr lang="en-US" altLang="en-US" sz="1400">
                <a:sym typeface="Symbol" panose="05050102010706020507" pitchFamily="18" charset="2"/>
              </a:rPr>
              <a:t>86</a:t>
            </a:r>
            <a:r>
              <a:rPr lang="en-US" altLang="en-US" sz="1400" b="0">
                <a:sym typeface="Symbol" panose="05050102010706020507" pitchFamily="18" charset="2"/>
              </a:rPr>
              <a:t>(3), 313 (2007)</a:t>
            </a:r>
            <a:endParaRPr lang="en-GB" altLang="en-US" sz="1400">
              <a:sym typeface="Symbol" panose="050501020107060205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33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33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33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33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3337">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333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31" grpId="0" build="p"/>
      <p:bldP spid="48333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1">
            <a:extLst>
              <a:ext uri="{FF2B5EF4-FFF2-40B4-BE49-F238E27FC236}">
                <a16:creationId xmlns:a16="http://schemas.microsoft.com/office/drawing/2014/main" id="{B707491D-2707-48A3-810E-74FB6E33EB56}"/>
              </a:ext>
            </a:extLst>
          </p:cNvPr>
          <p:cNvSpPr>
            <a:spLocks noGrp="1"/>
          </p:cNvSpPr>
          <p:nvPr>
            <p:ph type="dt" sz="quarter" idx="10"/>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5B815830-CB48-463B-8FF4-1E747FB451A9}" type="datetime1">
              <a:rPr lang="de-DE" altLang="en-US" sz="1400" b="0"/>
              <a:pPr/>
              <a:t>14.06.2023</a:t>
            </a:fld>
            <a:endParaRPr lang="en-US" altLang="en-US" sz="1400" b="0"/>
          </a:p>
        </p:txBody>
      </p:sp>
      <p:sp>
        <p:nvSpPr>
          <p:cNvPr id="34819" name="Footer Placeholder 2">
            <a:extLst>
              <a:ext uri="{FF2B5EF4-FFF2-40B4-BE49-F238E27FC236}">
                <a16:creationId xmlns:a16="http://schemas.microsoft.com/office/drawing/2014/main" id="{225EA7B5-DBDA-4F24-A8E2-CBF30A54AD6E}"/>
              </a:ext>
            </a:extLst>
          </p:cNvPr>
          <p:cNvSpPr>
            <a:spLocks noGrp="1"/>
          </p:cNvSpPr>
          <p:nvPr>
            <p:ph type="ftr" sz="quarter" idx="11"/>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b="0"/>
              <a:t>N. Arnold, Applied Physics, Linz</a:t>
            </a:r>
          </a:p>
        </p:txBody>
      </p:sp>
      <p:sp>
        <p:nvSpPr>
          <p:cNvPr id="34820" name="Slide Number Placeholder 3">
            <a:extLst>
              <a:ext uri="{FF2B5EF4-FFF2-40B4-BE49-F238E27FC236}">
                <a16:creationId xmlns:a16="http://schemas.microsoft.com/office/drawing/2014/main" id="{81512EBD-3F77-4A31-9235-BBA7F401AEA6}"/>
              </a:ext>
            </a:extLst>
          </p:cNvPr>
          <p:cNvSpPr>
            <a:spLocks noGrp="1"/>
          </p:cNvSpPr>
          <p:nvPr>
            <p:ph type="sldNum" sz="quarter" idx="12"/>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18EDE2EF-FEE5-46CD-BCC7-317590017D29}" type="slidenum">
              <a:rPr lang="en-US" altLang="en-US" sz="1400" b="0"/>
              <a:pPr/>
              <a:t>16</a:t>
            </a:fld>
            <a:endParaRPr lang="en-US" altLang="en-US" sz="1400" b="0"/>
          </a:p>
        </p:txBody>
      </p:sp>
      <p:sp>
        <p:nvSpPr>
          <p:cNvPr id="435203" name="Text Box 3">
            <a:extLst>
              <a:ext uri="{FF2B5EF4-FFF2-40B4-BE49-F238E27FC236}">
                <a16:creationId xmlns:a16="http://schemas.microsoft.com/office/drawing/2014/main" id="{374DA7DD-C77D-456D-B5B5-A57FBA2645D1}"/>
              </a:ext>
            </a:extLst>
          </p:cNvPr>
          <p:cNvSpPr txBox="1">
            <a:spLocks noChangeArrowheads="1"/>
          </p:cNvSpPr>
          <p:nvPr/>
        </p:nvSpPr>
        <p:spPr bwMode="auto">
          <a:xfrm>
            <a:off x="0" y="368300"/>
            <a:ext cx="9144000"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a:buFontTx/>
              <a:buChar char="•"/>
            </a:pPr>
            <a:r>
              <a:rPr lang="en-US" altLang="en-US" b="0"/>
              <a:t>Focusing by </a:t>
            </a:r>
            <a:r>
              <a:rPr lang="en-US" altLang="en-US" b="0">
                <a:solidFill>
                  <a:srgbClr val="FF0000"/>
                </a:solidFill>
              </a:rPr>
              <a:t>large spheres</a:t>
            </a:r>
            <a:r>
              <a:rPr lang="en-US" altLang="en-US" b="0"/>
              <a:t> -- uniform asymptotics of geometrical optics, </a:t>
            </a:r>
            <a:r>
              <a:rPr lang="en-US" altLang="en-US" b="0">
                <a:solidFill>
                  <a:srgbClr val="FF0000"/>
                </a:solidFill>
              </a:rPr>
              <a:t>caustic phase shifts</a:t>
            </a:r>
            <a:r>
              <a:rPr lang="en-US" altLang="en-US" b="0"/>
              <a:t>. </a:t>
            </a:r>
            <a:r>
              <a:rPr lang="en-US" altLang="en-US" b="0">
                <a:solidFill>
                  <a:srgbClr val="FF0000"/>
                </a:solidFill>
              </a:rPr>
              <a:t>Line caustic,</a:t>
            </a:r>
            <a:r>
              <a:rPr lang="en-US" altLang="en-US" b="0"/>
              <a:t> </a:t>
            </a:r>
            <a:r>
              <a:rPr lang="en-US" altLang="en-US" b="0">
                <a:solidFill>
                  <a:srgbClr val="FF0000"/>
                </a:solidFill>
              </a:rPr>
              <a:t>lateral localization</a:t>
            </a:r>
            <a:r>
              <a:rPr lang="en-US" altLang="en-US" b="0"/>
              <a:t> better than for the ideal lens, </a:t>
            </a:r>
            <a:r>
              <a:rPr lang="en-US" altLang="en-US" b="0">
                <a:solidFill>
                  <a:srgbClr val="FF0000"/>
                </a:solidFill>
              </a:rPr>
              <a:t>double peak structure</a:t>
            </a:r>
            <a:r>
              <a:rPr lang="en-US" altLang="en-US" b="0"/>
              <a:t> near the sphere due to </a:t>
            </a:r>
            <a:r>
              <a:rPr lang="en-US" altLang="en-US" b="0" i="1"/>
              <a:t>E</a:t>
            </a:r>
            <a:r>
              <a:rPr lang="en-US" altLang="en-US" b="0" i="1" baseline="-25000"/>
              <a:t>z</a:t>
            </a:r>
            <a:r>
              <a:rPr lang="en-US" altLang="en-US" b="0"/>
              <a:t>.</a:t>
            </a:r>
          </a:p>
          <a:p>
            <a:pPr algn="just">
              <a:buFontTx/>
              <a:buChar char="•"/>
            </a:pPr>
            <a:r>
              <a:rPr lang="en-US" altLang="en-US" b="0">
                <a:solidFill>
                  <a:srgbClr val="FF0000"/>
                </a:solidFill>
              </a:rPr>
              <a:t>Substrate</a:t>
            </a:r>
            <a:r>
              <a:rPr lang="en-US" altLang="en-US" b="0"/>
              <a:t> strongly modifies the intensity under the sphere. This can be understood using </a:t>
            </a:r>
            <a:r>
              <a:rPr lang="en-US" altLang="en-US" b="0">
                <a:solidFill>
                  <a:srgbClr val="FF0000"/>
                </a:solidFill>
              </a:rPr>
              <a:t>Fabry-Perot model</a:t>
            </a:r>
            <a:r>
              <a:rPr lang="en-US" altLang="en-US" b="0"/>
              <a:t>. Energy flowing into a reflecting substrate is significantly lower than expected from Mie.</a:t>
            </a:r>
          </a:p>
          <a:p>
            <a:pPr algn="just">
              <a:buFontTx/>
              <a:buChar char="•"/>
            </a:pPr>
            <a:r>
              <a:rPr lang="en-US" altLang="en-US" b="0">
                <a:solidFill>
                  <a:srgbClr val="FF0000"/>
                </a:solidFill>
              </a:rPr>
              <a:t>Metallic overlayer</a:t>
            </a:r>
            <a:r>
              <a:rPr lang="en-US" altLang="en-US" b="0"/>
              <a:t> acts as a reflecting mirror. It increases the peak intensity inside the sphere, but decreases the flow of energy into the metal as compared to Mie. This may lead to sphere damage and is important for the analysis of LIFT process and aperture formation.</a:t>
            </a:r>
          </a:p>
          <a:p>
            <a:pPr algn="just">
              <a:buFontTx/>
              <a:buChar char="•"/>
            </a:pPr>
            <a:r>
              <a:rPr lang="en-US" altLang="en-US" b="0">
                <a:solidFill>
                  <a:srgbClr val="FF0000"/>
                </a:solidFill>
              </a:rPr>
              <a:t>Nearest lattice neighbors</a:t>
            </a:r>
            <a:r>
              <a:rPr lang="en-US" altLang="en-US"/>
              <a:t> </a:t>
            </a:r>
            <a:r>
              <a:rPr lang="en-US" altLang="en-US" b="0"/>
              <a:t>modify the field distribution in the planes parallel to the ML and noticeably </a:t>
            </a:r>
            <a:r>
              <a:rPr lang="en-US" altLang="en-US" b="0">
                <a:solidFill>
                  <a:srgbClr val="FF0000"/>
                </a:solidFill>
              </a:rPr>
              <a:t>change the intensity in the focal area</a:t>
            </a:r>
            <a:r>
              <a:rPr lang="en-US" altLang="en-US" b="0"/>
              <a:t>.</a:t>
            </a:r>
          </a:p>
          <a:p>
            <a:pPr algn="just">
              <a:buFontTx/>
              <a:buChar char="•"/>
            </a:pPr>
            <a:r>
              <a:rPr lang="en-US" altLang="en-US" b="0">
                <a:solidFill>
                  <a:srgbClr val="FF0000"/>
                </a:solidFill>
              </a:rPr>
              <a:t>Capillary condensation</a:t>
            </a:r>
            <a:r>
              <a:rPr lang="en-US" altLang="en-US" b="0"/>
              <a:t> decreases the peak enhancement, delocalizes high-field region. </a:t>
            </a:r>
          </a:p>
          <a:p>
            <a:pPr algn="just">
              <a:buFontTx/>
              <a:buChar char="•"/>
            </a:pPr>
            <a:r>
              <a:rPr lang="en-US" altLang="en-US" b="0"/>
              <a:t>Field enhancement </a:t>
            </a:r>
            <a:r>
              <a:rPr lang="en-US" altLang="en-US" b="0">
                <a:solidFill>
                  <a:srgbClr val="FF0000"/>
                </a:solidFill>
              </a:rPr>
              <a:t>estimations based on Mie</a:t>
            </a:r>
            <a:r>
              <a:rPr lang="en-US" altLang="en-US" b="0"/>
              <a:t> or even more advanced semi-analytical models </a:t>
            </a:r>
            <a:r>
              <a:rPr lang="en-US" altLang="en-US" b="0">
                <a:solidFill>
                  <a:srgbClr val="FF0000"/>
                </a:solidFill>
              </a:rPr>
              <a:t>can be way off</a:t>
            </a:r>
            <a:r>
              <a:rPr lang="en-US" altLang="en-US" b="0"/>
              <a:t> and should be applied cautiously to a quantitative analysis of real experiments.</a:t>
            </a:r>
            <a:r>
              <a:rPr lang="en-US" altLang="en-US"/>
              <a:t> </a:t>
            </a:r>
            <a:endParaRPr lang="el-GR" altLang="en-US"/>
          </a:p>
        </p:txBody>
      </p:sp>
      <p:sp>
        <p:nvSpPr>
          <p:cNvPr id="34822" name="Rectangle 4">
            <a:extLst>
              <a:ext uri="{FF2B5EF4-FFF2-40B4-BE49-F238E27FC236}">
                <a16:creationId xmlns:a16="http://schemas.microsoft.com/office/drawing/2014/main" id="{75CBA329-4350-41FF-B8F7-DFD30E6ECFFC}"/>
              </a:ext>
            </a:extLst>
          </p:cNvPr>
          <p:cNvSpPr>
            <a:spLocks noChangeArrowheads="1"/>
          </p:cNvSpPr>
          <p:nvPr/>
        </p:nvSpPr>
        <p:spPr bwMode="auto">
          <a:xfrm>
            <a:off x="0" y="3303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4823" name="Rectangle 2">
            <a:extLst>
              <a:ext uri="{FF2B5EF4-FFF2-40B4-BE49-F238E27FC236}">
                <a16:creationId xmlns:a16="http://schemas.microsoft.com/office/drawing/2014/main" id="{942116F8-FAA0-45C3-9074-2F2A467194B9}"/>
              </a:ext>
            </a:extLst>
          </p:cNvPr>
          <p:cNvSpPr>
            <a:spLocks noGrp="1" noChangeArrowheads="1"/>
          </p:cNvSpPr>
          <p:nvPr>
            <p:ph type="title" idx="4294967295"/>
          </p:nvPr>
        </p:nvSpPr>
        <p:spPr>
          <a:xfrm>
            <a:off x="107950" y="-63500"/>
            <a:ext cx="8964613" cy="684213"/>
          </a:xfrm>
        </p:spPr>
        <p:txBody>
          <a:bodyPr/>
          <a:lstStyle/>
          <a:p>
            <a:r>
              <a:rPr lang="en-US" altLang="en-US" sz="3600" b="1">
                <a:solidFill>
                  <a:srgbClr val="0000FF"/>
                </a:solidFill>
              </a:rPr>
              <a:t>Conclusions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5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52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52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52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520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52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1">
            <a:extLst>
              <a:ext uri="{FF2B5EF4-FFF2-40B4-BE49-F238E27FC236}">
                <a16:creationId xmlns:a16="http://schemas.microsoft.com/office/drawing/2014/main" id="{A66B4D3B-8528-43FC-94DE-A85FCD33E8E2}"/>
              </a:ext>
            </a:extLst>
          </p:cNvPr>
          <p:cNvSpPr>
            <a:spLocks noGrp="1"/>
          </p:cNvSpPr>
          <p:nvPr>
            <p:ph type="dt" sz="quarter" idx="10"/>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C4AD7AA8-8EC8-415B-B7E0-2E516D88AE54}" type="datetime1">
              <a:rPr lang="de-DE" altLang="en-US" sz="1400" b="0"/>
              <a:pPr/>
              <a:t>14.06.2023</a:t>
            </a:fld>
            <a:endParaRPr lang="en-US" altLang="en-US" sz="1400" b="0"/>
          </a:p>
        </p:txBody>
      </p:sp>
      <p:sp>
        <p:nvSpPr>
          <p:cNvPr id="36867" name="Footer Placeholder 2">
            <a:extLst>
              <a:ext uri="{FF2B5EF4-FFF2-40B4-BE49-F238E27FC236}">
                <a16:creationId xmlns:a16="http://schemas.microsoft.com/office/drawing/2014/main" id="{8CD12E4E-5F0E-494E-8A26-AE9ED8BFF2EB}"/>
              </a:ext>
            </a:extLst>
          </p:cNvPr>
          <p:cNvSpPr>
            <a:spLocks noGrp="1"/>
          </p:cNvSpPr>
          <p:nvPr>
            <p:ph type="ftr" sz="quarter" idx="11"/>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b="0"/>
              <a:t>N. Arnold, Applied Physics, Linz</a:t>
            </a:r>
          </a:p>
        </p:txBody>
      </p:sp>
      <p:sp>
        <p:nvSpPr>
          <p:cNvPr id="36868" name="Slide Number Placeholder 3">
            <a:extLst>
              <a:ext uri="{FF2B5EF4-FFF2-40B4-BE49-F238E27FC236}">
                <a16:creationId xmlns:a16="http://schemas.microsoft.com/office/drawing/2014/main" id="{FD902BE4-2D87-4994-9647-410AB83EEBB2}"/>
              </a:ext>
            </a:extLst>
          </p:cNvPr>
          <p:cNvSpPr>
            <a:spLocks noGrp="1"/>
          </p:cNvSpPr>
          <p:nvPr>
            <p:ph type="sldNum" sz="quarter" idx="12"/>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FFAE67FE-F5E4-4903-9E3B-88D704E5F2C8}" type="slidenum">
              <a:rPr lang="en-US" altLang="en-US" sz="1400" b="0"/>
              <a:pPr/>
              <a:t>17</a:t>
            </a:fld>
            <a:endParaRPr lang="en-US" altLang="en-US" sz="1400" b="0"/>
          </a:p>
        </p:txBody>
      </p:sp>
      <p:sp>
        <p:nvSpPr>
          <p:cNvPr id="36869" name="Rectangle 2">
            <a:extLst>
              <a:ext uri="{FF2B5EF4-FFF2-40B4-BE49-F238E27FC236}">
                <a16:creationId xmlns:a16="http://schemas.microsoft.com/office/drawing/2014/main" id="{F9ED1D7D-FF66-4747-A04D-C69C4250949D}"/>
              </a:ext>
            </a:extLst>
          </p:cNvPr>
          <p:cNvSpPr>
            <a:spLocks noGrp="1" noChangeArrowheads="1"/>
          </p:cNvSpPr>
          <p:nvPr>
            <p:ph type="title" idx="4294967295"/>
          </p:nvPr>
        </p:nvSpPr>
        <p:spPr>
          <a:xfrm>
            <a:off x="107950" y="7938"/>
            <a:ext cx="8964613" cy="684212"/>
          </a:xfrm>
        </p:spPr>
        <p:txBody>
          <a:bodyPr/>
          <a:lstStyle/>
          <a:p>
            <a:r>
              <a:rPr lang="en-US" altLang="en-US" sz="3600" b="1">
                <a:solidFill>
                  <a:srgbClr val="0000FF"/>
                </a:solidFill>
              </a:rPr>
              <a:t>Acknowledgements</a:t>
            </a:r>
          </a:p>
        </p:txBody>
      </p:sp>
      <p:sp>
        <p:nvSpPr>
          <p:cNvPr id="36870" name="Text Box 6">
            <a:extLst>
              <a:ext uri="{FF2B5EF4-FFF2-40B4-BE49-F238E27FC236}">
                <a16:creationId xmlns:a16="http://schemas.microsoft.com/office/drawing/2014/main" id="{B7FE29A5-A386-406A-B1D0-B7CE1B6647C0}"/>
              </a:ext>
            </a:extLst>
          </p:cNvPr>
          <p:cNvSpPr txBox="1">
            <a:spLocks noChangeArrowheads="1"/>
          </p:cNvSpPr>
          <p:nvPr/>
        </p:nvSpPr>
        <p:spPr bwMode="auto">
          <a:xfrm>
            <a:off x="1584325" y="1376363"/>
            <a:ext cx="536575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a:t>Discussions:</a:t>
            </a:r>
          </a:p>
          <a:p>
            <a:r>
              <a:rPr lang="en-US" altLang="en-US" b="0"/>
              <a:t>Prof. B. Luk’yanchuk (Singapore)</a:t>
            </a:r>
          </a:p>
          <a:p>
            <a:r>
              <a:rPr lang="en-US" altLang="en-US" b="0"/>
              <a:t>Dr. Z. Wang (Manchester)</a:t>
            </a:r>
          </a:p>
          <a:p>
            <a:r>
              <a:rPr lang="en-US" altLang="en-US" b="0"/>
              <a:t>Dr. L. Landström (Uppsala)</a:t>
            </a:r>
          </a:p>
          <a:p>
            <a:r>
              <a:rPr lang="en-US" altLang="en-US" b="0"/>
              <a:t>DI. J. Kofler (Vienna)</a:t>
            </a:r>
          </a:p>
          <a:p>
            <a:r>
              <a:rPr lang="en-US" altLang="en-US" b="0"/>
              <a:t>Prof. D. Bäuerle (Linz)</a:t>
            </a:r>
          </a:p>
          <a:p>
            <a:endParaRPr lang="en-US" altLang="en-US" b="0"/>
          </a:p>
          <a:p>
            <a:r>
              <a:rPr lang="en-US" altLang="en-US"/>
              <a:t>FDTD help:</a:t>
            </a:r>
          </a:p>
          <a:p>
            <a:r>
              <a:rPr lang="en-US" altLang="en-US" b="0"/>
              <a:t>CD Laboratory for Surface Optics (Linz)</a:t>
            </a:r>
          </a:p>
          <a:p>
            <a:r>
              <a:rPr lang="en-US" altLang="en-US" b="0"/>
              <a:t>Univ. Doz. Dr. K. Hingerl</a:t>
            </a:r>
          </a:p>
          <a:p>
            <a:r>
              <a:rPr lang="en-US" altLang="en-US" b="0"/>
              <a:t>MSc. V. Lavchiev</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1">
            <a:extLst>
              <a:ext uri="{FF2B5EF4-FFF2-40B4-BE49-F238E27FC236}">
                <a16:creationId xmlns:a16="http://schemas.microsoft.com/office/drawing/2014/main" id="{6F9137E2-A324-49D7-B1B5-675C1A383D72}"/>
              </a:ext>
            </a:extLst>
          </p:cNvPr>
          <p:cNvSpPr>
            <a:spLocks noGrp="1"/>
          </p:cNvSpPr>
          <p:nvPr>
            <p:ph type="dt" sz="quarter" idx="10"/>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E6FED055-CDCB-443C-9AB1-390C8B801074}" type="datetime1">
              <a:rPr lang="de-DE" altLang="en-US" sz="1400" b="0"/>
              <a:pPr/>
              <a:t>14.06.2023</a:t>
            </a:fld>
            <a:endParaRPr lang="en-US" altLang="en-US" sz="1400" b="0"/>
          </a:p>
        </p:txBody>
      </p:sp>
      <p:sp>
        <p:nvSpPr>
          <p:cNvPr id="38915" name="Footer Placeholder 2">
            <a:extLst>
              <a:ext uri="{FF2B5EF4-FFF2-40B4-BE49-F238E27FC236}">
                <a16:creationId xmlns:a16="http://schemas.microsoft.com/office/drawing/2014/main" id="{B414497F-43D0-4D39-A30B-E415C24247E9}"/>
              </a:ext>
            </a:extLst>
          </p:cNvPr>
          <p:cNvSpPr>
            <a:spLocks noGrp="1"/>
          </p:cNvSpPr>
          <p:nvPr>
            <p:ph type="ftr" sz="quarter" idx="11"/>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b="0"/>
              <a:t>N. Arnold, Applied Physics, Linz</a:t>
            </a:r>
          </a:p>
        </p:txBody>
      </p:sp>
      <p:sp>
        <p:nvSpPr>
          <p:cNvPr id="38916" name="Slide Number Placeholder 3">
            <a:extLst>
              <a:ext uri="{FF2B5EF4-FFF2-40B4-BE49-F238E27FC236}">
                <a16:creationId xmlns:a16="http://schemas.microsoft.com/office/drawing/2014/main" id="{6344567F-0A66-4FAC-B5A8-B7AD757560E0}"/>
              </a:ext>
            </a:extLst>
          </p:cNvPr>
          <p:cNvSpPr>
            <a:spLocks noGrp="1"/>
          </p:cNvSpPr>
          <p:nvPr>
            <p:ph type="sldNum" sz="quarter" idx="12"/>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D128B56D-213D-4D8B-B7FA-11C27196CEAA}" type="slidenum">
              <a:rPr lang="en-US" altLang="en-US" sz="1400" b="0"/>
              <a:pPr/>
              <a:t>18</a:t>
            </a:fld>
            <a:endParaRPr lang="en-US" altLang="en-US" sz="1400" b="0"/>
          </a:p>
        </p:txBody>
      </p:sp>
      <p:sp>
        <p:nvSpPr>
          <p:cNvPr id="38917" name="Rectangle 2">
            <a:extLst>
              <a:ext uri="{FF2B5EF4-FFF2-40B4-BE49-F238E27FC236}">
                <a16:creationId xmlns:a16="http://schemas.microsoft.com/office/drawing/2014/main" id="{7C5D0A55-9A81-46B7-81A2-D75655CD391D}"/>
              </a:ext>
            </a:extLst>
          </p:cNvPr>
          <p:cNvSpPr>
            <a:spLocks noGrp="1" noChangeArrowheads="1"/>
          </p:cNvSpPr>
          <p:nvPr>
            <p:ph type="title" idx="4294967295"/>
          </p:nvPr>
        </p:nvSpPr>
        <p:spPr>
          <a:xfrm>
            <a:off x="107950" y="7938"/>
            <a:ext cx="8964613" cy="684212"/>
          </a:xfrm>
        </p:spPr>
        <p:txBody>
          <a:bodyPr/>
          <a:lstStyle/>
          <a:p>
            <a:r>
              <a:rPr lang="en-US" altLang="en-US" sz="3600" b="1">
                <a:solidFill>
                  <a:srgbClr val="0000FF"/>
                </a:solidFill>
              </a:rPr>
              <a:t>Literature</a:t>
            </a:r>
          </a:p>
        </p:txBody>
      </p:sp>
      <p:sp>
        <p:nvSpPr>
          <p:cNvPr id="38918" name="Rectangle 3">
            <a:extLst>
              <a:ext uri="{FF2B5EF4-FFF2-40B4-BE49-F238E27FC236}">
                <a16:creationId xmlns:a16="http://schemas.microsoft.com/office/drawing/2014/main" id="{DBF17CA8-1604-4B25-92DD-5A2E9FC14CAC}"/>
              </a:ext>
            </a:extLst>
          </p:cNvPr>
          <p:cNvSpPr>
            <a:spLocks noChangeArrowheads="1"/>
          </p:cNvSpPr>
          <p:nvPr/>
        </p:nvSpPr>
        <p:spPr bwMode="auto">
          <a:xfrm>
            <a:off x="0" y="1036638"/>
            <a:ext cx="9144000" cy="502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tabLst>
                <a:tab pos="457200" algn="l"/>
              </a:tabLst>
              <a:defRPr sz="2400" b="1">
                <a:solidFill>
                  <a:schemeClr val="tx1"/>
                </a:solidFill>
                <a:latin typeface="Times New Roman" panose="02020603050405020304" pitchFamily="18" charset="0"/>
              </a:defRPr>
            </a:lvl1pPr>
            <a:lvl2pPr marL="914400" indent="-457200">
              <a:tabLst>
                <a:tab pos="457200" algn="l"/>
              </a:tabLst>
              <a:defRPr sz="2400" b="1">
                <a:solidFill>
                  <a:schemeClr val="tx1"/>
                </a:solidFill>
                <a:latin typeface="Times New Roman" panose="02020603050405020304" pitchFamily="18" charset="0"/>
              </a:defRPr>
            </a:lvl2pPr>
            <a:lvl3pPr marL="1371600" indent="-457200">
              <a:tabLst>
                <a:tab pos="457200" algn="l"/>
              </a:tabLst>
              <a:defRPr sz="2400" b="1">
                <a:solidFill>
                  <a:schemeClr val="tx1"/>
                </a:solidFill>
                <a:latin typeface="Times New Roman" panose="02020603050405020304" pitchFamily="18" charset="0"/>
              </a:defRPr>
            </a:lvl3pPr>
            <a:lvl4pPr marL="1828800" indent="-457200">
              <a:tabLst>
                <a:tab pos="457200" algn="l"/>
              </a:tabLst>
              <a:defRPr sz="2400" b="1">
                <a:solidFill>
                  <a:schemeClr val="tx1"/>
                </a:solidFill>
                <a:latin typeface="Times New Roman" panose="02020603050405020304" pitchFamily="18" charset="0"/>
              </a:defRPr>
            </a:lvl4pPr>
            <a:lvl5pPr marL="2286000" indent="-457200">
              <a:tabLst>
                <a:tab pos="457200" algn="l"/>
              </a:tabLst>
              <a:defRPr sz="2400" b="1">
                <a:solidFill>
                  <a:schemeClr val="tx1"/>
                </a:solidFill>
                <a:latin typeface="Times New Roman" panose="02020603050405020304" pitchFamily="18" charset="0"/>
              </a:defRPr>
            </a:lvl5pPr>
            <a:lvl6pPr marL="2743200" indent="-457200" eaLnBrk="0" fontAlgn="base" hangingPunct="0">
              <a:spcBef>
                <a:spcPct val="0"/>
              </a:spcBef>
              <a:spcAft>
                <a:spcPct val="0"/>
              </a:spcAft>
              <a:tabLst>
                <a:tab pos="457200" algn="l"/>
              </a:tabLst>
              <a:defRPr sz="2400" b="1">
                <a:solidFill>
                  <a:schemeClr val="tx1"/>
                </a:solidFill>
                <a:latin typeface="Times New Roman" panose="02020603050405020304" pitchFamily="18" charset="0"/>
              </a:defRPr>
            </a:lvl6pPr>
            <a:lvl7pPr marL="3200400" indent="-457200" eaLnBrk="0" fontAlgn="base" hangingPunct="0">
              <a:spcBef>
                <a:spcPct val="0"/>
              </a:spcBef>
              <a:spcAft>
                <a:spcPct val="0"/>
              </a:spcAft>
              <a:tabLst>
                <a:tab pos="457200" algn="l"/>
              </a:tabLst>
              <a:defRPr sz="2400" b="1">
                <a:solidFill>
                  <a:schemeClr val="tx1"/>
                </a:solidFill>
                <a:latin typeface="Times New Roman" panose="02020603050405020304" pitchFamily="18" charset="0"/>
              </a:defRPr>
            </a:lvl7pPr>
            <a:lvl8pPr marL="3657600" indent="-457200" eaLnBrk="0" fontAlgn="base" hangingPunct="0">
              <a:spcBef>
                <a:spcPct val="0"/>
              </a:spcBef>
              <a:spcAft>
                <a:spcPct val="0"/>
              </a:spcAft>
              <a:tabLst>
                <a:tab pos="457200" algn="l"/>
              </a:tabLst>
              <a:defRPr sz="2400" b="1">
                <a:solidFill>
                  <a:schemeClr val="tx1"/>
                </a:solidFill>
                <a:latin typeface="Times New Roman" panose="02020603050405020304" pitchFamily="18" charset="0"/>
              </a:defRPr>
            </a:lvl8pPr>
            <a:lvl9pPr marL="4114800" indent="-457200" eaLnBrk="0" fontAlgn="base" hangingPunct="0">
              <a:spcBef>
                <a:spcPct val="0"/>
              </a:spcBef>
              <a:spcAft>
                <a:spcPct val="0"/>
              </a:spcAft>
              <a:tabLst>
                <a:tab pos="457200" algn="l"/>
              </a:tabLst>
              <a:defRPr sz="2400" b="1">
                <a:solidFill>
                  <a:schemeClr val="tx1"/>
                </a:solidFill>
                <a:latin typeface="Times New Roman" panose="02020603050405020304" pitchFamily="18" charset="0"/>
              </a:defRPr>
            </a:lvl9pPr>
          </a:lstStyle>
          <a:p>
            <a:pPr algn="just"/>
            <a:r>
              <a:rPr lang="en-US" altLang="en-US" sz="1200" b="0"/>
              <a:t>1. H. J. Münzer, M. Mosbacher, M. Bertsch, O. Dubbers, F. Burmeister, A. Pack, R. Wannemacher, B. U. Runge, D. Bäuerle, J. Boneberg, and P. Leiderer, </a:t>
            </a:r>
            <a:r>
              <a:rPr lang="en-US" altLang="en-US" sz="1200" b="0" i="1"/>
              <a:t>Proc. SPIE</a:t>
            </a:r>
            <a:r>
              <a:rPr lang="en-US" altLang="en-US" sz="1200" b="0"/>
              <a:t> </a:t>
            </a:r>
            <a:r>
              <a:rPr lang="en-US" altLang="en-US" sz="1200"/>
              <a:t>4426</a:t>
            </a:r>
            <a:r>
              <a:rPr lang="en-US" altLang="en-US" sz="1200" b="0"/>
              <a:t>, 180 (2002).</a:t>
            </a:r>
          </a:p>
          <a:p>
            <a:pPr algn="just"/>
            <a:r>
              <a:rPr lang="en-US" altLang="en-US" sz="1200" b="0"/>
              <a:t>2. S. M. Huang, M. H. Hong, B. S. Luk'yanchuk, Y. W. Zheng, W. D. Song, Y. F. Lu, and T. C. Chong, </a:t>
            </a:r>
            <a:r>
              <a:rPr lang="en-US" altLang="en-US" sz="1200" b="0" i="1"/>
              <a:t>J. Appl. Phys.</a:t>
            </a:r>
            <a:r>
              <a:rPr lang="en-US" altLang="en-US" sz="1200" b="0"/>
              <a:t> </a:t>
            </a:r>
            <a:r>
              <a:rPr lang="en-US" altLang="en-US" sz="1200"/>
              <a:t>92</a:t>
            </a:r>
            <a:r>
              <a:rPr lang="en-US" altLang="en-US" sz="1200" b="0"/>
              <a:t> (5), 2495 (2002).</a:t>
            </a:r>
          </a:p>
          <a:p>
            <a:pPr algn="just"/>
            <a:r>
              <a:rPr lang="en-US" altLang="en-US" sz="1200" b="0"/>
              <a:t>3. D. Brodoceanu, L. Landström, and D. Bäuerle, </a:t>
            </a:r>
            <a:r>
              <a:rPr lang="en-US" altLang="en-US" sz="1200" b="0" i="1"/>
              <a:t>Appl. Phys. A</a:t>
            </a:r>
            <a:r>
              <a:rPr lang="en-US" altLang="en-US" sz="1200" b="0"/>
              <a:t> </a:t>
            </a:r>
            <a:r>
              <a:rPr lang="en-US" altLang="en-US" sz="1200"/>
              <a:t>86</a:t>
            </a:r>
            <a:r>
              <a:rPr lang="en-US" altLang="en-US" sz="1200" b="0"/>
              <a:t> (3), 313 (2007).</a:t>
            </a:r>
          </a:p>
          <a:p>
            <a:pPr algn="just"/>
            <a:r>
              <a:rPr lang="en-US" altLang="en-US" sz="1200" b="0"/>
              <a:t>4. R. Denk, K. Piglmayer, and D. Bäuerle, </a:t>
            </a:r>
            <a:r>
              <a:rPr lang="en-US" altLang="en-US" sz="1200" b="0" i="1"/>
              <a:t>Appl. Phys. A</a:t>
            </a:r>
            <a:r>
              <a:rPr lang="en-US" altLang="en-US" sz="1200" b="0"/>
              <a:t> </a:t>
            </a:r>
            <a:r>
              <a:rPr lang="en-US" altLang="en-US" sz="1200"/>
              <a:t>A74</a:t>
            </a:r>
            <a:r>
              <a:rPr lang="en-US" altLang="en-US" sz="1200" b="0"/>
              <a:t> (6), 825 (2002).</a:t>
            </a:r>
          </a:p>
          <a:p>
            <a:pPr algn="just"/>
            <a:r>
              <a:rPr lang="en-US" altLang="en-US" sz="1200" b="0"/>
              <a:t>5. D. Bäuerle, K. Piglmayer, R. Denk, and N. Arnold, </a:t>
            </a:r>
            <a:r>
              <a:rPr lang="en-US" altLang="en-US" sz="1200" b="0" i="1"/>
              <a:t>Lambda Highlights</a:t>
            </a:r>
            <a:r>
              <a:rPr lang="en-US" altLang="en-US" sz="1200" b="0"/>
              <a:t> </a:t>
            </a:r>
            <a:r>
              <a:rPr lang="en-US" altLang="en-US" sz="1200"/>
              <a:t>60</a:t>
            </a:r>
            <a:r>
              <a:rPr lang="en-US" altLang="en-US" sz="1200" b="0"/>
              <a:t>, 1 (2002).</a:t>
            </a:r>
          </a:p>
          <a:p>
            <a:pPr algn="just"/>
            <a:r>
              <a:rPr lang="en-US" altLang="en-US" sz="1200" b="0"/>
              <a:t>6. L. Landström, N. Arnold, D. Brodoceanu, K. Piglmayer, and D. Bäuerle, </a:t>
            </a:r>
            <a:r>
              <a:rPr lang="en-US" altLang="en-US" sz="1200" b="0" i="1"/>
              <a:t>Appl. Phys. A</a:t>
            </a:r>
            <a:r>
              <a:rPr lang="en-US" altLang="en-US" sz="1200" b="0"/>
              <a:t> </a:t>
            </a:r>
            <a:r>
              <a:rPr lang="en-US" altLang="en-US" sz="1200"/>
              <a:t>A83</a:t>
            </a:r>
            <a:r>
              <a:rPr lang="en-US" altLang="en-US" sz="1200" b="0"/>
              <a:t> (2), 271 (2006).</a:t>
            </a:r>
          </a:p>
          <a:p>
            <a:pPr algn="just"/>
            <a:r>
              <a:rPr lang="en-US" altLang="en-US" sz="1200" b="0"/>
              <a:t>7. L. Landström, J. Klimstein, G. Schrems, K. Piglmayer, and D. Bäuerle, </a:t>
            </a:r>
            <a:r>
              <a:rPr lang="en-US" altLang="en-US" sz="1200" b="0" i="1"/>
              <a:t>Appl. Phys. A</a:t>
            </a:r>
            <a:r>
              <a:rPr lang="en-US" altLang="en-US" sz="1200" b="0"/>
              <a:t> </a:t>
            </a:r>
            <a:r>
              <a:rPr lang="en-US" altLang="en-US" sz="1200"/>
              <a:t>A78</a:t>
            </a:r>
            <a:r>
              <a:rPr lang="en-US" altLang="en-US" sz="1200" b="0"/>
              <a:t> (4), 537 (2004).</a:t>
            </a:r>
          </a:p>
          <a:p>
            <a:pPr algn="just"/>
            <a:r>
              <a:rPr lang="en-US" altLang="en-US" sz="1200" b="0"/>
              <a:t>8. G. Langer, D. Brodoceanu, and D. Bäuerle, </a:t>
            </a:r>
            <a:r>
              <a:rPr lang="en-US" altLang="en-US" sz="1200" b="0" i="1"/>
              <a:t>Appl. Phys. Lett.</a:t>
            </a:r>
            <a:r>
              <a:rPr lang="en-US" altLang="en-US" sz="1200" b="0"/>
              <a:t> </a:t>
            </a:r>
            <a:r>
              <a:rPr lang="en-US" altLang="en-US" sz="1200"/>
              <a:t>89</a:t>
            </a:r>
            <a:r>
              <a:rPr lang="en-US" altLang="en-US" sz="1200" b="0"/>
              <a:t> (26), 261104 (2006).</a:t>
            </a:r>
          </a:p>
          <a:p>
            <a:pPr algn="just"/>
            <a:r>
              <a:rPr lang="en-US" altLang="en-US" sz="1200" b="0"/>
              <a:t>9. B. S. Luk'yanchuk, M. Mosbacher, Y. W. Zheng, H. J. Münzer, S. M. Huang, M. Bertsch, W. D. Song, Z. B. Wang, Y. F. Lu, O. Dubbers, J. Boneberg, P. Leiderer, M. H. Hong, and T. C. Chong, in </a:t>
            </a:r>
            <a:r>
              <a:rPr lang="en-US" altLang="en-US" sz="1200" b="0" i="1"/>
              <a:t>Laser cleaning</a:t>
            </a:r>
            <a:r>
              <a:rPr lang="en-US" altLang="en-US" sz="1200" b="0"/>
              <a:t> (World Scientific, 2002), 103.</a:t>
            </a:r>
          </a:p>
          <a:p>
            <a:pPr algn="just"/>
            <a:r>
              <a:rPr lang="en-US" altLang="en-US" sz="1200" b="0"/>
              <a:t>10. B. S. Luk'yanchuk, Y. W. Zheng, and Y. F. Lu, </a:t>
            </a:r>
            <a:r>
              <a:rPr lang="en-US" altLang="en-US" sz="1200" b="0" i="1"/>
              <a:t>Proc. SPIE</a:t>
            </a:r>
            <a:r>
              <a:rPr lang="en-US" altLang="en-US" sz="1200" b="0"/>
              <a:t> </a:t>
            </a:r>
            <a:r>
              <a:rPr lang="en-US" altLang="en-US" sz="1200"/>
              <a:t>4065</a:t>
            </a:r>
            <a:r>
              <a:rPr lang="en-US" altLang="en-US" sz="1200" b="0"/>
              <a:t>, 576 (2000).</a:t>
            </a:r>
          </a:p>
          <a:p>
            <a:pPr algn="just"/>
            <a:r>
              <a:rPr lang="en-US" altLang="en-US" sz="1200" b="0"/>
              <a:t>11. N. Arnold, </a:t>
            </a:r>
            <a:r>
              <a:rPr lang="en-US" altLang="en-US" sz="1200" b="0" i="1"/>
              <a:t>Appl. Surf. Sci.</a:t>
            </a:r>
            <a:r>
              <a:rPr lang="en-US" altLang="en-US" sz="1200" b="0"/>
              <a:t> </a:t>
            </a:r>
            <a:r>
              <a:rPr lang="en-US" altLang="en-US" sz="1200"/>
              <a:t>208-209</a:t>
            </a:r>
            <a:r>
              <a:rPr lang="en-US" altLang="en-US" sz="1200" b="0"/>
              <a:t>, 15 (2003).</a:t>
            </a:r>
          </a:p>
          <a:p>
            <a:pPr algn="just"/>
            <a:r>
              <a:rPr lang="en-US" altLang="en-US" sz="1200" b="0"/>
              <a:t>12. J. Kofler and N. Arnold, </a:t>
            </a:r>
            <a:r>
              <a:rPr lang="en-US" altLang="en-US" sz="1200" b="0" i="1"/>
              <a:t>Phys. Rev. B</a:t>
            </a:r>
            <a:r>
              <a:rPr lang="en-US" altLang="en-US" sz="1200" b="0"/>
              <a:t> </a:t>
            </a:r>
            <a:r>
              <a:rPr lang="en-US" altLang="en-US" sz="1200"/>
              <a:t>73</a:t>
            </a:r>
            <a:r>
              <a:rPr lang="en-US" altLang="en-US" sz="1200" b="0"/>
              <a:t> (23), 235401 (2006).</a:t>
            </a:r>
          </a:p>
          <a:p>
            <a:pPr algn="just"/>
            <a:r>
              <a:rPr lang="en-US" altLang="en-US" sz="1200" b="0"/>
              <a:t>13. L. Landström, D. Brodoceanu, K. Piglmayer, and D. Bäuerle, </a:t>
            </a:r>
            <a:r>
              <a:rPr lang="en-US" altLang="en-US" sz="1200" b="0" i="1"/>
              <a:t>Appl. Phys. A., </a:t>
            </a:r>
            <a:r>
              <a:rPr lang="en-US" altLang="en-US" sz="1200"/>
              <a:t>84</a:t>
            </a:r>
            <a:r>
              <a:rPr lang="en-US" altLang="en-US" sz="1200" b="0"/>
              <a:t> (4), 373 (2006).</a:t>
            </a:r>
          </a:p>
          <a:p>
            <a:pPr algn="just"/>
            <a:r>
              <a:rPr lang="en-US" altLang="en-US" sz="1200" b="0"/>
              <a:t>14. R. Denk, K. Piglmayer, and D. Bäuerle, </a:t>
            </a:r>
            <a:r>
              <a:rPr lang="en-US" altLang="en-US" sz="1200" b="0" i="1"/>
              <a:t>Appl. Phys. A</a:t>
            </a:r>
            <a:r>
              <a:rPr lang="en-US" altLang="en-US" sz="1200" b="0"/>
              <a:t> </a:t>
            </a:r>
            <a:r>
              <a:rPr lang="en-US" altLang="en-US" sz="1200"/>
              <a:t>A76</a:t>
            </a:r>
            <a:r>
              <a:rPr lang="en-US" altLang="en-US" sz="1200" b="0"/>
              <a:t> (1), 1 (2003).</a:t>
            </a:r>
          </a:p>
          <a:p>
            <a:pPr algn="just"/>
            <a:r>
              <a:rPr lang="en-US" altLang="en-US" sz="1200" b="0"/>
              <a:t>15. N. Arnold, G. Schrems, and D. Bäuerle, </a:t>
            </a:r>
            <a:r>
              <a:rPr lang="en-US" altLang="en-US" sz="1200" b="0" i="1"/>
              <a:t>Appl. Phys. A</a:t>
            </a:r>
            <a:r>
              <a:rPr lang="en-US" altLang="en-US" sz="1200" b="0"/>
              <a:t> </a:t>
            </a:r>
            <a:r>
              <a:rPr lang="en-US" altLang="en-US" sz="1200"/>
              <a:t>A79</a:t>
            </a:r>
            <a:r>
              <a:rPr lang="en-US" altLang="en-US" sz="1200" b="0"/>
              <a:t>, 729 (2004).</a:t>
            </a:r>
          </a:p>
          <a:p>
            <a:pPr algn="just"/>
            <a:r>
              <a:rPr lang="en-US" altLang="en-US" sz="1200" b="0"/>
              <a:t>16. Y. A. Kravtsov and Y. I. Orlov, </a:t>
            </a:r>
            <a:r>
              <a:rPr lang="en-US" altLang="en-US" sz="1200" b="0" i="1"/>
              <a:t>Geometrical optics of inhomogeneous media</a:t>
            </a:r>
            <a:r>
              <a:rPr lang="en-US" altLang="en-US" sz="1200" b="0"/>
              <a:t>. (Springer-Verlag, Berlin ; New York, 1990).</a:t>
            </a:r>
          </a:p>
          <a:p>
            <a:pPr algn="just"/>
            <a:r>
              <a:rPr lang="en-US" altLang="en-US" sz="1200" b="0"/>
              <a:t>17. M. Born and E. Wolf, </a:t>
            </a:r>
            <a:r>
              <a:rPr lang="en-US" altLang="en-US" sz="1200" b="0" i="1"/>
              <a:t>Principles of optics : electromagnetic theory of propagation, interference and diffraction of light</a:t>
            </a:r>
            <a:r>
              <a:rPr lang="en-US" altLang="en-US" sz="1200" b="0"/>
              <a:t>, 7th expanded ed. (Cambridge University Press, Cambridge ; New York, 1999).</a:t>
            </a:r>
          </a:p>
          <a:p>
            <a:pPr algn="just"/>
            <a:r>
              <a:rPr lang="en-US" altLang="en-US" sz="1200" b="0"/>
              <a:t>18. H. J. Münzer, M. Mosbacher, M. Bertsch, J. Zimmermann, P. Leiderer, and J. Boneberg, </a:t>
            </a:r>
            <a:r>
              <a:rPr lang="en-US" altLang="en-US" sz="1200" b="0" i="1"/>
              <a:t>J. Microsc.</a:t>
            </a:r>
            <a:r>
              <a:rPr lang="en-US" altLang="en-US" sz="1200" b="0"/>
              <a:t> </a:t>
            </a:r>
            <a:r>
              <a:rPr lang="en-US" altLang="en-US" sz="1200"/>
              <a:t>202</a:t>
            </a:r>
            <a:r>
              <a:rPr lang="en-US" altLang="en-US" sz="1200" b="0"/>
              <a:t> (1), 129 (2001).</a:t>
            </a:r>
          </a:p>
          <a:p>
            <a:pPr algn="just"/>
            <a:r>
              <a:rPr lang="en-US" altLang="en-US" sz="1200" b="0"/>
              <a:t>19. D. Bäuerle, G. Wysocki, L. Landström, J. Klimstein, K. Piglmayer, and J. Heitz, </a:t>
            </a:r>
            <a:r>
              <a:rPr lang="en-US" altLang="en-US" sz="1200" b="0" i="1"/>
              <a:t>Proc. SPIE</a:t>
            </a:r>
            <a:r>
              <a:rPr lang="en-US" altLang="en-US" sz="1200" b="0"/>
              <a:t> </a:t>
            </a:r>
            <a:r>
              <a:rPr lang="en-US" altLang="en-US" sz="1200"/>
              <a:t>5063 </a:t>
            </a:r>
            <a:r>
              <a:rPr lang="en-US" altLang="en-US" sz="1200" b="0"/>
              <a:t>8(2003).</a:t>
            </a:r>
          </a:p>
          <a:p>
            <a:pPr algn="just"/>
            <a:r>
              <a:rPr lang="en-US" altLang="en-US" sz="1200" b="0"/>
              <a:t>20. J. Kofler, J. Kepler University, 2004.</a:t>
            </a:r>
          </a:p>
          <a:p>
            <a:pPr algn="just"/>
            <a:r>
              <a:rPr lang="en-US" altLang="en-US" sz="1200" b="0"/>
              <a:t>21. D. Bedeaux and J. Vlieger, </a:t>
            </a:r>
            <a:r>
              <a:rPr lang="en-US" altLang="en-US" sz="1200" b="0" i="1"/>
              <a:t>Optical properties of surfaces</a:t>
            </a:r>
            <a:r>
              <a:rPr lang="en-US" altLang="en-US" sz="1200" b="0"/>
              <a:t>. (Imperial College Press, London, 2002).</a:t>
            </a:r>
          </a:p>
          <a:p>
            <a:pPr algn="just"/>
            <a:r>
              <a:rPr lang="en-US" altLang="en-US" sz="1200" b="0"/>
              <a:t>22. L. Landström, D. Brodoceanu, K. Piglmayer, and D. Bäuerle, </a:t>
            </a:r>
            <a:r>
              <a:rPr lang="en-US" altLang="en-US" sz="1200" b="0" i="1"/>
              <a:t>Appl. Phys. A., </a:t>
            </a:r>
            <a:r>
              <a:rPr lang="en-US" altLang="en-US" sz="1200"/>
              <a:t>81</a:t>
            </a:r>
            <a:r>
              <a:rPr lang="en-US" altLang="en-US" sz="1200" b="0"/>
              <a:t> (1), 15 (2005).</a:t>
            </a:r>
          </a:p>
          <a:p>
            <a:pPr algn="just"/>
            <a:r>
              <a:rPr lang="en-US" altLang="en-US" sz="1200" b="0"/>
              <a:t>23. L. Landström, D. Brodoceanu, N. Arnold, K. Piglmayer, and D. Bäuerle, </a:t>
            </a:r>
            <a:r>
              <a:rPr lang="en-US" altLang="en-US" sz="1200" b="0" i="1"/>
              <a:t>Appl. Phys. A</a:t>
            </a:r>
            <a:r>
              <a:rPr lang="en-US" altLang="en-US" sz="1200" b="0"/>
              <a:t> </a:t>
            </a:r>
            <a:r>
              <a:rPr lang="en-US" altLang="en-US" sz="1200"/>
              <a:t>A81</a:t>
            </a:r>
            <a:r>
              <a:rPr lang="en-US" altLang="en-US" sz="1200" b="0"/>
              <a:t> (5), 911 (2005).</a:t>
            </a:r>
          </a:p>
          <a:p>
            <a:pPr algn="just"/>
            <a:r>
              <a:rPr lang="en-US" altLang="en-US" sz="1200" b="0"/>
              <a:t>24. A. Pikulin, N. Bityurin, G. Langer, D. Brodoceanu, and D. Bäuerle, </a:t>
            </a:r>
            <a:r>
              <a:rPr lang="en-US" altLang="en-US" sz="1200" b="0" i="1"/>
              <a:t>Appl. Phys. Lett.</a:t>
            </a:r>
            <a:r>
              <a:rPr lang="en-US" altLang="en-US" sz="1200"/>
              <a:t>??</a:t>
            </a:r>
            <a:r>
              <a:rPr lang="en-US" altLang="en-US" sz="1200" b="0"/>
              <a:t> (?), ??? (2007).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1">
            <a:extLst>
              <a:ext uri="{FF2B5EF4-FFF2-40B4-BE49-F238E27FC236}">
                <a16:creationId xmlns:a16="http://schemas.microsoft.com/office/drawing/2014/main" id="{FF88E26D-2E1E-481E-B912-FC9C6CF172CC}"/>
              </a:ext>
            </a:extLst>
          </p:cNvPr>
          <p:cNvSpPr>
            <a:spLocks noGrp="1"/>
          </p:cNvSpPr>
          <p:nvPr>
            <p:ph type="dt" sz="quarter" idx="10"/>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94C7D4F2-B765-4513-BD99-C3BC5105AA02}" type="datetime1">
              <a:rPr lang="de-DE" altLang="en-US" sz="1400" b="0"/>
              <a:pPr/>
              <a:t>14.06.2023</a:t>
            </a:fld>
            <a:endParaRPr lang="en-US" altLang="en-US" sz="1400" b="0"/>
          </a:p>
        </p:txBody>
      </p:sp>
      <p:sp>
        <p:nvSpPr>
          <p:cNvPr id="6147" name="Footer Placeholder 2">
            <a:extLst>
              <a:ext uri="{FF2B5EF4-FFF2-40B4-BE49-F238E27FC236}">
                <a16:creationId xmlns:a16="http://schemas.microsoft.com/office/drawing/2014/main" id="{11FEEA97-748B-4F78-9DA7-A0BCB5168476}"/>
              </a:ext>
            </a:extLst>
          </p:cNvPr>
          <p:cNvSpPr>
            <a:spLocks noGrp="1"/>
          </p:cNvSpPr>
          <p:nvPr>
            <p:ph type="ftr" sz="quarter" idx="11"/>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b="0"/>
              <a:t>N. Arnold, Applied Physics, Linz</a:t>
            </a:r>
          </a:p>
        </p:txBody>
      </p:sp>
      <p:sp>
        <p:nvSpPr>
          <p:cNvPr id="6148" name="Slide Number Placeholder 3">
            <a:extLst>
              <a:ext uri="{FF2B5EF4-FFF2-40B4-BE49-F238E27FC236}">
                <a16:creationId xmlns:a16="http://schemas.microsoft.com/office/drawing/2014/main" id="{5E548826-FE00-490C-ABCD-8C9861EE1FD7}"/>
              </a:ext>
            </a:extLst>
          </p:cNvPr>
          <p:cNvSpPr>
            <a:spLocks noGrp="1"/>
          </p:cNvSpPr>
          <p:nvPr>
            <p:ph type="sldNum" sz="quarter" idx="12"/>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0E1FBA23-9938-4AB6-A6D6-BBCAFF6A9DBC}" type="slidenum">
              <a:rPr lang="en-US" altLang="en-US" sz="1400" b="0"/>
              <a:pPr/>
              <a:t>2</a:t>
            </a:fld>
            <a:endParaRPr lang="en-US" altLang="en-US" sz="1400" b="0"/>
          </a:p>
        </p:txBody>
      </p:sp>
      <p:sp>
        <p:nvSpPr>
          <p:cNvPr id="6149" name="Rectangle 2">
            <a:extLst>
              <a:ext uri="{FF2B5EF4-FFF2-40B4-BE49-F238E27FC236}">
                <a16:creationId xmlns:a16="http://schemas.microsoft.com/office/drawing/2014/main" id="{20201C53-10FC-4814-9595-1DB1BD40D722}"/>
              </a:ext>
            </a:extLst>
          </p:cNvPr>
          <p:cNvSpPr>
            <a:spLocks noGrp="1" noChangeArrowheads="1"/>
          </p:cNvSpPr>
          <p:nvPr>
            <p:ph type="title" idx="4294967295"/>
          </p:nvPr>
        </p:nvSpPr>
        <p:spPr>
          <a:xfrm>
            <a:off x="107950" y="7938"/>
            <a:ext cx="8964613" cy="684212"/>
          </a:xfrm>
        </p:spPr>
        <p:txBody>
          <a:bodyPr/>
          <a:lstStyle/>
          <a:p>
            <a:r>
              <a:rPr lang="en-US" altLang="en-US" sz="3600" b="1">
                <a:solidFill>
                  <a:srgbClr val="0000FF"/>
                </a:solidFill>
              </a:rPr>
              <a:t>History and motivation</a:t>
            </a:r>
          </a:p>
        </p:txBody>
      </p:sp>
      <p:sp>
        <p:nvSpPr>
          <p:cNvPr id="313348" name="Text Box 4">
            <a:extLst>
              <a:ext uri="{FF2B5EF4-FFF2-40B4-BE49-F238E27FC236}">
                <a16:creationId xmlns:a16="http://schemas.microsoft.com/office/drawing/2014/main" id="{282F2E30-7205-4CF9-85BE-542075CF908E}"/>
              </a:ext>
            </a:extLst>
          </p:cNvPr>
          <p:cNvSpPr txBox="1">
            <a:spLocks noChangeArrowheads="1"/>
          </p:cNvSpPr>
          <p:nvPr/>
        </p:nvSpPr>
        <p:spPr bwMode="auto">
          <a:xfrm>
            <a:off x="142875" y="728663"/>
            <a:ext cx="8858250"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buFontTx/>
              <a:buChar char="•"/>
            </a:pPr>
            <a:r>
              <a:rPr lang="en-US" altLang="en-US" b="0"/>
              <a:t>Experiments:</a:t>
            </a:r>
          </a:p>
          <a:p>
            <a:pPr lvl="1">
              <a:buFontTx/>
              <a:buChar char="•"/>
            </a:pPr>
            <a:r>
              <a:rPr lang="en-US" altLang="en-US" b="0">
                <a:solidFill>
                  <a:srgbClr val="FF0000"/>
                </a:solidFill>
              </a:rPr>
              <a:t>Substrate damage</a:t>
            </a:r>
            <a:r>
              <a:rPr lang="en-US" altLang="en-US" b="0"/>
              <a:t> in Laser Cleaning and patterning</a:t>
            </a:r>
            <a:r>
              <a:rPr lang="en-US" altLang="en-US"/>
              <a:t> </a:t>
            </a:r>
            <a:r>
              <a:rPr lang="en-US" altLang="en-US" b="0"/>
              <a:t>with ML arrays (Konstanz, Singapore)</a:t>
            </a:r>
          </a:p>
          <a:p>
            <a:pPr lvl="1">
              <a:buFontTx/>
              <a:buChar char="•"/>
            </a:pPr>
            <a:r>
              <a:rPr lang="en-US" altLang="en-US" b="0"/>
              <a:t>Arrays of microspheres </a:t>
            </a:r>
            <a:r>
              <a:rPr lang="en-US" altLang="en-US" b="0">
                <a:solidFill>
                  <a:srgbClr val="FF0000"/>
                </a:solidFill>
              </a:rPr>
              <a:t>on support</a:t>
            </a:r>
            <a:r>
              <a:rPr lang="en-US" altLang="en-US" b="0"/>
              <a:t> used for processing (Linz)</a:t>
            </a:r>
          </a:p>
          <a:p>
            <a:pPr lvl="1">
              <a:buFontTx/>
              <a:buChar char="•"/>
            </a:pPr>
            <a:r>
              <a:rPr lang="en-US" altLang="en-US" b="0">
                <a:solidFill>
                  <a:srgbClr val="FF0000"/>
                </a:solidFill>
              </a:rPr>
              <a:t>Metal coated spheres</a:t>
            </a:r>
            <a:r>
              <a:rPr lang="en-US" altLang="en-US" b="0"/>
              <a:t>: LIFT, spheres’ arrays with apertures, tailored transmission (Linz)</a:t>
            </a:r>
          </a:p>
          <a:p>
            <a:pPr>
              <a:buFontTx/>
              <a:buChar char="•"/>
            </a:pPr>
            <a:r>
              <a:rPr lang="en-US" altLang="en-US" b="0"/>
              <a:t>Theory</a:t>
            </a:r>
          </a:p>
          <a:p>
            <a:pPr lvl="1">
              <a:buFontTx/>
              <a:buChar char="•"/>
            </a:pPr>
            <a:r>
              <a:rPr lang="en-US" altLang="en-US" b="0">
                <a:solidFill>
                  <a:srgbClr val="FF0000"/>
                </a:solidFill>
              </a:rPr>
              <a:t>Mie theory</a:t>
            </a:r>
            <a:r>
              <a:rPr lang="en-US" altLang="en-US" b="0"/>
              <a:t> – single sphere, complicated (Konstanz, Singapore)</a:t>
            </a:r>
          </a:p>
          <a:p>
            <a:pPr lvl="1">
              <a:buFontTx/>
              <a:buChar char="•"/>
            </a:pPr>
            <a:r>
              <a:rPr lang="en-US" altLang="en-US" b="0">
                <a:solidFill>
                  <a:srgbClr val="FF0000"/>
                </a:solidFill>
              </a:rPr>
              <a:t>“Particle on surface”</a:t>
            </a:r>
            <a:r>
              <a:rPr lang="en-US" altLang="en-US" b="0"/>
              <a:t> – single sphere + substrate, even more complicated (Singapore, Manchester)</a:t>
            </a:r>
          </a:p>
          <a:p>
            <a:pPr lvl="1">
              <a:buFontTx/>
              <a:buChar char="•"/>
            </a:pPr>
            <a:r>
              <a:rPr lang="en-US" altLang="en-US" b="0">
                <a:solidFill>
                  <a:srgbClr val="FF0000"/>
                </a:solidFill>
              </a:rPr>
              <a:t>Dipoles, uniform asymptotics of geometrical optics</a:t>
            </a:r>
            <a:r>
              <a:rPr lang="en-US" altLang="en-US" b="0"/>
              <a:t> – single sphere, either small or large (Linz, Konstanz)</a:t>
            </a:r>
          </a:p>
          <a:p>
            <a:pPr lvl="1">
              <a:buFontTx/>
              <a:buChar char="•"/>
            </a:pPr>
            <a:r>
              <a:rPr lang="en-US" altLang="en-US" b="0"/>
              <a:t>Multi-sphere</a:t>
            </a:r>
            <a:r>
              <a:rPr lang="en-US" altLang="en-US"/>
              <a:t> </a:t>
            </a:r>
            <a:r>
              <a:rPr lang="en-US" altLang="en-US" b="0">
                <a:solidFill>
                  <a:srgbClr val="FF0000"/>
                </a:solidFill>
              </a:rPr>
              <a:t>interference</a:t>
            </a:r>
            <a:r>
              <a:rPr lang="en-US" altLang="en-US" b="0"/>
              <a:t> in Gaussian approximation (Linz)</a:t>
            </a:r>
          </a:p>
          <a:p>
            <a:pPr>
              <a:buFontTx/>
              <a:buChar char="•"/>
            </a:pPr>
            <a:r>
              <a:rPr lang="en-US" altLang="en-US" b="0">
                <a:solidFill>
                  <a:srgbClr val="FF0000"/>
                </a:solidFill>
              </a:rPr>
              <a:t>Real life factors</a:t>
            </a:r>
            <a:r>
              <a:rPr lang="en-US" altLang="en-US" b="0"/>
              <a:t>: multiple spheres (of </a:t>
            </a:r>
            <a:r>
              <a:rPr lang="en-US" altLang="en-US" b="0">
                <a:sym typeface="Symbol" panose="05050102010706020507" pitchFamily="18" charset="2"/>
              </a:rPr>
              <a:t>intermediate size</a:t>
            </a:r>
            <a:r>
              <a:rPr lang="en-US" altLang="en-US" b="0"/>
              <a:t>) + substrate + overlayers + capillary condensation, often </a:t>
            </a:r>
            <a:r>
              <a:rPr lang="en-US" altLang="en-US" i="1">
                <a:solidFill>
                  <a:srgbClr val="FF0000"/>
                </a:solidFill>
                <a:ea typeface="PMingLiU" panose="02020500000000000000" pitchFamily="18" charset="-120"/>
                <a:sym typeface="Symbol" panose="05050102010706020507" pitchFamily="18" charset="2"/>
              </a:rPr>
              <a:t>simultaneously</a:t>
            </a:r>
            <a:r>
              <a:rPr lang="en-US" altLang="en-US" b="0">
                <a:ea typeface="PMingLiU" panose="02020500000000000000" pitchFamily="18" charset="-120"/>
                <a:sym typeface="Symbol" panose="05050102010706020507" pitchFamily="18" charset="2"/>
              </a:rPr>
              <a:t> </a:t>
            </a:r>
            <a:r>
              <a:rPr lang="en-US" altLang="en-US" b="0">
                <a:latin typeface="Symbol" panose="05050102010706020507" pitchFamily="18" charset="2"/>
                <a:ea typeface="PMingLiU" panose="02020500000000000000" pitchFamily="18" charset="-120"/>
                <a:sym typeface="Symbol" panose="05050102010706020507" pitchFamily="18" charset="2"/>
              </a:rPr>
              <a:t> </a:t>
            </a:r>
            <a:r>
              <a:rPr lang="en-US" altLang="en-US" b="0"/>
              <a:t>need </a:t>
            </a:r>
            <a:r>
              <a:rPr lang="en-US" altLang="en-US" b="0">
                <a:solidFill>
                  <a:srgbClr val="FF0000"/>
                </a:solidFill>
              </a:rPr>
              <a:t>FDTD and qualitative understanding</a:t>
            </a:r>
            <a:r>
              <a:rPr lang="en-US"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334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334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334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3348">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334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334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3348">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3348">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3348">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334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1">
            <a:extLst>
              <a:ext uri="{FF2B5EF4-FFF2-40B4-BE49-F238E27FC236}">
                <a16:creationId xmlns:a16="http://schemas.microsoft.com/office/drawing/2014/main" id="{C52EC94E-2A0B-4F5A-AB1B-FADC81AB7E6E}"/>
              </a:ext>
            </a:extLst>
          </p:cNvPr>
          <p:cNvSpPr>
            <a:spLocks noGrp="1"/>
          </p:cNvSpPr>
          <p:nvPr>
            <p:ph type="dt" sz="quarter" idx="10"/>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D95DE252-E50B-4F29-B622-64615B348039}" type="datetime1">
              <a:rPr lang="de-DE" altLang="en-US" sz="1400" b="0"/>
              <a:pPr/>
              <a:t>14.06.2023</a:t>
            </a:fld>
            <a:endParaRPr lang="en-US" altLang="en-US" sz="1400" b="0"/>
          </a:p>
        </p:txBody>
      </p:sp>
      <p:sp>
        <p:nvSpPr>
          <p:cNvPr id="8195" name="Footer Placeholder 2">
            <a:extLst>
              <a:ext uri="{FF2B5EF4-FFF2-40B4-BE49-F238E27FC236}">
                <a16:creationId xmlns:a16="http://schemas.microsoft.com/office/drawing/2014/main" id="{93608503-1518-4C4D-9A2E-F27C688FDCC9}"/>
              </a:ext>
            </a:extLst>
          </p:cNvPr>
          <p:cNvSpPr>
            <a:spLocks noGrp="1"/>
          </p:cNvSpPr>
          <p:nvPr>
            <p:ph type="ftr" sz="quarter" idx="11"/>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b="0"/>
              <a:t>N. Arnold, Applied Physics, Linz</a:t>
            </a:r>
          </a:p>
        </p:txBody>
      </p:sp>
      <p:sp>
        <p:nvSpPr>
          <p:cNvPr id="8196" name="Slide Number Placeholder 3">
            <a:extLst>
              <a:ext uri="{FF2B5EF4-FFF2-40B4-BE49-F238E27FC236}">
                <a16:creationId xmlns:a16="http://schemas.microsoft.com/office/drawing/2014/main" id="{DB09A626-6A0F-44DC-AF0F-6963B1D25581}"/>
              </a:ext>
            </a:extLst>
          </p:cNvPr>
          <p:cNvSpPr>
            <a:spLocks noGrp="1"/>
          </p:cNvSpPr>
          <p:nvPr>
            <p:ph type="sldNum" sz="quarter" idx="12"/>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C484C86D-D483-4A7F-B80F-DC40B89F8719}" type="slidenum">
              <a:rPr lang="en-US" altLang="en-US" sz="1400" b="0"/>
              <a:pPr/>
              <a:t>3</a:t>
            </a:fld>
            <a:endParaRPr lang="en-US" altLang="en-US" sz="1400" b="0"/>
          </a:p>
        </p:txBody>
      </p:sp>
      <p:sp>
        <p:nvSpPr>
          <p:cNvPr id="8197" name="Rectangle 2">
            <a:extLst>
              <a:ext uri="{FF2B5EF4-FFF2-40B4-BE49-F238E27FC236}">
                <a16:creationId xmlns:a16="http://schemas.microsoft.com/office/drawing/2014/main" id="{18E1BFE7-3690-4FFF-AF13-15F1129075ED}"/>
              </a:ext>
            </a:extLst>
          </p:cNvPr>
          <p:cNvSpPr>
            <a:spLocks noGrp="1" noChangeArrowheads="1"/>
          </p:cNvSpPr>
          <p:nvPr>
            <p:ph type="title" idx="4294967295"/>
          </p:nvPr>
        </p:nvSpPr>
        <p:spPr>
          <a:xfrm>
            <a:off x="107950" y="7938"/>
            <a:ext cx="8964613" cy="684212"/>
          </a:xfrm>
        </p:spPr>
        <p:txBody>
          <a:bodyPr/>
          <a:lstStyle/>
          <a:p>
            <a:r>
              <a:rPr lang="en-US" altLang="en-US" sz="3600" b="1">
                <a:solidFill>
                  <a:srgbClr val="0000FF"/>
                </a:solidFill>
              </a:rPr>
              <a:t>Support, substrate, overlayer</a:t>
            </a:r>
          </a:p>
        </p:txBody>
      </p:sp>
      <p:pic>
        <p:nvPicPr>
          <p:cNvPr id="8198" name="Picture 10" descr="Holes1">
            <a:extLst>
              <a:ext uri="{FF2B5EF4-FFF2-40B4-BE49-F238E27FC236}">
                <a16:creationId xmlns:a16="http://schemas.microsoft.com/office/drawing/2014/main" id="{EDA79EDC-6A1E-4D4D-8B8C-3CEA387AA4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3" y="1001713"/>
            <a:ext cx="3071812"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2" descr="Holes2">
            <a:extLst>
              <a:ext uri="{FF2B5EF4-FFF2-40B4-BE49-F238E27FC236}">
                <a16:creationId xmlns:a16="http://schemas.microsoft.com/office/drawing/2014/main" id="{FB7B8931-1D1C-4BA4-B535-4DAC99F47AF7}"/>
              </a:ext>
            </a:extLst>
          </p:cNvPr>
          <p:cNvPicPr>
            <a:picLocks noChangeAspect="1" noChangeArrowheads="1"/>
          </p:cNvPicPr>
          <p:nvPr>
            <p:ph sz="half" idx="4294967295"/>
          </p:nvPr>
        </p:nvPicPr>
        <p:blipFill>
          <a:blip r:embed="rId5">
            <a:extLst>
              <a:ext uri="{28A0092B-C50C-407E-A947-70E740481C1C}">
                <a14:useLocalDpi xmlns:a14="http://schemas.microsoft.com/office/drawing/2010/main" val="0"/>
              </a:ext>
            </a:extLst>
          </a:blip>
          <a:srcRect/>
          <a:stretch>
            <a:fillRect/>
          </a:stretch>
        </p:blipFill>
        <p:spPr>
          <a:xfrm>
            <a:off x="3167063" y="1016000"/>
            <a:ext cx="2933700" cy="1998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13">
            <a:extLst>
              <a:ext uri="{FF2B5EF4-FFF2-40B4-BE49-F238E27FC236}">
                <a16:creationId xmlns:a16="http://schemas.microsoft.com/office/drawing/2014/main" id="{E924264F-6FAE-4D10-9B9D-B6D8D6ADE342}"/>
              </a:ext>
            </a:extLst>
          </p:cNvPr>
          <p:cNvSpPr>
            <a:spLocks noChangeArrowheads="1"/>
          </p:cNvSpPr>
          <p:nvPr/>
        </p:nvSpPr>
        <p:spPr bwMode="auto">
          <a:xfrm>
            <a:off x="2987675" y="5265738"/>
            <a:ext cx="2881313"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Times New Roman" panose="02020603050405020304" pitchFamily="18" charset="0"/>
              </a:defRPr>
            </a:lvl1pPr>
            <a:lvl2pPr marL="990600" indent="-5334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752600" indent="-381000">
              <a:spcBef>
                <a:spcPct val="20000"/>
              </a:spcBef>
              <a:buChar char="–"/>
              <a:defRPr sz="2000">
                <a:solidFill>
                  <a:schemeClr val="tx1"/>
                </a:solidFill>
                <a:latin typeface="Times New Roman" panose="02020603050405020304" pitchFamily="18" charset="0"/>
              </a:defRPr>
            </a:lvl4pPr>
            <a:lvl5pPr marL="2209800" indent="-381000">
              <a:spcBef>
                <a:spcPct val="20000"/>
              </a:spcBef>
              <a:buChar char="»"/>
              <a:defRPr sz="2000">
                <a:solidFill>
                  <a:schemeClr val="tx1"/>
                </a:solidFill>
                <a:latin typeface="Times New Roman" panose="02020603050405020304" pitchFamily="18" charset="0"/>
              </a:defRPr>
            </a:lvl5pPr>
            <a:lvl6pPr marL="2667000" indent="-381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124200" indent="-381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81400" indent="-381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038600" indent="-381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endParaRPr lang="en-GB" altLang="en-US" sz="1400" b="0">
              <a:sym typeface="Symbol" panose="05050102010706020507" pitchFamily="18" charset="2"/>
            </a:endParaRPr>
          </a:p>
        </p:txBody>
      </p:sp>
      <p:graphicFrame>
        <p:nvGraphicFramePr>
          <p:cNvPr id="8201" name="Object 15">
            <a:extLst>
              <a:ext uri="{FF2B5EF4-FFF2-40B4-BE49-F238E27FC236}">
                <a16:creationId xmlns:a16="http://schemas.microsoft.com/office/drawing/2014/main" id="{B20E0D1D-7BDC-4638-9CCC-2FB819F946F1}"/>
              </a:ext>
            </a:extLst>
          </p:cNvPr>
          <p:cNvGraphicFramePr>
            <a:graphicFrameLocks noChangeAspect="1"/>
          </p:cNvGraphicFramePr>
          <p:nvPr/>
        </p:nvGraphicFramePr>
        <p:xfrm>
          <a:off x="6300788" y="1160463"/>
          <a:ext cx="2339975" cy="1784350"/>
        </p:xfrm>
        <a:graphic>
          <a:graphicData uri="http://schemas.openxmlformats.org/presentationml/2006/ole">
            <mc:AlternateContent xmlns:mc="http://schemas.openxmlformats.org/markup-compatibility/2006">
              <mc:Choice xmlns:v="urn:schemas-microsoft-com:vml" Requires="v">
                <p:oleObj spid="_x0000_s8209" name="CorelDRAW" r:id="rId6" imgW="4676775" imgH="3562350" progId="CorelDRAW.Graphic.10">
                  <p:embed/>
                </p:oleObj>
              </mc:Choice>
              <mc:Fallback>
                <p:oleObj name="CorelDRAW" r:id="rId6" imgW="4676775" imgH="3562350" progId="CorelDRAW.Graphic.10">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788" y="1160463"/>
                        <a:ext cx="233997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02" name="Text Box 16">
            <a:extLst>
              <a:ext uri="{FF2B5EF4-FFF2-40B4-BE49-F238E27FC236}">
                <a16:creationId xmlns:a16="http://schemas.microsoft.com/office/drawing/2014/main" id="{BE3DF4D6-5A7F-4092-A724-2E437F0F28AE}"/>
              </a:ext>
            </a:extLst>
          </p:cNvPr>
          <p:cNvSpPr txBox="1">
            <a:spLocks noChangeArrowheads="1"/>
          </p:cNvSpPr>
          <p:nvPr/>
        </p:nvSpPr>
        <p:spPr bwMode="auto">
          <a:xfrm>
            <a:off x="6119813" y="3105150"/>
            <a:ext cx="295275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b="0"/>
              <a:t>100 nm Au film atop of SiO</a:t>
            </a:r>
            <a:r>
              <a:rPr lang="en-US" altLang="en-US" b="0" baseline="-25000"/>
              <a:t>2</a:t>
            </a:r>
            <a:r>
              <a:rPr lang="en-US" altLang="en-US" b="0"/>
              <a:t> spheres</a:t>
            </a:r>
          </a:p>
          <a:p>
            <a:r>
              <a:rPr lang="en-US" altLang="en-US" b="0" i="1"/>
              <a:t>a</a:t>
            </a:r>
            <a:r>
              <a:rPr lang="en-US" altLang="en-US" b="0"/>
              <a:t>=3 µm</a:t>
            </a:r>
          </a:p>
          <a:p>
            <a:r>
              <a:rPr lang="en-US" altLang="en-US" b="0" i="1">
                <a:sym typeface="Symbol" panose="05050102010706020507" pitchFamily="18" charset="2"/>
              </a:rPr>
              <a:t></a:t>
            </a:r>
            <a:r>
              <a:rPr lang="en-US" altLang="en-US" b="0">
                <a:sym typeface="Symbol" panose="05050102010706020507" pitchFamily="18" charset="2"/>
              </a:rPr>
              <a:t>=</a:t>
            </a:r>
            <a:r>
              <a:rPr lang="en-US" altLang="en-US" b="0"/>
              <a:t>248 nm</a:t>
            </a:r>
          </a:p>
          <a:p>
            <a:r>
              <a:rPr lang="en-US" altLang="en-US" b="0" i="1">
                <a:sym typeface="Symbol" panose="05050102010706020507" pitchFamily="18" charset="2"/>
              </a:rPr>
              <a:t></a:t>
            </a:r>
            <a:r>
              <a:rPr lang="en-US" altLang="en-US" b="0"/>
              <a:t> = 40 mJ/cm</a:t>
            </a:r>
            <a:r>
              <a:rPr lang="en-US" altLang="en-US" b="0" baseline="30000"/>
              <a:t>2</a:t>
            </a:r>
            <a:endParaRPr lang="en-US" altLang="en-US" b="0"/>
          </a:p>
        </p:txBody>
      </p:sp>
      <p:sp>
        <p:nvSpPr>
          <p:cNvPr id="8203" name="Text Box 18">
            <a:extLst>
              <a:ext uri="{FF2B5EF4-FFF2-40B4-BE49-F238E27FC236}">
                <a16:creationId xmlns:a16="http://schemas.microsoft.com/office/drawing/2014/main" id="{FCA02244-EC58-4956-91F2-DB192C4DB357}"/>
              </a:ext>
            </a:extLst>
          </p:cNvPr>
          <p:cNvSpPr txBox="1">
            <a:spLocks noChangeArrowheads="1"/>
          </p:cNvSpPr>
          <p:nvPr/>
        </p:nvSpPr>
        <p:spPr bwMode="auto">
          <a:xfrm>
            <a:off x="142875" y="3141663"/>
            <a:ext cx="30638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b="0"/>
              <a:t>Schematic of the processing with support. Distance can be varied</a:t>
            </a:r>
          </a:p>
        </p:txBody>
      </p:sp>
      <p:sp>
        <p:nvSpPr>
          <p:cNvPr id="8204" name="Text Box 20">
            <a:extLst>
              <a:ext uri="{FF2B5EF4-FFF2-40B4-BE49-F238E27FC236}">
                <a16:creationId xmlns:a16="http://schemas.microsoft.com/office/drawing/2014/main" id="{1F04220E-26E1-4811-9218-BCFD2947E869}"/>
              </a:ext>
            </a:extLst>
          </p:cNvPr>
          <p:cNvSpPr txBox="1">
            <a:spLocks noChangeArrowheads="1"/>
          </p:cNvSpPr>
          <p:nvPr/>
        </p:nvSpPr>
        <p:spPr bwMode="auto">
          <a:xfrm>
            <a:off x="3167063" y="3132138"/>
            <a:ext cx="295275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b="0"/>
              <a:t>Patterning of PI by SiO</a:t>
            </a:r>
            <a:r>
              <a:rPr lang="en-US" altLang="en-US" b="0" baseline="-25000"/>
              <a:t>2</a:t>
            </a:r>
            <a:r>
              <a:rPr lang="en-US" altLang="en-US" b="0"/>
              <a:t> spheres</a:t>
            </a:r>
            <a:endParaRPr lang="de-DE" altLang="en-US" b="0"/>
          </a:p>
          <a:p>
            <a:r>
              <a:rPr lang="de-DE" altLang="en-US" b="0" i="1"/>
              <a:t>a</a:t>
            </a:r>
            <a:r>
              <a:rPr lang="de-DE" altLang="en-US" b="0"/>
              <a:t>=1.5 µm</a:t>
            </a:r>
          </a:p>
          <a:p>
            <a:r>
              <a:rPr lang="de-DE" altLang="en-US" b="0" i="1">
                <a:sym typeface="Symbol" panose="05050102010706020507" pitchFamily="18" charset="2"/>
              </a:rPr>
              <a:t></a:t>
            </a:r>
            <a:r>
              <a:rPr lang="de-DE" altLang="en-US" b="0">
                <a:sym typeface="Symbol" panose="05050102010706020507" pitchFamily="18" charset="2"/>
              </a:rPr>
              <a:t>=</a:t>
            </a:r>
            <a:r>
              <a:rPr lang="de-DE" altLang="en-US" b="0"/>
              <a:t>248 nm</a:t>
            </a:r>
          </a:p>
          <a:p>
            <a:r>
              <a:rPr lang="de-DE" altLang="en-US" b="0" i="1">
                <a:sym typeface="Symbol" panose="05050102010706020507" pitchFamily="18" charset="2"/>
              </a:rPr>
              <a:t></a:t>
            </a:r>
            <a:r>
              <a:rPr lang="de-DE" altLang="en-US" b="0"/>
              <a:t> = 50 mJ/cm</a:t>
            </a:r>
            <a:r>
              <a:rPr lang="de-DE" altLang="en-US" b="0" baseline="30000"/>
              <a:t>2</a:t>
            </a:r>
            <a:endParaRPr lang="de-DE" altLang="en-US" b="0"/>
          </a:p>
        </p:txBody>
      </p:sp>
      <p:sp>
        <p:nvSpPr>
          <p:cNvPr id="8205" name="Rectangle 21">
            <a:extLst>
              <a:ext uri="{FF2B5EF4-FFF2-40B4-BE49-F238E27FC236}">
                <a16:creationId xmlns:a16="http://schemas.microsoft.com/office/drawing/2014/main" id="{2285052E-4766-4C39-A7C0-D068BD31C1CE}"/>
              </a:ext>
            </a:extLst>
          </p:cNvPr>
          <p:cNvSpPr>
            <a:spLocks noChangeArrowheads="1"/>
          </p:cNvSpPr>
          <p:nvPr/>
        </p:nvSpPr>
        <p:spPr bwMode="auto">
          <a:xfrm>
            <a:off x="6119813" y="5300663"/>
            <a:ext cx="2555875"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Times New Roman" panose="02020603050405020304" pitchFamily="18" charset="0"/>
              </a:defRPr>
            </a:lvl1pPr>
            <a:lvl2pPr marL="990600" indent="-5334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752600" indent="-381000">
              <a:spcBef>
                <a:spcPct val="20000"/>
              </a:spcBef>
              <a:buChar char="–"/>
              <a:defRPr sz="2000">
                <a:solidFill>
                  <a:schemeClr val="tx1"/>
                </a:solidFill>
                <a:latin typeface="Times New Roman" panose="02020603050405020304" pitchFamily="18" charset="0"/>
              </a:defRPr>
            </a:lvl4pPr>
            <a:lvl5pPr marL="2209800" indent="-381000">
              <a:spcBef>
                <a:spcPct val="20000"/>
              </a:spcBef>
              <a:buChar char="»"/>
              <a:defRPr sz="2000">
                <a:solidFill>
                  <a:schemeClr val="tx1"/>
                </a:solidFill>
                <a:latin typeface="Times New Roman" panose="02020603050405020304" pitchFamily="18" charset="0"/>
              </a:defRPr>
            </a:lvl5pPr>
            <a:lvl6pPr marL="2667000" indent="-381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124200" indent="-381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81400" indent="-381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038600" indent="-381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endParaRPr lang="en-GB" altLang="en-US" sz="1400" b="0">
              <a:sym typeface="Symbol" panose="05050102010706020507" pitchFamily="18" charset="2"/>
            </a:endParaRPr>
          </a:p>
        </p:txBody>
      </p:sp>
      <p:sp>
        <p:nvSpPr>
          <p:cNvPr id="8206" name="Text Box 22">
            <a:extLst>
              <a:ext uri="{FF2B5EF4-FFF2-40B4-BE49-F238E27FC236}">
                <a16:creationId xmlns:a16="http://schemas.microsoft.com/office/drawing/2014/main" id="{219403E1-3DF7-4F8B-93D2-C0A5EFD7ECD7}"/>
              </a:ext>
            </a:extLst>
          </p:cNvPr>
          <p:cNvSpPr txBox="1">
            <a:spLocks noChangeArrowheads="1"/>
          </p:cNvSpPr>
          <p:nvPr/>
        </p:nvSpPr>
        <p:spPr bwMode="auto">
          <a:xfrm>
            <a:off x="215900" y="5265738"/>
            <a:ext cx="25193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GB" altLang="en-US" sz="1400" b="0">
                <a:sym typeface="Symbol" panose="05050102010706020507" pitchFamily="18" charset="2"/>
              </a:rPr>
              <a:t>After: J. Klimstein, Diploma Thesis, JKU Linz (2004)</a:t>
            </a:r>
            <a:endParaRPr lang="en-US" altLang="en-US" sz="1400" b="0">
              <a:sym typeface="Symbol" panose="05050102010706020507" pitchFamily="18" charset="2"/>
            </a:endParaRPr>
          </a:p>
        </p:txBody>
      </p:sp>
      <p:sp>
        <p:nvSpPr>
          <p:cNvPr id="8207" name="Text Box 23">
            <a:extLst>
              <a:ext uri="{FF2B5EF4-FFF2-40B4-BE49-F238E27FC236}">
                <a16:creationId xmlns:a16="http://schemas.microsoft.com/office/drawing/2014/main" id="{CCD12E35-E953-484B-BA98-F5E93ADBD28D}"/>
              </a:ext>
            </a:extLst>
          </p:cNvPr>
          <p:cNvSpPr txBox="1">
            <a:spLocks noChangeArrowheads="1"/>
          </p:cNvSpPr>
          <p:nvPr/>
        </p:nvSpPr>
        <p:spPr bwMode="auto">
          <a:xfrm>
            <a:off x="2735263" y="5287963"/>
            <a:ext cx="32416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20000"/>
              </a:spcBef>
            </a:pPr>
            <a:r>
              <a:rPr lang="en-US" altLang="en-US" sz="1400" b="0">
                <a:sym typeface="Symbol" panose="05050102010706020507" pitchFamily="18" charset="2"/>
              </a:rPr>
              <a:t>After: K. Piglmayer, R. Denk, D. Bäuerle, </a:t>
            </a:r>
            <a:r>
              <a:rPr lang="en-US" altLang="en-US" sz="1400" b="0" i="1">
                <a:sym typeface="Symbol" panose="05050102010706020507" pitchFamily="18" charset="2"/>
              </a:rPr>
              <a:t>Appl. Phys. Lett.</a:t>
            </a:r>
            <a:r>
              <a:rPr lang="en-US" altLang="en-US" sz="1400" b="0">
                <a:sym typeface="Symbol" panose="05050102010706020507" pitchFamily="18" charset="2"/>
              </a:rPr>
              <a:t> </a:t>
            </a:r>
            <a:r>
              <a:rPr lang="en-US" altLang="en-US" sz="1400">
                <a:sym typeface="Symbol" panose="05050102010706020507" pitchFamily="18" charset="2"/>
              </a:rPr>
              <a:t>80</a:t>
            </a:r>
            <a:r>
              <a:rPr lang="en-US" altLang="en-US" sz="1400" b="0">
                <a:sym typeface="Symbol" panose="05050102010706020507" pitchFamily="18" charset="2"/>
              </a:rPr>
              <a:t>, 4693 (2002)</a:t>
            </a:r>
            <a:endParaRPr lang="en-GB" altLang="en-US" sz="1400" b="0">
              <a:sym typeface="Symbol" panose="05050102010706020507" pitchFamily="18" charset="2"/>
            </a:endParaRPr>
          </a:p>
        </p:txBody>
      </p:sp>
      <p:sp>
        <p:nvSpPr>
          <p:cNvPr id="8208" name="Text Box 24">
            <a:extLst>
              <a:ext uri="{FF2B5EF4-FFF2-40B4-BE49-F238E27FC236}">
                <a16:creationId xmlns:a16="http://schemas.microsoft.com/office/drawing/2014/main" id="{FD09B40B-17CA-475D-8271-8F6BDECF4097}"/>
              </a:ext>
            </a:extLst>
          </p:cNvPr>
          <p:cNvSpPr txBox="1">
            <a:spLocks noChangeArrowheads="1"/>
          </p:cNvSpPr>
          <p:nvPr/>
        </p:nvSpPr>
        <p:spPr bwMode="auto">
          <a:xfrm>
            <a:off x="5942013" y="5291138"/>
            <a:ext cx="316706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20000"/>
              </a:spcBef>
            </a:pPr>
            <a:r>
              <a:rPr lang="en-US" altLang="en-US" sz="1400" b="0">
                <a:sym typeface="Symbol" panose="05050102010706020507" pitchFamily="18" charset="2"/>
              </a:rPr>
              <a:t>L. Landström, J. Klimstein, G. Schrems, K. Piglmayer, D. Bäuerle, </a:t>
            </a:r>
            <a:r>
              <a:rPr lang="en-US" altLang="en-US" sz="1400" b="0" i="1">
                <a:sym typeface="Symbol" panose="05050102010706020507" pitchFamily="18" charset="2"/>
              </a:rPr>
              <a:t>Appl. Phys. A. </a:t>
            </a:r>
            <a:r>
              <a:rPr lang="en-US" altLang="en-US" sz="1400">
                <a:sym typeface="Symbol" panose="05050102010706020507" pitchFamily="18" charset="2"/>
              </a:rPr>
              <a:t>78</a:t>
            </a:r>
            <a:r>
              <a:rPr lang="en-US" altLang="en-US" sz="1400" b="0">
                <a:sym typeface="Symbol" panose="05050102010706020507" pitchFamily="18" charset="2"/>
              </a:rPr>
              <a:t>, 537 (2004)</a:t>
            </a:r>
            <a:endParaRPr lang="en-GB" altLang="en-US" sz="1400" b="0">
              <a:sym typeface="Symbol" panose="05050102010706020507" pitchFamily="18" charset="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1">
            <a:extLst>
              <a:ext uri="{FF2B5EF4-FFF2-40B4-BE49-F238E27FC236}">
                <a16:creationId xmlns:a16="http://schemas.microsoft.com/office/drawing/2014/main" id="{AB1B421D-A2EC-4975-8BE5-646568122717}"/>
              </a:ext>
            </a:extLst>
          </p:cNvPr>
          <p:cNvSpPr>
            <a:spLocks noGrp="1"/>
          </p:cNvSpPr>
          <p:nvPr>
            <p:ph type="dt" sz="quarter" idx="10"/>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C4586FF6-652E-4EA8-8197-EF97563DE714}" type="datetime1">
              <a:rPr lang="de-DE" altLang="en-US" sz="1400" b="0"/>
              <a:pPr/>
              <a:t>14.06.2023</a:t>
            </a:fld>
            <a:endParaRPr lang="en-US" altLang="en-US" sz="1400" b="0"/>
          </a:p>
        </p:txBody>
      </p:sp>
      <p:sp>
        <p:nvSpPr>
          <p:cNvPr id="10243" name="Footer Placeholder 2">
            <a:extLst>
              <a:ext uri="{FF2B5EF4-FFF2-40B4-BE49-F238E27FC236}">
                <a16:creationId xmlns:a16="http://schemas.microsoft.com/office/drawing/2014/main" id="{07CC557E-4810-4447-B1F2-A799D86490AB}"/>
              </a:ext>
            </a:extLst>
          </p:cNvPr>
          <p:cNvSpPr>
            <a:spLocks noGrp="1"/>
          </p:cNvSpPr>
          <p:nvPr>
            <p:ph type="ftr" sz="quarter" idx="11"/>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b="0"/>
              <a:t>N. Arnold, Applied Physics, Linz</a:t>
            </a:r>
          </a:p>
        </p:txBody>
      </p:sp>
      <p:sp>
        <p:nvSpPr>
          <p:cNvPr id="10244" name="Slide Number Placeholder 3">
            <a:extLst>
              <a:ext uri="{FF2B5EF4-FFF2-40B4-BE49-F238E27FC236}">
                <a16:creationId xmlns:a16="http://schemas.microsoft.com/office/drawing/2014/main" id="{6F634FD3-01F8-4222-B818-6341E15D0DEA}"/>
              </a:ext>
            </a:extLst>
          </p:cNvPr>
          <p:cNvSpPr>
            <a:spLocks noGrp="1"/>
          </p:cNvSpPr>
          <p:nvPr>
            <p:ph type="sldNum" sz="quarter" idx="12"/>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EE1999FB-6DF1-45F1-9B45-0CC60AD96EA3}" type="slidenum">
              <a:rPr lang="en-US" altLang="en-US" sz="1400" b="0"/>
              <a:pPr/>
              <a:t>4</a:t>
            </a:fld>
            <a:endParaRPr lang="en-US" altLang="en-US" sz="1400" b="0"/>
          </a:p>
        </p:txBody>
      </p:sp>
      <p:sp>
        <p:nvSpPr>
          <p:cNvPr id="10245" name="Rectangle 2">
            <a:extLst>
              <a:ext uri="{FF2B5EF4-FFF2-40B4-BE49-F238E27FC236}">
                <a16:creationId xmlns:a16="http://schemas.microsoft.com/office/drawing/2014/main" id="{49AB2769-30BF-4707-AAF9-6A64C000B6C4}"/>
              </a:ext>
            </a:extLst>
          </p:cNvPr>
          <p:cNvSpPr>
            <a:spLocks noGrp="1" noChangeArrowheads="1"/>
          </p:cNvSpPr>
          <p:nvPr>
            <p:ph type="title" idx="4294967295"/>
          </p:nvPr>
        </p:nvSpPr>
        <p:spPr>
          <a:xfrm>
            <a:off x="107950" y="7938"/>
            <a:ext cx="8964613" cy="684212"/>
          </a:xfrm>
        </p:spPr>
        <p:txBody>
          <a:bodyPr/>
          <a:lstStyle/>
          <a:p>
            <a:r>
              <a:rPr lang="en-US" altLang="en-US" sz="3600" b="1">
                <a:solidFill>
                  <a:srgbClr val="0000FF"/>
                </a:solidFill>
              </a:rPr>
              <a:t>Single large sphere analytics</a:t>
            </a:r>
          </a:p>
        </p:txBody>
      </p:sp>
      <p:grpSp>
        <p:nvGrpSpPr>
          <p:cNvPr id="10246" name="Group 40">
            <a:extLst>
              <a:ext uri="{FF2B5EF4-FFF2-40B4-BE49-F238E27FC236}">
                <a16:creationId xmlns:a16="http://schemas.microsoft.com/office/drawing/2014/main" id="{79E41B14-C8E7-46F6-AFE4-C61297E89E3A}"/>
              </a:ext>
            </a:extLst>
          </p:cNvPr>
          <p:cNvGrpSpPr>
            <a:grpSpLocks noChangeAspect="1"/>
          </p:cNvGrpSpPr>
          <p:nvPr/>
        </p:nvGrpSpPr>
        <p:grpSpPr bwMode="auto">
          <a:xfrm>
            <a:off x="-7938" y="833438"/>
            <a:ext cx="6704013" cy="6024562"/>
            <a:chOff x="852" y="566"/>
            <a:chExt cx="10557" cy="9486"/>
          </a:xfrm>
        </p:grpSpPr>
        <p:sp>
          <p:nvSpPr>
            <p:cNvPr id="10248" name="AutoShape 41">
              <a:extLst>
                <a:ext uri="{FF2B5EF4-FFF2-40B4-BE49-F238E27FC236}">
                  <a16:creationId xmlns:a16="http://schemas.microsoft.com/office/drawing/2014/main" id="{4E3E100A-66D0-4A21-926B-BF93CB5876E5}"/>
                </a:ext>
              </a:extLst>
            </p:cNvPr>
            <p:cNvSpPr>
              <a:spLocks noChangeAspect="1" noChangeArrowheads="1"/>
            </p:cNvSpPr>
            <p:nvPr/>
          </p:nvSpPr>
          <p:spPr bwMode="auto">
            <a:xfrm>
              <a:off x="852" y="566"/>
              <a:ext cx="10557" cy="9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nvGrpSpPr>
            <p:cNvPr id="10249" name="Group 42">
              <a:extLst>
                <a:ext uri="{FF2B5EF4-FFF2-40B4-BE49-F238E27FC236}">
                  <a16:creationId xmlns:a16="http://schemas.microsoft.com/office/drawing/2014/main" id="{CCC24D0E-B739-433B-946F-53E72A244E42}"/>
                </a:ext>
              </a:extLst>
            </p:cNvPr>
            <p:cNvGrpSpPr>
              <a:grpSpLocks/>
            </p:cNvGrpSpPr>
            <p:nvPr/>
          </p:nvGrpSpPr>
          <p:grpSpPr bwMode="auto">
            <a:xfrm>
              <a:off x="858" y="567"/>
              <a:ext cx="9519" cy="8780"/>
              <a:chOff x="858" y="567"/>
              <a:chExt cx="9519" cy="8780"/>
            </a:xfrm>
          </p:grpSpPr>
          <p:pic>
            <p:nvPicPr>
              <p:cNvPr id="10250" name="Picture 43" descr="SphereSchematic">
                <a:extLst>
                  <a:ext uri="{FF2B5EF4-FFF2-40B4-BE49-F238E27FC236}">
                    <a16:creationId xmlns:a16="http://schemas.microsoft.com/office/drawing/2014/main" id="{B4717734-098B-4759-B52D-9B514869BF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 y="567"/>
                <a:ext cx="9519" cy="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Freeform 44">
                <a:extLst>
                  <a:ext uri="{FF2B5EF4-FFF2-40B4-BE49-F238E27FC236}">
                    <a16:creationId xmlns:a16="http://schemas.microsoft.com/office/drawing/2014/main" id="{40F788AF-2879-49A2-83D8-6F96149F3C92}"/>
                  </a:ext>
                </a:extLst>
              </p:cNvPr>
              <p:cNvSpPr>
                <a:spLocks/>
              </p:cNvSpPr>
              <p:nvPr/>
            </p:nvSpPr>
            <p:spPr bwMode="auto">
              <a:xfrm>
                <a:off x="5918" y="3762"/>
                <a:ext cx="327" cy="749"/>
              </a:xfrm>
              <a:custGeom>
                <a:avLst/>
                <a:gdLst>
                  <a:gd name="T0" fmla="*/ 0 w 326"/>
                  <a:gd name="T1" fmla="*/ 749 h 748"/>
                  <a:gd name="T2" fmla="*/ 290 w 326"/>
                  <a:gd name="T3" fmla="*/ 409 h 748"/>
                  <a:gd name="T4" fmla="*/ 222 w 326"/>
                  <a:gd name="T5" fmla="*/ 0 h 748"/>
                  <a:gd name="T6" fmla="*/ 0 60000 65536"/>
                  <a:gd name="T7" fmla="*/ 0 60000 65536"/>
                  <a:gd name="T8" fmla="*/ 0 60000 65536"/>
                </a:gdLst>
                <a:ahLst/>
                <a:cxnLst>
                  <a:cxn ang="T6">
                    <a:pos x="T0" y="T1"/>
                  </a:cxn>
                  <a:cxn ang="T7">
                    <a:pos x="T2" y="T3"/>
                  </a:cxn>
                  <a:cxn ang="T8">
                    <a:pos x="T4" y="T5"/>
                  </a:cxn>
                </a:cxnLst>
                <a:rect l="0" t="0" r="r" b="b"/>
                <a:pathLst>
                  <a:path w="326" h="748">
                    <a:moveTo>
                      <a:pt x="0" y="748"/>
                    </a:moveTo>
                    <a:cubicBezTo>
                      <a:pt x="126" y="640"/>
                      <a:pt x="252" y="533"/>
                      <a:pt x="289" y="408"/>
                    </a:cubicBezTo>
                    <a:cubicBezTo>
                      <a:pt x="326" y="283"/>
                      <a:pt x="273" y="141"/>
                      <a:pt x="221"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2" name="Freeform 45">
                <a:extLst>
                  <a:ext uri="{FF2B5EF4-FFF2-40B4-BE49-F238E27FC236}">
                    <a16:creationId xmlns:a16="http://schemas.microsoft.com/office/drawing/2014/main" id="{FF4D4072-0D73-47BC-A1E0-D5439580B6E0}"/>
                  </a:ext>
                </a:extLst>
              </p:cNvPr>
              <p:cNvSpPr>
                <a:spLocks/>
              </p:cNvSpPr>
              <p:nvPr/>
            </p:nvSpPr>
            <p:spPr bwMode="auto">
              <a:xfrm>
                <a:off x="4382" y="3728"/>
                <a:ext cx="159" cy="612"/>
              </a:xfrm>
              <a:custGeom>
                <a:avLst/>
                <a:gdLst>
                  <a:gd name="T0" fmla="*/ 159 w 159"/>
                  <a:gd name="T1" fmla="*/ 0 h 612"/>
                  <a:gd name="T2" fmla="*/ 6 w 159"/>
                  <a:gd name="T3" fmla="*/ 323 h 612"/>
                  <a:gd name="T4" fmla="*/ 125 w 159"/>
                  <a:gd name="T5" fmla="*/ 612 h 612"/>
                  <a:gd name="T6" fmla="*/ 0 60000 65536"/>
                  <a:gd name="T7" fmla="*/ 0 60000 65536"/>
                  <a:gd name="T8" fmla="*/ 0 60000 65536"/>
                </a:gdLst>
                <a:ahLst/>
                <a:cxnLst>
                  <a:cxn ang="T6">
                    <a:pos x="T0" y="T1"/>
                  </a:cxn>
                  <a:cxn ang="T7">
                    <a:pos x="T2" y="T3"/>
                  </a:cxn>
                  <a:cxn ang="T8">
                    <a:pos x="T4" y="T5"/>
                  </a:cxn>
                </a:cxnLst>
                <a:rect l="0" t="0" r="r" b="b"/>
                <a:pathLst>
                  <a:path w="159" h="612">
                    <a:moveTo>
                      <a:pt x="159" y="0"/>
                    </a:moveTo>
                    <a:cubicBezTo>
                      <a:pt x="85" y="110"/>
                      <a:pt x="12" y="221"/>
                      <a:pt x="6" y="323"/>
                    </a:cubicBezTo>
                    <a:cubicBezTo>
                      <a:pt x="0" y="425"/>
                      <a:pt x="62" y="518"/>
                      <a:pt x="125" y="61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3" name="Freeform 46">
                <a:extLst>
                  <a:ext uri="{FF2B5EF4-FFF2-40B4-BE49-F238E27FC236}">
                    <a16:creationId xmlns:a16="http://schemas.microsoft.com/office/drawing/2014/main" id="{4F7D419D-6DBC-43BC-B504-BBCF2445AA5F}"/>
                  </a:ext>
                </a:extLst>
              </p:cNvPr>
              <p:cNvSpPr>
                <a:spLocks/>
              </p:cNvSpPr>
              <p:nvPr/>
            </p:nvSpPr>
            <p:spPr bwMode="auto">
              <a:xfrm>
                <a:off x="6145" y="4816"/>
                <a:ext cx="164" cy="459"/>
              </a:xfrm>
              <a:custGeom>
                <a:avLst/>
                <a:gdLst>
                  <a:gd name="T0" fmla="*/ 96 w 164"/>
                  <a:gd name="T1" fmla="*/ 459 h 459"/>
                  <a:gd name="T2" fmla="*/ 11 w 164"/>
                  <a:gd name="T3" fmla="*/ 187 h 459"/>
                  <a:gd name="T4" fmla="*/ 164 w 164"/>
                  <a:gd name="T5" fmla="*/ 0 h 459"/>
                  <a:gd name="T6" fmla="*/ 0 60000 65536"/>
                  <a:gd name="T7" fmla="*/ 0 60000 65536"/>
                  <a:gd name="T8" fmla="*/ 0 60000 65536"/>
                </a:gdLst>
                <a:ahLst/>
                <a:cxnLst>
                  <a:cxn ang="T6">
                    <a:pos x="T0" y="T1"/>
                  </a:cxn>
                  <a:cxn ang="T7">
                    <a:pos x="T2" y="T3"/>
                  </a:cxn>
                  <a:cxn ang="T8">
                    <a:pos x="T4" y="T5"/>
                  </a:cxn>
                </a:cxnLst>
                <a:rect l="0" t="0" r="r" b="b"/>
                <a:pathLst>
                  <a:path w="164" h="459">
                    <a:moveTo>
                      <a:pt x="96" y="459"/>
                    </a:moveTo>
                    <a:cubicBezTo>
                      <a:pt x="48" y="361"/>
                      <a:pt x="0" y="263"/>
                      <a:pt x="11" y="187"/>
                    </a:cubicBezTo>
                    <a:cubicBezTo>
                      <a:pt x="22" y="111"/>
                      <a:pt x="93" y="55"/>
                      <a:pt x="164"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4" name="Line 47">
                <a:extLst>
                  <a:ext uri="{FF2B5EF4-FFF2-40B4-BE49-F238E27FC236}">
                    <a16:creationId xmlns:a16="http://schemas.microsoft.com/office/drawing/2014/main" id="{587EC53E-3272-4103-BFF0-F068DC5C31F8}"/>
                  </a:ext>
                </a:extLst>
              </p:cNvPr>
              <p:cNvSpPr>
                <a:spLocks noChangeShapeType="1"/>
              </p:cNvSpPr>
              <p:nvPr/>
            </p:nvSpPr>
            <p:spPr bwMode="auto">
              <a:xfrm>
                <a:off x="5748" y="4918"/>
                <a:ext cx="2" cy="2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5" name="Text Box 48">
                <a:extLst>
                  <a:ext uri="{FF2B5EF4-FFF2-40B4-BE49-F238E27FC236}">
                    <a16:creationId xmlns:a16="http://schemas.microsoft.com/office/drawing/2014/main" id="{3C34E0F4-3557-4B24-8CCB-CD316A16EE91}"/>
                  </a:ext>
                </a:extLst>
              </p:cNvPr>
              <p:cNvSpPr txBox="1">
                <a:spLocks noChangeArrowheads="1"/>
              </p:cNvSpPr>
              <p:nvPr/>
            </p:nvSpPr>
            <p:spPr bwMode="auto">
              <a:xfrm>
                <a:off x="2858" y="4714"/>
                <a:ext cx="765"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800" i="1">
                    <a:sym typeface="Symbol" panose="05050102010706020507" pitchFamily="18" charset="2"/>
                  </a:rPr>
                  <a:t></a:t>
                </a:r>
                <a:r>
                  <a:rPr lang="en-US" altLang="en-US" sz="1800" i="1" baseline="-25000"/>
                  <a:t>o</a:t>
                </a:r>
                <a:endParaRPr lang="en-US" altLang="en-US"/>
              </a:p>
            </p:txBody>
          </p:sp>
          <p:sp>
            <p:nvSpPr>
              <p:cNvPr id="10256" name="Freeform 49">
                <a:extLst>
                  <a:ext uri="{FF2B5EF4-FFF2-40B4-BE49-F238E27FC236}">
                    <a16:creationId xmlns:a16="http://schemas.microsoft.com/office/drawing/2014/main" id="{F08C2573-82AE-465D-9DB2-B4CB46DCA04E}"/>
                  </a:ext>
                </a:extLst>
              </p:cNvPr>
              <p:cNvSpPr>
                <a:spLocks/>
              </p:cNvSpPr>
              <p:nvPr/>
            </p:nvSpPr>
            <p:spPr bwMode="auto">
              <a:xfrm>
                <a:off x="3572" y="4663"/>
                <a:ext cx="94" cy="612"/>
              </a:xfrm>
              <a:custGeom>
                <a:avLst/>
                <a:gdLst>
                  <a:gd name="T0" fmla="*/ 0 w 94"/>
                  <a:gd name="T1" fmla="*/ 0 h 612"/>
                  <a:gd name="T2" fmla="*/ 85 w 94"/>
                  <a:gd name="T3" fmla="*/ 323 h 612"/>
                  <a:gd name="T4" fmla="*/ 51 w 94"/>
                  <a:gd name="T5" fmla="*/ 612 h 612"/>
                  <a:gd name="T6" fmla="*/ 0 60000 65536"/>
                  <a:gd name="T7" fmla="*/ 0 60000 65536"/>
                  <a:gd name="T8" fmla="*/ 0 60000 65536"/>
                </a:gdLst>
                <a:ahLst/>
                <a:cxnLst>
                  <a:cxn ang="T6">
                    <a:pos x="T0" y="T1"/>
                  </a:cxn>
                  <a:cxn ang="T7">
                    <a:pos x="T2" y="T3"/>
                  </a:cxn>
                  <a:cxn ang="T8">
                    <a:pos x="T4" y="T5"/>
                  </a:cxn>
                </a:cxnLst>
                <a:rect l="0" t="0" r="r" b="b"/>
                <a:pathLst>
                  <a:path w="94" h="612">
                    <a:moveTo>
                      <a:pt x="0" y="0"/>
                    </a:moveTo>
                    <a:cubicBezTo>
                      <a:pt x="38" y="110"/>
                      <a:pt x="76" y="221"/>
                      <a:pt x="85" y="323"/>
                    </a:cubicBezTo>
                    <a:cubicBezTo>
                      <a:pt x="94" y="425"/>
                      <a:pt x="72" y="518"/>
                      <a:pt x="51" y="61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10247" name="Text Box 64">
            <a:extLst>
              <a:ext uri="{FF2B5EF4-FFF2-40B4-BE49-F238E27FC236}">
                <a16:creationId xmlns:a16="http://schemas.microsoft.com/office/drawing/2014/main" id="{67ED13A7-1B0B-4DC3-A3AD-4DD62D80DFB0}"/>
              </a:ext>
            </a:extLst>
          </p:cNvPr>
          <p:cNvSpPr txBox="1">
            <a:spLocks noChangeArrowheads="1"/>
          </p:cNvSpPr>
          <p:nvPr/>
        </p:nvSpPr>
        <p:spPr bwMode="auto">
          <a:xfrm>
            <a:off x="5688013" y="873125"/>
            <a:ext cx="3348037"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a:cs typeface="Times New Roman" panose="02020603050405020304" pitchFamily="18" charset="0"/>
              </a:rPr>
              <a:t>Main features</a:t>
            </a:r>
          </a:p>
          <a:p>
            <a:pPr>
              <a:spcBef>
                <a:spcPct val="50000"/>
              </a:spcBef>
            </a:pPr>
            <a:r>
              <a:rPr lang="en-US" altLang="en-US" b="0"/>
              <a:t>Diffraction focus </a:t>
            </a:r>
            <a:r>
              <a:rPr lang="en-US" altLang="en-US" b="0" i="1"/>
              <a:t>f</a:t>
            </a:r>
            <a:r>
              <a:rPr lang="en-US" altLang="en-US" b="0" i="1" baseline="-25000"/>
              <a:t>d</a:t>
            </a:r>
            <a:endParaRPr lang="en-US" altLang="en-US" b="0"/>
          </a:p>
          <a:p>
            <a:pPr>
              <a:spcBef>
                <a:spcPct val="50000"/>
              </a:spcBef>
            </a:pPr>
            <a:r>
              <a:rPr lang="en-US" altLang="en-US" b="0"/>
              <a:t>Line caustic, from marginal focus </a:t>
            </a:r>
            <a:r>
              <a:rPr lang="en-US" altLang="en-US" b="0" i="1"/>
              <a:t>f</a:t>
            </a:r>
            <a:r>
              <a:rPr lang="en-US" altLang="en-US" b="0" i="1" baseline="-25000"/>
              <a:t>m</a:t>
            </a:r>
            <a:r>
              <a:rPr lang="en-US" altLang="en-US"/>
              <a:t> </a:t>
            </a:r>
            <a:r>
              <a:rPr lang="en-US" altLang="en-US" b="0"/>
              <a:t>to</a:t>
            </a:r>
            <a:r>
              <a:rPr lang="en-US" altLang="en-US"/>
              <a:t> </a:t>
            </a:r>
            <a:r>
              <a:rPr lang="en-US" altLang="en-US" b="0"/>
              <a:t>geometrical focus </a:t>
            </a:r>
            <a:r>
              <a:rPr lang="en-US" altLang="en-US" b="0" i="1"/>
              <a:t>f</a:t>
            </a:r>
            <a:r>
              <a:rPr lang="en-US" altLang="en-US" b="0"/>
              <a:t>, width </a:t>
            </a:r>
            <a:r>
              <a:rPr lang="en-US" altLang="en-US" b="0" i="1">
                <a:sym typeface="Symbol" panose="05050102010706020507" pitchFamily="18" charset="2"/>
              </a:rPr>
              <a:t></a:t>
            </a:r>
            <a:r>
              <a:rPr lang="en-US" altLang="en-US" b="0" i="1" baseline="-25000">
                <a:sym typeface="Symbol" panose="05050102010706020507" pitchFamily="18" charset="2"/>
              </a:rPr>
              <a:t>w</a:t>
            </a:r>
          </a:p>
          <a:p>
            <a:pPr>
              <a:spcBef>
                <a:spcPct val="50000"/>
              </a:spcBef>
            </a:pPr>
            <a:endParaRPr lang="en-US" altLang="en-US" b="0">
              <a:cs typeface="Times New Roman" panose="02020603050405020304" pitchFamily="18" charset="0"/>
            </a:endParaRPr>
          </a:p>
          <a:p>
            <a:pPr>
              <a:spcBef>
                <a:spcPct val="50000"/>
              </a:spcBef>
            </a:pPr>
            <a:r>
              <a:rPr lang="en-US" altLang="en-US" b="0">
                <a:cs typeface="Times New Roman" panose="02020603050405020304" pitchFamily="18" charset="0"/>
              </a:rPr>
              <a:t>Double peak structure </a:t>
            </a:r>
            <a:r>
              <a:rPr lang="en-US" altLang="en-US" b="0" i="1">
                <a:sym typeface="Symbol" panose="05050102010706020507" pitchFamily="18" charset="2"/>
              </a:rPr>
              <a:t></a:t>
            </a:r>
            <a:r>
              <a:rPr lang="en-US" altLang="en-US" b="0" i="1" baseline="-25000">
                <a:sym typeface="Symbol" panose="05050102010706020507" pitchFamily="18" charset="2"/>
              </a:rPr>
              <a:t>p</a:t>
            </a:r>
          </a:p>
          <a:p>
            <a:endParaRPr lang="en-US" altLang="en-US" b="0"/>
          </a:p>
          <a:p>
            <a:r>
              <a:rPr lang="en-US" altLang="en-US" b="0"/>
              <a:t>Geometrical phases and caustic phase shifts</a:t>
            </a:r>
          </a:p>
          <a:p>
            <a:endParaRPr lang="en-US" altLang="en-US" b="0"/>
          </a:p>
          <a:p>
            <a:r>
              <a:rPr lang="en-US" altLang="en-US" b="0"/>
              <a:t>Caustic cuspoid, width </a:t>
            </a:r>
            <a:r>
              <a:rPr lang="en-US" altLang="en-US" b="0" i="1"/>
              <a:t>w</a:t>
            </a:r>
            <a:r>
              <a:rPr lang="en-US" altLang="en-US" b="0" i="1" baseline="-25000"/>
              <a:t>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1">
            <a:extLst>
              <a:ext uri="{FF2B5EF4-FFF2-40B4-BE49-F238E27FC236}">
                <a16:creationId xmlns:a16="http://schemas.microsoft.com/office/drawing/2014/main" id="{1739B570-C104-485C-BE8D-B6D1C6AAE747}"/>
              </a:ext>
            </a:extLst>
          </p:cNvPr>
          <p:cNvSpPr>
            <a:spLocks noGrp="1"/>
          </p:cNvSpPr>
          <p:nvPr>
            <p:ph type="dt" sz="quarter" idx="10"/>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3F0AB7F5-7A10-4DEB-8B13-460EF1E14982}" type="datetime1">
              <a:rPr lang="de-DE" altLang="en-US" sz="1400" b="0"/>
              <a:pPr/>
              <a:t>14.06.2023</a:t>
            </a:fld>
            <a:endParaRPr lang="en-US" altLang="en-US" sz="1400" b="0"/>
          </a:p>
        </p:txBody>
      </p:sp>
      <p:sp>
        <p:nvSpPr>
          <p:cNvPr id="12291" name="Footer Placeholder 2">
            <a:extLst>
              <a:ext uri="{FF2B5EF4-FFF2-40B4-BE49-F238E27FC236}">
                <a16:creationId xmlns:a16="http://schemas.microsoft.com/office/drawing/2014/main" id="{AC9D546E-54A1-4A06-9E54-98BD7EB25BF4}"/>
              </a:ext>
            </a:extLst>
          </p:cNvPr>
          <p:cNvSpPr>
            <a:spLocks noGrp="1"/>
          </p:cNvSpPr>
          <p:nvPr>
            <p:ph type="ftr" sz="quarter" idx="11"/>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b="0"/>
              <a:t>N. Arnold, Applied Physics, Linz</a:t>
            </a:r>
          </a:p>
        </p:txBody>
      </p:sp>
      <p:sp>
        <p:nvSpPr>
          <p:cNvPr id="12292" name="Slide Number Placeholder 3">
            <a:extLst>
              <a:ext uri="{FF2B5EF4-FFF2-40B4-BE49-F238E27FC236}">
                <a16:creationId xmlns:a16="http://schemas.microsoft.com/office/drawing/2014/main" id="{1BB903BE-F26B-4B1B-969B-CBB8B86C61D5}"/>
              </a:ext>
            </a:extLst>
          </p:cNvPr>
          <p:cNvSpPr>
            <a:spLocks noGrp="1"/>
          </p:cNvSpPr>
          <p:nvPr>
            <p:ph type="sldNum" sz="quarter" idx="12"/>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C7DA6201-6B48-4A8E-8CBC-59E87DC477C8}" type="slidenum">
              <a:rPr lang="en-US" altLang="en-US" sz="1400" b="0"/>
              <a:pPr/>
              <a:t>5</a:t>
            </a:fld>
            <a:endParaRPr lang="en-US" altLang="en-US" sz="1400" b="0"/>
          </a:p>
        </p:txBody>
      </p:sp>
      <p:sp>
        <p:nvSpPr>
          <p:cNvPr id="12293" name="Rectangle 23">
            <a:extLst>
              <a:ext uri="{FF2B5EF4-FFF2-40B4-BE49-F238E27FC236}">
                <a16:creationId xmlns:a16="http://schemas.microsoft.com/office/drawing/2014/main" id="{96F32351-4B7B-48FC-B460-7F571B39DE45}"/>
              </a:ext>
            </a:extLst>
          </p:cNvPr>
          <p:cNvSpPr>
            <a:spLocks noChangeArrowheads="1"/>
          </p:cNvSpPr>
          <p:nvPr/>
        </p:nvSpPr>
        <p:spPr bwMode="auto">
          <a:xfrm>
            <a:off x="0" y="638175"/>
            <a:ext cx="91440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b="0">
                <a:solidFill>
                  <a:srgbClr val="FF0000"/>
                </a:solidFill>
              </a:rPr>
              <a:t>Caustic phase shift</a:t>
            </a:r>
            <a:r>
              <a:rPr lang="en-US" altLang="en-US" b="0"/>
              <a:t>  -</a:t>
            </a:r>
            <a:r>
              <a:rPr lang="en-US" altLang="en-US" b="0" i="1">
                <a:sym typeface="Symbol" panose="05050102010706020507" pitchFamily="18" charset="2"/>
              </a:rPr>
              <a:t></a:t>
            </a:r>
            <a:r>
              <a:rPr lang="en-US" altLang="en-US" b="0">
                <a:sym typeface="Symbol" panose="05050102010706020507" pitchFamily="18" charset="2"/>
              </a:rPr>
              <a:t>/2 as one of wavefront radii </a:t>
            </a:r>
            <a:r>
              <a:rPr lang="en-US" altLang="en-US" b="0" i="1">
                <a:sym typeface="Symbol" panose="05050102010706020507" pitchFamily="18" charset="2"/>
              </a:rPr>
              <a:t>R</a:t>
            </a:r>
            <a:r>
              <a:rPr lang="en-US" altLang="en-US" b="0">
                <a:sym typeface="Symbol" panose="05050102010706020507" pitchFamily="18" charset="2"/>
              </a:rPr>
              <a:t> goes through 0 </a:t>
            </a:r>
          </a:p>
          <a:p>
            <a:endParaRPr lang="en-US" altLang="en-US" b="0">
              <a:sym typeface="Symbol" panose="05050102010706020507" pitchFamily="18" charset="2"/>
            </a:endParaRPr>
          </a:p>
          <a:p>
            <a:r>
              <a:rPr lang="en-US" altLang="en-US" b="0">
                <a:solidFill>
                  <a:srgbClr val="FF0000"/>
                </a:solidFill>
              </a:rPr>
              <a:t>Caustic cuspoid</a:t>
            </a:r>
            <a:r>
              <a:rPr lang="en-US" altLang="en-US" b="0"/>
              <a:t> (meridional </a:t>
            </a:r>
            <a:r>
              <a:rPr lang="en-US" altLang="en-US" b="0" i="1"/>
              <a:t>R</a:t>
            </a:r>
            <a:r>
              <a:rPr lang="en-US" altLang="en-US" b="0"/>
              <a:t>), </a:t>
            </a:r>
          </a:p>
          <a:p>
            <a:r>
              <a:rPr lang="en-US" altLang="en-US" b="0"/>
              <a:t>on the sphere </a:t>
            </a:r>
            <a:r>
              <a:rPr lang="en-US" altLang="en-US" b="0" i="1">
                <a:sym typeface="Symbol" panose="05050102010706020507" pitchFamily="18" charset="2"/>
              </a:rPr>
              <a:t></a:t>
            </a:r>
            <a:r>
              <a:rPr lang="en-US" altLang="en-US" b="0" i="1" baseline="-25000">
                <a:sym typeface="Symbol" panose="05050102010706020507" pitchFamily="18" charset="2"/>
              </a:rPr>
              <a:t>o</a:t>
            </a:r>
            <a:r>
              <a:rPr lang="en-US" altLang="en-US" b="0">
                <a:sym typeface="Symbol" panose="05050102010706020507" pitchFamily="18" charset="2"/>
              </a:rPr>
              <a:t>(</a:t>
            </a:r>
            <a:r>
              <a:rPr lang="en-US" altLang="en-US" b="0" i="1">
                <a:sym typeface="Symbol" panose="05050102010706020507" pitchFamily="18" charset="2"/>
              </a:rPr>
              <a:t></a:t>
            </a:r>
            <a:r>
              <a:rPr lang="en-US" altLang="en-US" b="0" i="1" baseline="-25000">
                <a:sym typeface="Symbol" panose="05050102010706020507" pitchFamily="18" charset="2"/>
              </a:rPr>
              <a:t>i</a:t>
            </a:r>
            <a:r>
              <a:rPr lang="en-US" altLang="en-US" b="0">
                <a:sym typeface="Symbol" panose="05050102010706020507" pitchFamily="18" charset="2"/>
              </a:rPr>
              <a:t>)max </a:t>
            </a:r>
          </a:p>
          <a:p>
            <a:endParaRPr lang="en-US" altLang="en-US" b="0">
              <a:cs typeface="Times New Roman" panose="02020603050405020304" pitchFamily="18" charset="0"/>
            </a:endParaRPr>
          </a:p>
          <a:p>
            <a:r>
              <a:rPr lang="en-US" altLang="en-US" b="0">
                <a:solidFill>
                  <a:srgbClr val="FF0000"/>
                </a:solidFill>
                <a:cs typeface="Times New Roman" panose="02020603050405020304" pitchFamily="18" charset="0"/>
              </a:rPr>
              <a:t>Caustic </a:t>
            </a:r>
            <a:r>
              <a:rPr lang="en-US" altLang="en-US" b="0">
                <a:solidFill>
                  <a:srgbClr val="FF0000"/>
                </a:solidFill>
              </a:rPr>
              <a:t>line</a:t>
            </a:r>
            <a:r>
              <a:rPr lang="en-US" altLang="en-US" b="0">
                <a:cs typeface="Times New Roman" panose="02020603050405020304" pitchFamily="18" charset="0"/>
              </a:rPr>
              <a:t> (sagittal </a:t>
            </a:r>
            <a:r>
              <a:rPr lang="en-US" altLang="en-US" b="0" i="1">
                <a:cs typeface="Times New Roman" panose="02020603050405020304" pitchFamily="18" charset="0"/>
              </a:rPr>
              <a:t>R</a:t>
            </a:r>
            <a:r>
              <a:rPr lang="en-US" altLang="en-US" b="0">
                <a:cs typeface="Times New Roman" panose="02020603050405020304" pitchFamily="18" charset="0"/>
              </a:rPr>
              <a:t>) starts outside the sphere:</a:t>
            </a:r>
          </a:p>
          <a:p>
            <a:endParaRPr lang="en-US" altLang="en-US" b="0">
              <a:sym typeface="Symbol" panose="05050102010706020507" pitchFamily="18" charset="2"/>
            </a:endParaRPr>
          </a:p>
          <a:p>
            <a:r>
              <a:rPr lang="en-US" altLang="en-US" b="0">
                <a:sym typeface="Symbol" panose="05050102010706020507" pitchFamily="18" charset="2"/>
              </a:rPr>
              <a:t></a:t>
            </a:r>
            <a:r>
              <a:rPr lang="en-US" altLang="en-US"/>
              <a:t> </a:t>
            </a:r>
            <a:r>
              <a:rPr lang="en-US" altLang="en-US" b="0">
                <a:cs typeface="Times New Roman" panose="02020603050405020304" pitchFamily="18" charset="0"/>
              </a:rPr>
              <a:t>e.g., for </a:t>
            </a:r>
            <a:r>
              <a:rPr lang="en-US" altLang="en-US" b="0" i="1">
                <a:cs typeface="Times New Roman" panose="02020603050405020304" pitchFamily="18" charset="0"/>
              </a:rPr>
              <a:t>n</a:t>
            </a:r>
            <a:r>
              <a:rPr lang="en-US" altLang="en-US" b="0">
                <a:cs typeface="Times New Roman" panose="02020603050405020304" pitchFamily="18" charset="0"/>
              </a:rPr>
              <a:t>=1.35 (SiO</a:t>
            </a:r>
            <a:r>
              <a:rPr lang="en-US" altLang="en-US" b="0" baseline="-25000">
                <a:cs typeface="Times New Roman" panose="02020603050405020304" pitchFamily="18" charset="0"/>
              </a:rPr>
              <a:t>2</a:t>
            </a:r>
            <a:r>
              <a:rPr lang="en-US" altLang="en-US" b="0">
                <a:cs typeface="Times New Roman" panose="02020603050405020304" pitchFamily="18" charset="0"/>
              </a:rPr>
              <a:t>) intensity under the sphere is much lower than for </a:t>
            </a:r>
            <a:r>
              <a:rPr lang="en-US" altLang="en-US" b="0" i="1">
                <a:cs typeface="Times New Roman" panose="02020603050405020304" pitchFamily="18" charset="0"/>
              </a:rPr>
              <a:t>n</a:t>
            </a:r>
            <a:r>
              <a:rPr lang="en-US" altLang="en-US" b="0">
                <a:cs typeface="Times New Roman" panose="02020603050405020304" pitchFamily="18" charset="0"/>
              </a:rPr>
              <a:t>=1.6 (PS)</a:t>
            </a:r>
          </a:p>
          <a:p>
            <a:endParaRPr lang="en-US" altLang="en-US" b="0">
              <a:cs typeface="Times New Roman" panose="02020603050405020304" pitchFamily="18" charset="0"/>
            </a:endParaRPr>
          </a:p>
          <a:p>
            <a:r>
              <a:rPr lang="en-US" altLang="en-US" b="0"/>
              <a:t>Continues till </a:t>
            </a:r>
            <a:r>
              <a:rPr lang="en-US" altLang="en-US" b="0">
                <a:solidFill>
                  <a:srgbClr val="FF0000"/>
                </a:solidFill>
              </a:rPr>
              <a:t>geometrical focus</a:t>
            </a:r>
          </a:p>
          <a:p>
            <a:endParaRPr lang="en-US" altLang="en-US" b="0"/>
          </a:p>
          <a:p>
            <a:r>
              <a:rPr lang="en-US" altLang="en-US" b="0">
                <a:solidFill>
                  <a:srgbClr val="FF0000"/>
                </a:solidFill>
              </a:rPr>
              <a:t>Diffraction focus</a:t>
            </a:r>
            <a:r>
              <a:rPr lang="en-US" altLang="en-US" b="0"/>
              <a:t> – constructive interference between the axial ray and abaxial ray cone with the shift -</a:t>
            </a:r>
            <a:r>
              <a:rPr lang="en-US" altLang="en-US" b="0" i="1">
                <a:sym typeface="Symbol" panose="05050102010706020507" pitchFamily="18" charset="2"/>
              </a:rPr>
              <a:t></a:t>
            </a:r>
            <a:r>
              <a:rPr lang="en-US" altLang="en-US" b="0">
                <a:sym typeface="Symbol" panose="05050102010706020507" pitchFamily="18" charset="2"/>
              </a:rPr>
              <a:t>/2</a:t>
            </a:r>
            <a:r>
              <a:rPr lang="en-US" altLang="en-US" b="0"/>
              <a:t>-(1/2)</a:t>
            </a:r>
            <a:r>
              <a:rPr lang="en-US" altLang="en-US" b="0" i="1">
                <a:sym typeface="Symbol" panose="05050102010706020507" pitchFamily="18" charset="2"/>
              </a:rPr>
              <a:t></a:t>
            </a:r>
            <a:r>
              <a:rPr lang="en-US" altLang="en-US" b="0">
                <a:sym typeface="Symbol" panose="05050102010706020507" pitchFamily="18" charset="2"/>
              </a:rPr>
              <a:t>/2 </a:t>
            </a:r>
            <a:r>
              <a:rPr lang="en-US" altLang="en-US" b="0">
                <a:solidFill>
                  <a:srgbClr val="FF0000"/>
                </a:solidFill>
                <a:sym typeface="Symbol" panose="05050102010706020507" pitchFamily="18" charset="2"/>
              </a:rPr>
              <a:t>(cuspoid+0.5caustic line)</a:t>
            </a:r>
            <a:r>
              <a:rPr lang="en-US" altLang="en-US" b="0">
                <a:sym typeface="Symbol" panose="05050102010706020507" pitchFamily="18" charset="2"/>
              </a:rPr>
              <a:t> </a:t>
            </a:r>
          </a:p>
        </p:txBody>
      </p:sp>
      <p:sp>
        <p:nvSpPr>
          <p:cNvPr id="12294" name="Rectangle 2">
            <a:extLst>
              <a:ext uri="{FF2B5EF4-FFF2-40B4-BE49-F238E27FC236}">
                <a16:creationId xmlns:a16="http://schemas.microsoft.com/office/drawing/2014/main" id="{8CBB57E4-E6CC-47F2-945A-9D090773E3E0}"/>
              </a:ext>
            </a:extLst>
          </p:cNvPr>
          <p:cNvSpPr>
            <a:spLocks noGrp="1" noChangeArrowheads="1"/>
          </p:cNvSpPr>
          <p:nvPr>
            <p:ph type="title" idx="4294967295"/>
          </p:nvPr>
        </p:nvSpPr>
        <p:spPr>
          <a:xfrm>
            <a:off x="107950" y="7938"/>
            <a:ext cx="8964613" cy="684212"/>
          </a:xfrm>
        </p:spPr>
        <p:txBody>
          <a:bodyPr/>
          <a:lstStyle/>
          <a:p>
            <a:r>
              <a:rPr lang="en-US" altLang="en-US" sz="3600" b="1">
                <a:solidFill>
                  <a:srgbClr val="0000FF"/>
                </a:solidFill>
              </a:rPr>
              <a:t>Caustics and focus</a:t>
            </a:r>
          </a:p>
        </p:txBody>
      </p:sp>
      <p:graphicFrame>
        <p:nvGraphicFramePr>
          <p:cNvPr id="12295" name="Object 13">
            <a:extLst>
              <a:ext uri="{FF2B5EF4-FFF2-40B4-BE49-F238E27FC236}">
                <a16:creationId xmlns:a16="http://schemas.microsoft.com/office/drawing/2014/main" id="{139C4842-9C01-4D20-A674-3EF4803CC28A}"/>
              </a:ext>
            </a:extLst>
          </p:cNvPr>
          <p:cNvGraphicFramePr>
            <a:graphicFrameLocks noChangeAspect="1"/>
          </p:cNvGraphicFramePr>
          <p:nvPr/>
        </p:nvGraphicFramePr>
        <p:xfrm>
          <a:off x="4252913" y="4149725"/>
          <a:ext cx="1471612" cy="787400"/>
        </p:xfrm>
        <a:graphic>
          <a:graphicData uri="http://schemas.openxmlformats.org/presentationml/2006/ole">
            <mc:AlternateContent xmlns:mc="http://schemas.openxmlformats.org/markup-compatibility/2006">
              <mc:Choice xmlns:v="urn:schemas-microsoft-com:vml" Requires="v">
                <p:oleObj spid="_x0000_s12306" name="Equation" r:id="rId4" imgW="736280" imgH="393529" progId="Equation.3">
                  <p:embed/>
                </p:oleObj>
              </mc:Choice>
              <mc:Fallback>
                <p:oleObj name="Equation" r:id="rId4" imgW="736280" imgH="393529" progId="Equation.3">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2913" y="4149725"/>
                        <a:ext cx="1471612"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6" name="Object 18">
            <a:extLst>
              <a:ext uri="{FF2B5EF4-FFF2-40B4-BE49-F238E27FC236}">
                <a16:creationId xmlns:a16="http://schemas.microsoft.com/office/drawing/2014/main" id="{249C5B38-A108-445E-9B33-C50F9F9F2A30}"/>
              </a:ext>
            </a:extLst>
          </p:cNvPr>
          <p:cNvGraphicFramePr>
            <a:graphicFrameLocks noChangeAspect="1"/>
          </p:cNvGraphicFramePr>
          <p:nvPr/>
        </p:nvGraphicFramePr>
        <p:xfrm>
          <a:off x="42863" y="2838450"/>
          <a:ext cx="1397000" cy="482600"/>
        </p:xfrm>
        <a:graphic>
          <a:graphicData uri="http://schemas.openxmlformats.org/presentationml/2006/ole">
            <mc:AlternateContent xmlns:mc="http://schemas.openxmlformats.org/markup-compatibility/2006">
              <mc:Choice xmlns:v="urn:schemas-microsoft-com:vml" Requires="v">
                <p:oleObj spid="_x0000_s12307" name="Equation" r:id="rId6" imgW="698500" imgH="241300" progId="Equation.3">
                  <p:embed/>
                </p:oleObj>
              </mc:Choice>
              <mc:Fallback>
                <p:oleObj name="Equation" r:id="rId6" imgW="698500" imgH="241300" progId="Equation.3">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3" y="2838450"/>
                        <a:ext cx="13970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7" name="Rectangle 22">
            <a:extLst>
              <a:ext uri="{FF2B5EF4-FFF2-40B4-BE49-F238E27FC236}">
                <a16:creationId xmlns:a16="http://schemas.microsoft.com/office/drawing/2014/main" id="{9C5F9823-734F-40E5-85DA-1829D94B4A6D}"/>
              </a:ext>
            </a:extLst>
          </p:cNvPr>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aphicFrame>
        <p:nvGraphicFramePr>
          <p:cNvPr id="12298" name="Object 27">
            <a:extLst>
              <a:ext uri="{FF2B5EF4-FFF2-40B4-BE49-F238E27FC236}">
                <a16:creationId xmlns:a16="http://schemas.microsoft.com/office/drawing/2014/main" id="{A68B7D16-2063-428E-8616-EC24D62A0DD8}"/>
              </a:ext>
            </a:extLst>
          </p:cNvPr>
          <p:cNvGraphicFramePr>
            <a:graphicFrameLocks noChangeAspect="1"/>
          </p:cNvGraphicFramePr>
          <p:nvPr/>
        </p:nvGraphicFramePr>
        <p:xfrm>
          <a:off x="6480175" y="2262188"/>
          <a:ext cx="1928813" cy="914400"/>
        </p:xfrm>
        <a:graphic>
          <a:graphicData uri="http://schemas.openxmlformats.org/presentationml/2006/ole">
            <mc:AlternateContent xmlns:mc="http://schemas.openxmlformats.org/markup-compatibility/2006">
              <mc:Choice xmlns:v="urn:schemas-microsoft-com:vml" Requires="v">
                <p:oleObj spid="_x0000_s12308" name="Equation" r:id="rId8" imgW="965200" imgH="457200" progId="Equation.3">
                  <p:embed/>
                </p:oleObj>
              </mc:Choice>
              <mc:Fallback>
                <p:oleObj name="Equation" r:id="rId8" imgW="965200" imgH="457200" progId="Equation.3">
                  <p:embed/>
                  <p:pic>
                    <p:nvPicPr>
                      <p:cNvPr id="0" name="Object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80175" y="2262188"/>
                        <a:ext cx="19288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9" name="Rectangle 29">
            <a:extLst>
              <a:ext uri="{FF2B5EF4-FFF2-40B4-BE49-F238E27FC236}">
                <a16:creationId xmlns:a16="http://schemas.microsoft.com/office/drawing/2014/main" id="{044E3AFC-8A7C-4238-8082-1DFA606DB0E7}"/>
              </a:ext>
            </a:extLst>
          </p:cNvPr>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nvGrpSpPr>
          <p:cNvPr id="12300" name="Group 32">
            <a:extLst>
              <a:ext uri="{FF2B5EF4-FFF2-40B4-BE49-F238E27FC236}">
                <a16:creationId xmlns:a16="http://schemas.microsoft.com/office/drawing/2014/main" id="{602D6366-35A9-4461-A1F1-95149E99025C}"/>
              </a:ext>
            </a:extLst>
          </p:cNvPr>
          <p:cNvGrpSpPr>
            <a:grpSpLocks/>
          </p:cNvGrpSpPr>
          <p:nvPr/>
        </p:nvGrpSpPr>
        <p:grpSpPr bwMode="auto">
          <a:xfrm>
            <a:off x="1511300" y="5761038"/>
            <a:ext cx="6203950" cy="1016000"/>
            <a:chOff x="446" y="3629"/>
            <a:chExt cx="3908" cy="640"/>
          </a:xfrm>
        </p:grpSpPr>
        <p:graphicFrame>
          <p:nvGraphicFramePr>
            <p:cNvPr id="12304" name="Object 14">
              <a:extLst>
                <a:ext uri="{FF2B5EF4-FFF2-40B4-BE49-F238E27FC236}">
                  <a16:creationId xmlns:a16="http://schemas.microsoft.com/office/drawing/2014/main" id="{CD081979-4021-450E-86FD-724497A65B6D}"/>
                </a:ext>
              </a:extLst>
            </p:cNvPr>
            <p:cNvGraphicFramePr>
              <a:graphicFrameLocks noChangeAspect="1"/>
            </p:cNvGraphicFramePr>
            <p:nvPr/>
          </p:nvGraphicFramePr>
          <p:xfrm>
            <a:off x="1763" y="3629"/>
            <a:ext cx="2591" cy="640"/>
          </p:xfrm>
          <a:graphic>
            <a:graphicData uri="http://schemas.openxmlformats.org/presentationml/2006/ole">
              <mc:AlternateContent xmlns:mc="http://schemas.openxmlformats.org/markup-compatibility/2006">
                <mc:Choice xmlns:v="urn:schemas-microsoft-com:vml" Requires="v">
                  <p:oleObj spid="_x0000_s12309" name="Equation" r:id="rId10" imgW="2057400" imgH="508000" progId="Equation.3">
                    <p:embed/>
                  </p:oleObj>
                </mc:Choice>
                <mc:Fallback>
                  <p:oleObj name="Equation" r:id="rId10" imgW="2057400" imgH="508000" progId="Equation.3">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63" y="3629"/>
                          <a:ext cx="2591"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305" name="Object 28">
              <a:extLst>
                <a:ext uri="{FF2B5EF4-FFF2-40B4-BE49-F238E27FC236}">
                  <a16:creationId xmlns:a16="http://schemas.microsoft.com/office/drawing/2014/main" id="{9E04CE9A-4492-43A5-A766-0DC8754BE012}"/>
                </a:ext>
              </a:extLst>
            </p:cNvPr>
            <p:cNvGraphicFramePr>
              <a:graphicFrameLocks noChangeAspect="1"/>
            </p:cNvGraphicFramePr>
            <p:nvPr/>
          </p:nvGraphicFramePr>
          <p:xfrm>
            <a:off x="446" y="3800"/>
            <a:ext cx="1276" cy="288"/>
          </p:xfrm>
          <a:graphic>
            <a:graphicData uri="http://schemas.openxmlformats.org/presentationml/2006/ole">
              <mc:AlternateContent xmlns:mc="http://schemas.openxmlformats.org/markup-compatibility/2006">
                <mc:Choice xmlns:v="urn:schemas-microsoft-com:vml" Requires="v">
                  <p:oleObj spid="_x0000_s12310" name="Equation" r:id="rId12" imgW="1016000" imgH="228600" progId="Equation.3">
                    <p:embed/>
                  </p:oleObj>
                </mc:Choice>
                <mc:Fallback>
                  <p:oleObj name="Equation" r:id="rId12" imgW="1016000" imgH="228600" progId="Equation.3">
                    <p:embed/>
                    <p:pic>
                      <p:nvPicPr>
                        <p:cNvPr id="0" name="Object 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6" y="3800"/>
                          <a:ext cx="1276" cy="2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301" name="Group 31">
            <a:extLst>
              <a:ext uri="{FF2B5EF4-FFF2-40B4-BE49-F238E27FC236}">
                <a16:creationId xmlns:a16="http://schemas.microsoft.com/office/drawing/2014/main" id="{48A4C898-8AA1-4071-B057-575CAFCBA7EF}"/>
              </a:ext>
            </a:extLst>
          </p:cNvPr>
          <p:cNvGrpSpPr>
            <a:grpSpLocks/>
          </p:cNvGrpSpPr>
          <p:nvPr/>
        </p:nvGrpSpPr>
        <p:grpSpPr bwMode="auto">
          <a:xfrm>
            <a:off x="4700588" y="1233488"/>
            <a:ext cx="3548062" cy="1016000"/>
            <a:chOff x="2961" y="777"/>
            <a:chExt cx="2235" cy="640"/>
          </a:xfrm>
        </p:grpSpPr>
        <p:graphicFrame>
          <p:nvGraphicFramePr>
            <p:cNvPr id="12302" name="Object 19">
              <a:extLst>
                <a:ext uri="{FF2B5EF4-FFF2-40B4-BE49-F238E27FC236}">
                  <a16:creationId xmlns:a16="http://schemas.microsoft.com/office/drawing/2014/main" id="{D5685730-E96B-4DF0-B554-ADF8F7230EA4}"/>
                </a:ext>
              </a:extLst>
            </p:cNvPr>
            <p:cNvGraphicFramePr>
              <a:graphicFrameLocks noChangeAspect="1"/>
            </p:cNvGraphicFramePr>
            <p:nvPr/>
          </p:nvGraphicFramePr>
          <p:xfrm>
            <a:off x="2961" y="777"/>
            <a:ext cx="1552" cy="640"/>
          </p:xfrm>
          <a:graphic>
            <a:graphicData uri="http://schemas.openxmlformats.org/presentationml/2006/ole">
              <mc:AlternateContent xmlns:mc="http://schemas.openxmlformats.org/markup-compatibility/2006">
                <mc:Choice xmlns:v="urn:schemas-microsoft-com:vml" Requires="v">
                  <p:oleObj spid="_x0000_s12311" name="Equation" r:id="rId14" imgW="1231366" imgH="507780" progId="Equation.3">
                    <p:embed/>
                  </p:oleObj>
                </mc:Choice>
                <mc:Fallback>
                  <p:oleObj name="Equation" r:id="rId14" imgW="1231366" imgH="507780" progId="Equation.3">
                    <p:embed/>
                    <p:pic>
                      <p:nvPicPr>
                        <p:cNvPr id="0" name="Object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61" y="777"/>
                          <a:ext cx="1552"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303" name="Object 30">
              <a:extLst>
                <a:ext uri="{FF2B5EF4-FFF2-40B4-BE49-F238E27FC236}">
                  <a16:creationId xmlns:a16="http://schemas.microsoft.com/office/drawing/2014/main" id="{189F05E4-9D8A-497D-B333-68D2CBD4B426}"/>
                </a:ext>
              </a:extLst>
            </p:cNvPr>
            <p:cNvGraphicFramePr>
              <a:graphicFrameLocks noChangeAspect="1"/>
            </p:cNvGraphicFramePr>
            <p:nvPr/>
          </p:nvGraphicFramePr>
          <p:xfrm>
            <a:off x="4332" y="958"/>
            <a:ext cx="864" cy="256"/>
          </p:xfrm>
          <a:graphic>
            <a:graphicData uri="http://schemas.openxmlformats.org/presentationml/2006/ole">
              <mc:AlternateContent xmlns:mc="http://schemas.openxmlformats.org/markup-compatibility/2006">
                <mc:Choice xmlns:v="urn:schemas-microsoft-com:vml" Requires="v">
                  <p:oleObj spid="_x0000_s12312" name="Equation" r:id="rId16" imgW="685800" imgH="203200" progId="Equation.3">
                    <p:embed/>
                  </p:oleObj>
                </mc:Choice>
                <mc:Fallback>
                  <p:oleObj name="Equation" r:id="rId16" imgW="685800" imgH="203200" progId="Equation.3">
                    <p:embed/>
                    <p:pic>
                      <p:nvPicPr>
                        <p:cNvPr id="0" name="Object 3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32" y="958"/>
                          <a:ext cx="864" cy="25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1">
            <a:extLst>
              <a:ext uri="{FF2B5EF4-FFF2-40B4-BE49-F238E27FC236}">
                <a16:creationId xmlns:a16="http://schemas.microsoft.com/office/drawing/2014/main" id="{1C6C156F-B0C6-43A1-BFA5-6D6422DC1C3E}"/>
              </a:ext>
            </a:extLst>
          </p:cNvPr>
          <p:cNvSpPr>
            <a:spLocks noGrp="1"/>
          </p:cNvSpPr>
          <p:nvPr>
            <p:ph type="dt" sz="quarter" idx="10"/>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9CA29716-7543-4043-AEE8-5142C72023FD}" type="datetime1">
              <a:rPr lang="de-DE" altLang="en-US" sz="1400" b="0"/>
              <a:pPr/>
              <a:t>14.06.2023</a:t>
            </a:fld>
            <a:endParaRPr lang="en-US" altLang="en-US" sz="1400" b="0"/>
          </a:p>
        </p:txBody>
      </p:sp>
      <p:sp>
        <p:nvSpPr>
          <p:cNvPr id="14339" name="Footer Placeholder 2">
            <a:extLst>
              <a:ext uri="{FF2B5EF4-FFF2-40B4-BE49-F238E27FC236}">
                <a16:creationId xmlns:a16="http://schemas.microsoft.com/office/drawing/2014/main" id="{5CCC8AC1-19B9-4097-A9ED-243BCE24C930}"/>
              </a:ext>
            </a:extLst>
          </p:cNvPr>
          <p:cNvSpPr>
            <a:spLocks noGrp="1"/>
          </p:cNvSpPr>
          <p:nvPr>
            <p:ph type="ftr" sz="quarter" idx="11"/>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b="0"/>
              <a:t>N. Arnold, Applied Physics, Linz</a:t>
            </a:r>
          </a:p>
        </p:txBody>
      </p:sp>
      <p:sp>
        <p:nvSpPr>
          <p:cNvPr id="14340" name="Slide Number Placeholder 3">
            <a:extLst>
              <a:ext uri="{FF2B5EF4-FFF2-40B4-BE49-F238E27FC236}">
                <a16:creationId xmlns:a16="http://schemas.microsoft.com/office/drawing/2014/main" id="{B88BE7AB-FEAB-4F43-A278-08443A1E05A0}"/>
              </a:ext>
            </a:extLst>
          </p:cNvPr>
          <p:cNvSpPr>
            <a:spLocks noGrp="1"/>
          </p:cNvSpPr>
          <p:nvPr>
            <p:ph type="sldNum" sz="quarter" idx="12"/>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89648B2E-1F43-40ED-93AE-FD6CD8536949}" type="slidenum">
              <a:rPr lang="en-US" altLang="en-US" sz="1400" b="0"/>
              <a:pPr/>
              <a:t>6</a:t>
            </a:fld>
            <a:endParaRPr lang="en-US" altLang="en-US" sz="1400" b="0"/>
          </a:p>
        </p:txBody>
      </p:sp>
      <p:pic>
        <p:nvPicPr>
          <p:cNvPr id="14341" name="Picture 30">
            <a:extLst>
              <a:ext uri="{FF2B5EF4-FFF2-40B4-BE49-F238E27FC236}">
                <a16:creationId xmlns:a16="http://schemas.microsoft.com/office/drawing/2014/main" id="{53218F41-777E-46DD-8E1C-590C07B6D1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450" y="2719388"/>
            <a:ext cx="2201863"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29">
            <a:extLst>
              <a:ext uri="{FF2B5EF4-FFF2-40B4-BE49-F238E27FC236}">
                <a16:creationId xmlns:a16="http://schemas.microsoft.com/office/drawing/2014/main" id="{59EE3FBF-33BD-48C5-B247-1EF943FF57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5300663"/>
            <a:ext cx="3306762" cy="154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3" name="Rectangle 2">
            <a:extLst>
              <a:ext uri="{FF2B5EF4-FFF2-40B4-BE49-F238E27FC236}">
                <a16:creationId xmlns:a16="http://schemas.microsoft.com/office/drawing/2014/main" id="{3C5AFC2F-AB13-4738-A2F0-EAACC06F6175}"/>
              </a:ext>
            </a:extLst>
          </p:cNvPr>
          <p:cNvSpPr>
            <a:spLocks noChangeArrowheads="1"/>
          </p:cNvSpPr>
          <p:nvPr/>
        </p:nvSpPr>
        <p:spPr bwMode="auto">
          <a:xfrm>
            <a:off x="0" y="4203700"/>
            <a:ext cx="91440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20000"/>
              </a:spcBef>
            </a:pPr>
            <a:r>
              <a:rPr lang="en-US" altLang="en-US" b="0">
                <a:sym typeface="Symbol" panose="05050102010706020507" pitchFamily="18" charset="2"/>
              </a:rPr>
              <a:t>Just behind the sphere</a:t>
            </a:r>
            <a:r>
              <a:rPr lang="en-US" altLang="en-US" b="0" i="1">
                <a:sym typeface="Symbol" panose="05050102010706020507" pitchFamily="18" charset="2"/>
              </a:rPr>
              <a:t>  </a:t>
            </a:r>
            <a:r>
              <a:rPr lang="en-US" altLang="en-US">
                <a:sym typeface="Symbol" panose="05050102010706020507" pitchFamily="18" charset="2"/>
              </a:rPr>
              <a:t> /</a:t>
            </a:r>
            <a:r>
              <a:rPr lang="en-US" altLang="en-US" b="0">
                <a:sym typeface="Symbol" panose="05050102010706020507" pitchFamily="18" charset="2"/>
              </a:rPr>
              <a:t>2. </a:t>
            </a:r>
            <a:r>
              <a:rPr lang="en-US" altLang="en-US" b="0"/>
              <a:t>On the axis </a:t>
            </a:r>
            <a:r>
              <a:rPr lang="en-US" altLang="en-US" b="0" i="1"/>
              <a:t>y,z</a:t>
            </a:r>
            <a:r>
              <a:rPr lang="en-US" altLang="en-US" b="0"/>
              <a:t> components vanish, </a:t>
            </a:r>
            <a:r>
              <a:rPr lang="en-US" altLang="en-US" b="0">
                <a:solidFill>
                  <a:srgbClr val="FF0000"/>
                </a:solidFill>
              </a:rPr>
              <a:t>near the axis </a:t>
            </a:r>
            <a:r>
              <a:rPr lang="en-US" altLang="en-US" b="0" i="1">
                <a:solidFill>
                  <a:srgbClr val="FF0000"/>
                </a:solidFill>
              </a:rPr>
              <a:t>E</a:t>
            </a:r>
            <a:r>
              <a:rPr lang="en-US" altLang="en-US" b="0" i="1" baseline="-25000">
                <a:solidFill>
                  <a:srgbClr val="FF0000"/>
                </a:solidFill>
              </a:rPr>
              <a:t>z</a:t>
            </a:r>
            <a:r>
              <a:rPr lang="en-US" altLang="en-US" b="0">
                <a:solidFill>
                  <a:srgbClr val="FF0000"/>
                </a:solidFill>
              </a:rPr>
              <a:t> is large. </a:t>
            </a:r>
            <a:r>
              <a:rPr lang="en-US" altLang="en-US" b="0"/>
              <a:t>Constructive interference: geometry and caustic shift </a:t>
            </a:r>
            <a:r>
              <a:rPr lang="en-US" altLang="en-US" b="0" i="1">
                <a:sym typeface="Symbol" panose="05050102010706020507" pitchFamily="18" charset="2"/>
              </a:rPr>
              <a:t></a:t>
            </a:r>
            <a:r>
              <a:rPr lang="en-US" altLang="en-US" b="0" i="1" baseline="-25000">
                <a:sym typeface="Symbol" panose="05050102010706020507" pitchFamily="18" charset="2"/>
              </a:rPr>
              <a:t>1</a:t>
            </a:r>
            <a:r>
              <a:rPr lang="en-US" altLang="en-US" b="0" i="1">
                <a:sym typeface="Symbol" panose="05050102010706020507" pitchFamily="18" charset="2"/>
              </a:rPr>
              <a:t>-</a:t>
            </a:r>
            <a:r>
              <a:rPr lang="en-US" altLang="en-US" b="0" i="1" baseline="-25000">
                <a:sym typeface="Symbol" panose="05050102010706020507" pitchFamily="18" charset="2"/>
              </a:rPr>
              <a:t>3</a:t>
            </a:r>
            <a:r>
              <a:rPr lang="en-US" altLang="en-US" b="0">
                <a:sym typeface="Symbol" panose="05050102010706020507" pitchFamily="18" charset="2"/>
              </a:rPr>
              <a:t>=</a:t>
            </a:r>
            <a:r>
              <a:rPr lang="en-US" altLang="en-US" b="0" i="1">
                <a:sym typeface="Symbol" panose="05050102010706020507" pitchFamily="18" charset="2"/>
              </a:rPr>
              <a:t></a:t>
            </a:r>
            <a:r>
              <a:rPr lang="en-US" altLang="en-US">
                <a:sym typeface="Symbol" panose="05050102010706020507" pitchFamily="18" charset="2"/>
              </a:rPr>
              <a:t> + </a:t>
            </a:r>
            <a:r>
              <a:rPr lang="en-US" altLang="en-US" b="0" i="1">
                <a:sym typeface="Symbol" panose="05050102010706020507" pitchFamily="18" charset="2"/>
              </a:rPr>
              <a:t></a:t>
            </a:r>
            <a:r>
              <a:rPr lang="en-US" altLang="en-US">
                <a:sym typeface="Symbol" panose="05050102010706020507" pitchFamily="18" charset="2"/>
              </a:rPr>
              <a:t> /</a:t>
            </a:r>
            <a:r>
              <a:rPr lang="en-US" altLang="en-US" b="0">
                <a:sym typeface="Symbol" panose="05050102010706020507" pitchFamily="18" charset="2"/>
              </a:rPr>
              <a:t>2  </a:t>
            </a:r>
            <a:r>
              <a:rPr lang="en-US" altLang="en-US" b="0">
                <a:solidFill>
                  <a:srgbClr val="FF0000"/>
                </a:solidFill>
                <a:sym typeface="Symbol" panose="05050102010706020507" pitchFamily="18" charset="2"/>
              </a:rPr>
              <a:t>2 peaks </a:t>
            </a:r>
            <a:r>
              <a:rPr lang="en-US" altLang="en-US" b="0">
                <a:sym typeface="Symbol" panose="05050102010706020507" pitchFamily="18" charset="2"/>
              </a:rPr>
              <a:t>along polarization direction</a:t>
            </a:r>
            <a:r>
              <a:rPr lang="en-US" altLang="en-US">
                <a:sym typeface="Symbol" panose="05050102010706020507" pitchFamily="18" charset="2"/>
              </a:rPr>
              <a:t> </a:t>
            </a:r>
            <a:r>
              <a:rPr lang="en-US" altLang="en-US" b="0">
                <a:sym typeface="Symbol" panose="05050102010706020507" pitchFamily="18" charset="2"/>
              </a:rPr>
              <a:t>separated by their                                                   					FWHM:</a:t>
            </a:r>
          </a:p>
          <a:p>
            <a:pPr>
              <a:spcBef>
                <a:spcPct val="20000"/>
              </a:spcBef>
            </a:pPr>
            <a:r>
              <a:rPr lang="en-US" altLang="en-US" b="0">
                <a:sym typeface="Symbol" panose="05050102010706020507" pitchFamily="18" charset="2"/>
              </a:rPr>
              <a:t>				</a:t>
            </a:r>
          </a:p>
          <a:p>
            <a:pPr>
              <a:spcBef>
                <a:spcPct val="20000"/>
              </a:spcBef>
            </a:pPr>
            <a:r>
              <a:rPr lang="en-US" altLang="en-US" b="0">
                <a:sym typeface="Symbol" panose="05050102010706020507" pitchFamily="18" charset="2"/>
              </a:rPr>
              <a:t>					</a:t>
            </a:r>
            <a:r>
              <a:rPr lang="en-US" altLang="en-US" b="0">
                <a:solidFill>
                  <a:srgbClr val="FF0000"/>
                </a:solidFill>
                <a:sym typeface="Symbol" panose="05050102010706020507" pitchFamily="18" charset="2"/>
              </a:rPr>
              <a:t>Poynting </a:t>
            </a:r>
            <a:r>
              <a:rPr lang="en-US" altLang="en-US" i="1">
                <a:solidFill>
                  <a:srgbClr val="FF0000"/>
                </a:solidFill>
                <a:sym typeface="Symbol" panose="05050102010706020507" pitchFamily="18" charset="2"/>
              </a:rPr>
              <a:t>does not</a:t>
            </a:r>
            <a:r>
              <a:rPr lang="en-US" altLang="en-US" b="0">
                <a:solidFill>
                  <a:srgbClr val="FF0000"/>
                </a:solidFill>
                <a:sym typeface="Symbol" panose="05050102010706020507" pitchFamily="18" charset="2"/>
              </a:rPr>
              <a:t> have 2 peaks</a:t>
            </a:r>
          </a:p>
        </p:txBody>
      </p:sp>
      <p:sp>
        <p:nvSpPr>
          <p:cNvPr id="14344" name="Rectangle 3">
            <a:extLst>
              <a:ext uri="{FF2B5EF4-FFF2-40B4-BE49-F238E27FC236}">
                <a16:creationId xmlns:a16="http://schemas.microsoft.com/office/drawing/2014/main" id="{C1520F1F-DA6B-47A4-B561-D7FDF50DCB8F}"/>
              </a:ext>
            </a:extLst>
          </p:cNvPr>
          <p:cNvSpPr>
            <a:spLocks noGrp="1" noChangeArrowheads="1"/>
          </p:cNvSpPr>
          <p:nvPr>
            <p:ph type="title" idx="4294967295"/>
          </p:nvPr>
        </p:nvSpPr>
        <p:spPr>
          <a:xfrm>
            <a:off x="107950" y="7938"/>
            <a:ext cx="8964613" cy="684212"/>
          </a:xfrm>
        </p:spPr>
        <p:txBody>
          <a:bodyPr/>
          <a:lstStyle/>
          <a:p>
            <a:r>
              <a:rPr lang="en-US" altLang="en-US" sz="3600" b="1">
                <a:solidFill>
                  <a:srgbClr val="0000FF"/>
                </a:solidFill>
              </a:rPr>
              <a:t>Localization and double peak structure</a:t>
            </a:r>
          </a:p>
        </p:txBody>
      </p:sp>
      <p:graphicFrame>
        <p:nvGraphicFramePr>
          <p:cNvPr id="14345" name="Object 8">
            <a:extLst>
              <a:ext uri="{FF2B5EF4-FFF2-40B4-BE49-F238E27FC236}">
                <a16:creationId xmlns:a16="http://schemas.microsoft.com/office/drawing/2014/main" id="{C3F9A997-D6DF-4075-83CA-8DE737DA729B}"/>
              </a:ext>
            </a:extLst>
          </p:cNvPr>
          <p:cNvGraphicFramePr>
            <a:graphicFrameLocks noChangeAspect="1"/>
          </p:cNvGraphicFramePr>
          <p:nvPr/>
        </p:nvGraphicFramePr>
        <p:xfrm>
          <a:off x="6727825" y="5362575"/>
          <a:ext cx="1624013" cy="838200"/>
        </p:xfrm>
        <a:graphic>
          <a:graphicData uri="http://schemas.openxmlformats.org/presentationml/2006/ole">
            <mc:AlternateContent xmlns:mc="http://schemas.openxmlformats.org/markup-compatibility/2006">
              <mc:Choice xmlns:v="urn:schemas-microsoft-com:vml" Requires="v">
                <p:oleObj spid="_x0000_s14353" name="Equation" r:id="rId6" imgW="812447" imgH="418918" progId="Equation.3">
                  <p:embed/>
                </p:oleObj>
              </mc:Choice>
              <mc:Fallback>
                <p:oleObj name="Equation" r:id="rId6" imgW="812447" imgH="418918"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7825" y="5362575"/>
                        <a:ext cx="16240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6" name="Rectangle 22">
            <a:extLst>
              <a:ext uri="{FF2B5EF4-FFF2-40B4-BE49-F238E27FC236}">
                <a16:creationId xmlns:a16="http://schemas.microsoft.com/office/drawing/2014/main" id="{03E1D336-1F30-4DB3-9A50-BD914F87CAFE}"/>
              </a:ext>
            </a:extLst>
          </p:cNvPr>
          <p:cNvSpPr>
            <a:spLocks noChangeArrowheads="1"/>
          </p:cNvSpPr>
          <p:nvPr/>
        </p:nvSpPr>
        <p:spPr bwMode="auto">
          <a:xfrm>
            <a:off x="71438" y="584200"/>
            <a:ext cx="9072562"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295400" indent="-381000">
              <a:spcBef>
                <a:spcPct val="20000"/>
              </a:spcBef>
              <a:buChar char="•"/>
              <a:defRPr sz="2400">
                <a:solidFill>
                  <a:schemeClr val="tx1"/>
                </a:solidFill>
                <a:latin typeface="Times New Roman" panose="02020603050405020304" pitchFamily="18" charset="0"/>
              </a:defRPr>
            </a:lvl3pPr>
            <a:lvl4pPr marL="1714500" indent="-342900">
              <a:spcBef>
                <a:spcPct val="20000"/>
              </a:spcBef>
              <a:buChar char="–"/>
              <a:defRPr sz="2000">
                <a:solidFill>
                  <a:schemeClr val="tx1"/>
                </a:solidFill>
                <a:latin typeface="Times New Roman" panose="02020603050405020304" pitchFamily="18" charset="0"/>
              </a:defRPr>
            </a:lvl4pPr>
            <a:lvl5pPr marL="2171700" indent="-342900">
              <a:spcBef>
                <a:spcPct val="20000"/>
              </a:spcBef>
              <a:buChar char="»"/>
              <a:defRPr sz="2000">
                <a:solidFill>
                  <a:schemeClr val="tx1"/>
                </a:solidFill>
                <a:latin typeface="Times New Roman" panose="02020603050405020304" pitchFamily="18" charset="0"/>
              </a:defRPr>
            </a:lvl5pPr>
            <a:lvl6pPr marL="2628900" indent="-3429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86100" indent="-3429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43300" indent="-3429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000500" indent="-3429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en-US" sz="2400" b="0"/>
              <a:t>Caustic line: </a:t>
            </a:r>
            <a:r>
              <a:rPr lang="en-US" altLang="en-US" sz="2400" b="0">
                <a:solidFill>
                  <a:srgbClr val="FF0000"/>
                </a:solidFill>
                <a:sym typeface="Symbol" panose="05050102010706020507" pitchFamily="18" charset="2"/>
              </a:rPr>
              <a:t>slowly varying Bessel beam</a:t>
            </a:r>
          </a:p>
          <a:p>
            <a:pPr>
              <a:buFontTx/>
              <a:buNone/>
            </a:pPr>
            <a:r>
              <a:rPr lang="en-US" altLang="en-US" sz="2400" b="0">
                <a:solidFill>
                  <a:srgbClr val="FF0000"/>
                </a:solidFill>
              </a:rPr>
              <a:t>Width</a:t>
            </a:r>
            <a:r>
              <a:rPr lang="en-US" altLang="en-US" sz="2400" b="0"/>
              <a:t>: destructive interference + caustic shift </a:t>
            </a:r>
            <a:r>
              <a:rPr lang="en-US" altLang="en-US" sz="2400" b="0" i="1">
                <a:sym typeface="Symbol" panose="05050102010706020507" pitchFamily="18" charset="2"/>
              </a:rPr>
              <a:t></a:t>
            </a:r>
            <a:r>
              <a:rPr lang="en-US" altLang="en-US" sz="2400" b="0" i="1" baseline="-25000">
                <a:sym typeface="Symbol" panose="05050102010706020507" pitchFamily="18" charset="2"/>
              </a:rPr>
              <a:t>1</a:t>
            </a:r>
            <a:r>
              <a:rPr lang="en-US" altLang="en-US" sz="2400" b="0" i="1">
                <a:sym typeface="Symbol" panose="05050102010706020507" pitchFamily="18" charset="2"/>
              </a:rPr>
              <a:t>-</a:t>
            </a:r>
            <a:r>
              <a:rPr lang="en-US" altLang="en-US" sz="2400" b="0" i="1" baseline="-25000">
                <a:sym typeface="Symbol" panose="05050102010706020507" pitchFamily="18" charset="2"/>
              </a:rPr>
              <a:t>3</a:t>
            </a:r>
            <a:r>
              <a:rPr lang="en-US" altLang="en-US" sz="2400" b="0">
                <a:sym typeface="Symbol" panose="05050102010706020507" pitchFamily="18" charset="2"/>
              </a:rPr>
              <a:t>= </a:t>
            </a:r>
            <a:r>
              <a:rPr lang="en-US" altLang="en-US" sz="2400" b="0" i="1">
                <a:sym typeface="Symbol" panose="05050102010706020507" pitchFamily="18" charset="2"/>
              </a:rPr>
              <a:t></a:t>
            </a:r>
            <a:r>
              <a:rPr lang="en-US" altLang="en-US" sz="2400">
                <a:sym typeface="Symbol" panose="05050102010706020507" pitchFamily="18" charset="2"/>
              </a:rPr>
              <a:t> + </a:t>
            </a:r>
            <a:r>
              <a:rPr lang="en-US" altLang="en-US" sz="2400" b="0" i="1">
                <a:sym typeface="Symbol" panose="05050102010706020507" pitchFamily="18" charset="2"/>
              </a:rPr>
              <a:t></a:t>
            </a:r>
            <a:r>
              <a:rPr lang="en-US" altLang="en-US" sz="2400">
                <a:sym typeface="Symbol" panose="05050102010706020507" pitchFamily="18" charset="2"/>
              </a:rPr>
              <a:t> /</a:t>
            </a:r>
            <a:r>
              <a:rPr lang="en-US" altLang="en-US" sz="2400" b="0">
                <a:sym typeface="Symbol" panose="05050102010706020507" pitchFamily="18" charset="2"/>
              </a:rPr>
              <a:t>2</a:t>
            </a:r>
            <a:endParaRPr lang="en-US" altLang="en-US" sz="2400" b="0"/>
          </a:p>
          <a:p>
            <a:pPr>
              <a:buFontTx/>
              <a:buNone/>
            </a:pPr>
            <a:r>
              <a:rPr lang="en-GB" altLang="en-US" sz="2400" b="0" i="1">
                <a:solidFill>
                  <a:srgbClr val="FF0000"/>
                </a:solidFill>
                <a:sym typeface="Symbol" panose="05050102010706020507" pitchFamily="18" charset="2"/>
              </a:rPr>
              <a:t>                                </a:t>
            </a:r>
          </a:p>
          <a:p>
            <a:pPr>
              <a:buFontTx/>
              <a:buNone/>
            </a:pPr>
            <a:r>
              <a:rPr lang="en-GB" altLang="en-US" sz="2400" b="0" i="1">
                <a:solidFill>
                  <a:srgbClr val="FF0000"/>
                </a:solidFill>
                <a:sym typeface="Symbol" panose="05050102010706020507" pitchFamily="18" charset="2"/>
              </a:rPr>
              <a:t>                            smaller than with ideal lens</a:t>
            </a:r>
          </a:p>
          <a:p>
            <a:pPr>
              <a:buFontTx/>
              <a:buNone/>
            </a:pPr>
            <a:r>
              <a:rPr lang="en-US" altLang="en-US" sz="2400" b="0">
                <a:sym typeface="Symbol" panose="05050102010706020507" pitchFamily="18" charset="2"/>
              </a:rPr>
              <a:t>smallest width is </a:t>
            </a:r>
            <a:r>
              <a:rPr lang="en-US" altLang="en-US" sz="2400" i="1">
                <a:solidFill>
                  <a:srgbClr val="FF0000"/>
                </a:solidFill>
                <a:sym typeface="Symbol" panose="05050102010706020507" pitchFamily="18" charset="2"/>
              </a:rPr>
              <a:t>not</a:t>
            </a:r>
            <a:r>
              <a:rPr lang="en-US" altLang="en-US" sz="2400" b="0">
                <a:sym typeface="Symbol" panose="05050102010706020507" pitchFamily="18" charset="2"/>
              </a:rPr>
              <a:t> in the focus, but at large </a:t>
            </a:r>
            <a:r>
              <a:rPr lang="en-US" altLang="en-US" sz="2400" b="0" i="1">
                <a:sym typeface="Symbol" panose="05050102010706020507" pitchFamily="18" charset="2"/>
              </a:rPr>
              <a:t></a:t>
            </a:r>
            <a:endParaRPr lang="en-US" altLang="en-US" sz="2400" b="0">
              <a:sym typeface="Symbol" panose="05050102010706020507" pitchFamily="18" charset="2"/>
            </a:endParaRPr>
          </a:p>
        </p:txBody>
      </p:sp>
      <p:graphicFrame>
        <p:nvGraphicFramePr>
          <p:cNvPr id="14347" name="Object 24">
            <a:extLst>
              <a:ext uri="{FF2B5EF4-FFF2-40B4-BE49-F238E27FC236}">
                <a16:creationId xmlns:a16="http://schemas.microsoft.com/office/drawing/2014/main" id="{BD647C95-89ED-43F3-A798-C914D7FDEDA6}"/>
              </a:ext>
            </a:extLst>
          </p:cNvPr>
          <p:cNvGraphicFramePr>
            <a:graphicFrameLocks noChangeAspect="1"/>
          </p:cNvGraphicFramePr>
          <p:nvPr/>
        </p:nvGraphicFramePr>
        <p:xfrm>
          <a:off x="250825" y="1474788"/>
          <a:ext cx="1624013" cy="838200"/>
        </p:xfrm>
        <a:graphic>
          <a:graphicData uri="http://schemas.openxmlformats.org/presentationml/2006/ole">
            <mc:AlternateContent xmlns:mc="http://schemas.openxmlformats.org/markup-compatibility/2006">
              <mc:Choice xmlns:v="urn:schemas-microsoft-com:vml" Requires="v">
                <p:oleObj spid="_x0000_s14354" name="Equation" r:id="rId8" imgW="812447" imgH="418918" progId="Equation.3">
                  <p:embed/>
                </p:oleObj>
              </mc:Choice>
              <mc:Fallback>
                <p:oleObj name="Equation" r:id="rId8" imgW="812447" imgH="418918" progId="Equation.3">
                  <p:embed/>
                  <p:pic>
                    <p:nvPicPr>
                      <p:cNvPr id="0" name="Object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1474788"/>
                        <a:ext cx="1624013" cy="8382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4348" name="Group 27">
            <a:extLst>
              <a:ext uri="{FF2B5EF4-FFF2-40B4-BE49-F238E27FC236}">
                <a16:creationId xmlns:a16="http://schemas.microsoft.com/office/drawing/2014/main" id="{283BA23B-09FC-45F2-B4BB-1B5D3C637644}"/>
              </a:ext>
            </a:extLst>
          </p:cNvPr>
          <p:cNvGrpSpPr>
            <a:grpSpLocks/>
          </p:cNvGrpSpPr>
          <p:nvPr/>
        </p:nvGrpSpPr>
        <p:grpSpPr bwMode="auto">
          <a:xfrm>
            <a:off x="-404813" y="2744788"/>
            <a:ext cx="3500438" cy="1579562"/>
            <a:chOff x="-255" y="1729"/>
            <a:chExt cx="2205" cy="995"/>
          </a:xfrm>
        </p:grpSpPr>
        <p:graphicFrame>
          <p:nvGraphicFramePr>
            <p:cNvPr id="14350" name="Object 21">
              <a:extLst>
                <a:ext uri="{FF2B5EF4-FFF2-40B4-BE49-F238E27FC236}">
                  <a16:creationId xmlns:a16="http://schemas.microsoft.com/office/drawing/2014/main" id="{130B7355-5E25-4C33-8F12-3F0455664B79}"/>
                </a:ext>
              </a:extLst>
            </p:cNvPr>
            <p:cNvGraphicFramePr>
              <a:graphicFrameLocks noChangeAspect="1"/>
            </p:cNvGraphicFramePr>
            <p:nvPr/>
          </p:nvGraphicFramePr>
          <p:xfrm>
            <a:off x="470" y="1752"/>
            <a:ext cx="1480" cy="972"/>
          </p:xfrm>
          <a:graphic>
            <a:graphicData uri="http://schemas.openxmlformats.org/presentationml/2006/ole">
              <mc:AlternateContent xmlns:mc="http://schemas.openxmlformats.org/markup-compatibility/2006">
                <mc:Choice xmlns:v="urn:schemas-microsoft-com:vml" Requires="v">
                  <p:oleObj spid="_x0000_s14355" name="Graph" r:id="rId10" imgW="4882896" imgH="3096158" progId="Origin50.Graph">
                    <p:embed/>
                  </p:oleObj>
                </mc:Choice>
                <mc:Fallback>
                  <p:oleObj name="Graph" r:id="rId10" imgW="4882896" imgH="3096158" progId="Origin50.Graph">
                    <p:embed/>
                    <p:pic>
                      <p:nvPicPr>
                        <p:cNvPr id="0" name="Object 21"/>
                        <p:cNvPicPr>
                          <a:picLocks noChangeAspect="1" noChangeArrowheads="1"/>
                        </p:cNvPicPr>
                        <p:nvPr/>
                      </p:nvPicPr>
                      <p:blipFill>
                        <a:blip r:embed="rId11">
                          <a:extLst>
                            <a:ext uri="{28A0092B-C50C-407E-A947-70E740481C1C}">
                              <a14:useLocalDpi xmlns:a14="http://schemas.microsoft.com/office/drawing/2010/main" val="0"/>
                            </a:ext>
                          </a:extLst>
                        </a:blip>
                        <a:srcRect l="15355" t="17548" r="15916" b="11223"/>
                        <a:stretch>
                          <a:fillRect/>
                        </a:stretch>
                      </p:blipFill>
                      <p:spPr bwMode="auto">
                        <a:xfrm>
                          <a:off x="470" y="1752"/>
                          <a:ext cx="1480" cy="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51" name="Text Box 25">
              <a:extLst>
                <a:ext uri="{FF2B5EF4-FFF2-40B4-BE49-F238E27FC236}">
                  <a16:creationId xmlns:a16="http://schemas.microsoft.com/office/drawing/2014/main" id="{F6188935-2C85-4F85-872D-61676C3770FD}"/>
                </a:ext>
              </a:extLst>
            </p:cNvPr>
            <p:cNvSpPr txBox="1">
              <a:spLocks noChangeArrowheads="1"/>
            </p:cNvSpPr>
            <p:nvPr/>
          </p:nvSpPr>
          <p:spPr bwMode="auto">
            <a:xfrm rot="-5400000">
              <a:off x="-170" y="2036"/>
              <a:ext cx="77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b="0">
                  <a:solidFill>
                    <a:srgbClr val="FF0000"/>
                  </a:solidFill>
                </a:rPr>
                <a:t>Sphere</a:t>
              </a:r>
            </a:p>
          </p:txBody>
        </p:sp>
        <p:sp>
          <p:nvSpPr>
            <p:cNvPr id="14352" name="Arc 26">
              <a:extLst>
                <a:ext uri="{FF2B5EF4-FFF2-40B4-BE49-F238E27FC236}">
                  <a16:creationId xmlns:a16="http://schemas.microsoft.com/office/drawing/2014/main" id="{A80B25D5-23C4-4891-883D-D208636ABB75}"/>
                </a:ext>
              </a:extLst>
            </p:cNvPr>
            <p:cNvSpPr>
              <a:spLocks noChangeAspect="1"/>
            </p:cNvSpPr>
            <p:nvPr/>
          </p:nvSpPr>
          <p:spPr bwMode="auto">
            <a:xfrm rot="2700000">
              <a:off x="-255" y="1729"/>
              <a:ext cx="960" cy="960"/>
            </a:xfrm>
            <a:custGeom>
              <a:avLst/>
              <a:gdLst>
                <a:gd name="T0" fmla="*/ 347 w 20321"/>
                <a:gd name="T1" fmla="*/ 0 h 20313"/>
                <a:gd name="T2" fmla="*/ 960 w 20321"/>
                <a:gd name="T3" fmla="*/ 614 h 20313"/>
                <a:gd name="T4" fmla="*/ 0 w 20321"/>
                <a:gd name="T5" fmla="*/ 960 h 20313"/>
                <a:gd name="T6" fmla="*/ 0 60000 65536"/>
                <a:gd name="T7" fmla="*/ 0 60000 65536"/>
                <a:gd name="T8" fmla="*/ 0 60000 65536"/>
              </a:gdLst>
              <a:ahLst/>
              <a:cxnLst>
                <a:cxn ang="T6">
                  <a:pos x="T0" y="T1"/>
                </a:cxn>
                <a:cxn ang="T7">
                  <a:pos x="T2" y="T3"/>
                </a:cxn>
                <a:cxn ang="T8">
                  <a:pos x="T4" y="T5"/>
                </a:cxn>
              </a:cxnLst>
              <a:rect l="0" t="0" r="r" b="b"/>
              <a:pathLst>
                <a:path w="20321" h="20313" fill="none" extrusionOk="0">
                  <a:moveTo>
                    <a:pt x="7344" y="0"/>
                  </a:moveTo>
                  <a:cubicBezTo>
                    <a:pt x="13387" y="2184"/>
                    <a:pt x="18143" y="6946"/>
                    <a:pt x="20321" y="12990"/>
                  </a:cubicBezTo>
                </a:path>
                <a:path w="20321" h="20313" stroke="0" extrusionOk="0">
                  <a:moveTo>
                    <a:pt x="7344" y="0"/>
                  </a:moveTo>
                  <a:cubicBezTo>
                    <a:pt x="13387" y="2184"/>
                    <a:pt x="18143" y="6946"/>
                    <a:pt x="20321" y="12990"/>
                  </a:cubicBezTo>
                  <a:lnTo>
                    <a:pt x="0" y="20313"/>
                  </a:lnTo>
                  <a:lnTo>
                    <a:pt x="7344" y="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62876" name="Picture 28" descr="Spherevolume">
            <a:extLst>
              <a:ext uri="{FF2B5EF4-FFF2-40B4-BE49-F238E27FC236}">
                <a16:creationId xmlns:a16="http://schemas.microsoft.com/office/drawing/2014/main" id="{72958B67-7DBA-45E1-A95D-2F908A68B27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35713" y="1665288"/>
            <a:ext cx="2422525"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62876"/>
                                        </p:tgtEl>
                                        <p:attrNameLst>
                                          <p:attrName>style.visibility</p:attrName>
                                        </p:attrNameLst>
                                      </p:cBhvr>
                                      <p:to>
                                        <p:strVal val="visible"/>
                                      </p:to>
                                    </p:set>
                                    <p:animEffect transition="in" filter="fade">
                                      <p:cBhvr>
                                        <p:cTn id="7" dur="2000"/>
                                        <p:tgtEl>
                                          <p:spTgt spid="462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a:extLst>
              <a:ext uri="{FF2B5EF4-FFF2-40B4-BE49-F238E27FC236}">
                <a16:creationId xmlns:a16="http://schemas.microsoft.com/office/drawing/2014/main" id="{CE8BB266-59EE-40F2-AAF9-3F8018BAD753}"/>
              </a:ext>
            </a:extLst>
          </p:cNvPr>
          <p:cNvSpPr>
            <a:spLocks noGrp="1"/>
          </p:cNvSpPr>
          <p:nvPr>
            <p:ph type="dt" sz="quarter" idx="10"/>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29D91244-13E9-4EFF-941C-688B4B916E21}" type="datetime1">
              <a:rPr lang="de-DE" altLang="en-US" sz="1400" b="0"/>
              <a:pPr/>
              <a:t>14.06.2023</a:t>
            </a:fld>
            <a:endParaRPr lang="en-US" altLang="en-US" sz="1400" b="0"/>
          </a:p>
        </p:txBody>
      </p:sp>
      <p:sp>
        <p:nvSpPr>
          <p:cNvPr id="16387" name="Footer Placeholder 2">
            <a:extLst>
              <a:ext uri="{FF2B5EF4-FFF2-40B4-BE49-F238E27FC236}">
                <a16:creationId xmlns:a16="http://schemas.microsoft.com/office/drawing/2014/main" id="{5FBBE654-16BB-4FD3-A139-E9722E96454F}"/>
              </a:ext>
            </a:extLst>
          </p:cNvPr>
          <p:cNvSpPr>
            <a:spLocks noGrp="1"/>
          </p:cNvSpPr>
          <p:nvPr>
            <p:ph type="ftr" sz="quarter" idx="11"/>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b="0"/>
              <a:t>N. Arnold, Applied Physics, Linz</a:t>
            </a:r>
          </a:p>
        </p:txBody>
      </p:sp>
      <p:sp>
        <p:nvSpPr>
          <p:cNvPr id="16388" name="Slide Number Placeholder 3">
            <a:extLst>
              <a:ext uri="{FF2B5EF4-FFF2-40B4-BE49-F238E27FC236}">
                <a16:creationId xmlns:a16="http://schemas.microsoft.com/office/drawing/2014/main" id="{C931998A-B78F-4DDD-9961-7DE66C0D00C0}"/>
              </a:ext>
            </a:extLst>
          </p:cNvPr>
          <p:cNvSpPr>
            <a:spLocks noGrp="1"/>
          </p:cNvSpPr>
          <p:nvPr>
            <p:ph type="sldNum" sz="quarter" idx="12"/>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D6D7A141-0CC7-4D58-8E65-4345A226119B}" type="slidenum">
              <a:rPr lang="en-US" altLang="en-US" sz="1400" b="0"/>
              <a:pPr/>
              <a:t>7</a:t>
            </a:fld>
            <a:endParaRPr lang="en-US" altLang="en-US" sz="1400" b="0"/>
          </a:p>
        </p:txBody>
      </p:sp>
      <p:sp>
        <p:nvSpPr>
          <p:cNvPr id="16389" name="Rectangle 3">
            <a:extLst>
              <a:ext uri="{FF2B5EF4-FFF2-40B4-BE49-F238E27FC236}">
                <a16:creationId xmlns:a16="http://schemas.microsoft.com/office/drawing/2014/main" id="{764D9A07-008B-4FCF-88E6-E6339191B6B3}"/>
              </a:ext>
            </a:extLst>
          </p:cNvPr>
          <p:cNvSpPr>
            <a:spLocks noGrp="1" noChangeArrowheads="1"/>
          </p:cNvSpPr>
          <p:nvPr>
            <p:ph type="title" idx="4294967295"/>
          </p:nvPr>
        </p:nvSpPr>
        <p:spPr>
          <a:xfrm>
            <a:off x="107950" y="7938"/>
            <a:ext cx="8964613" cy="684212"/>
          </a:xfrm>
        </p:spPr>
        <p:txBody>
          <a:bodyPr/>
          <a:lstStyle/>
          <a:p>
            <a:r>
              <a:rPr lang="en-US" altLang="en-US" sz="3600" b="1">
                <a:solidFill>
                  <a:srgbClr val="0000FF"/>
                </a:solidFill>
              </a:rPr>
              <a:t>Experimental examples</a:t>
            </a:r>
          </a:p>
        </p:txBody>
      </p:sp>
      <p:sp>
        <p:nvSpPr>
          <p:cNvPr id="16390" name="Rectangle 5">
            <a:extLst>
              <a:ext uri="{FF2B5EF4-FFF2-40B4-BE49-F238E27FC236}">
                <a16:creationId xmlns:a16="http://schemas.microsoft.com/office/drawing/2014/main" id="{1A532C2D-1B83-49A7-BF33-7EF33896794C}"/>
              </a:ext>
            </a:extLst>
          </p:cNvPr>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pic>
        <p:nvPicPr>
          <p:cNvPr id="471047" name="Picture 7" descr="Double">
            <a:extLst>
              <a:ext uri="{FF2B5EF4-FFF2-40B4-BE49-F238E27FC236}">
                <a16:creationId xmlns:a16="http://schemas.microsoft.com/office/drawing/2014/main" id="{2DC717A8-C04C-4DEA-898B-1AB9F1343F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4724400"/>
            <a:ext cx="3592513"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49" name="Picture 9">
            <a:extLst>
              <a:ext uri="{FF2B5EF4-FFF2-40B4-BE49-F238E27FC236}">
                <a16:creationId xmlns:a16="http://schemas.microsoft.com/office/drawing/2014/main" id="{D13C7353-F66C-468E-86E4-525FF2CD91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 y="2549525"/>
            <a:ext cx="2787650" cy="199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71052" name="Group 12">
            <a:extLst>
              <a:ext uri="{FF2B5EF4-FFF2-40B4-BE49-F238E27FC236}">
                <a16:creationId xmlns:a16="http://schemas.microsoft.com/office/drawing/2014/main" id="{8B979F50-39B9-464C-81EF-3EB93708C8D4}"/>
              </a:ext>
            </a:extLst>
          </p:cNvPr>
          <p:cNvGrpSpPr>
            <a:grpSpLocks/>
          </p:cNvGrpSpPr>
          <p:nvPr/>
        </p:nvGrpSpPr>
        <p:grpSpPr bwMode="auto">
          <a:xfrm>
            <a:off x="228600" y="638175"/>
            <a:ext cx="8915400" cy="1819275"/>
            <a:chOff x="0" y="144"/>
            <a:chExt cx="5616" cy="1146"/>
          </a:xfrm>
        </p:grpSpPr>
        <p:pic>
          <p:nvPicPr>
            <p:cNvPr id="16396" name="Picture 13">
              <a:extLst>
                <a:ext uri="{FF2B5EF4-FFF2-40B4-BE49-F238E27FC236}">
                  <a16:creationId xmlns:a16="http://schemas.microsoft.com/office/drawing/2014/main" id="{5EC13476-A9ED-460A-AEFD-3212077E7D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4"/>
              <a:ext cx="996" cy="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7" name="Rectangle 14">
              <a:extLst>
                <a:ext uri="{FF2B5EF4-FFF2-40B4-BE49-F238E27FC236}">
                  <a16:creationId xmlns:a16="http://schemas.microsoft.com/office/drawing/2014/main" id="{71E24A41-952A-4FD5-8F46-290017247FCC}"/>
                </a:ext>
              </a:extLst>
            </p:cNvPr>
            <p:cNvSpPr>
              <a:spLocks noChangeArrowheads="1"/>
            </p:cNvSpPr>
            <p:nvPr/>
          </p:nvSpPr>
          <p:spPr bwMode="auto">
            <a:xfrm>
              <a:off x="1104" y="298"/>
              <a:ext cx="4512" cy="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b="0">
                  <a:cs typeface="Times New Roman" panose="02020603050405020304" pitchFamily="18" charset="0"/>
                </a:rPr>
                <a:t>PS/Si </a:t>
              </a:r>
              <a:r>
                <a:rPr lang="en-US" altLang="en-US" b="0">
                  <a:sym typeface="Symbol" panose="05050102010706020507" pitchFamily="18" charset="2"/>
                </a:rPr>
                <a:t></a:t>
              </a:r>
              <a:r>
                <a:rPr lang="en-US" altLang="en-US" b="0" i="1">
                  <a:sym typeface="Symbol" panose="05050102010706020507" pitchFamily="18" charset="2"/>
                </a:rPr>
                <a:t></a:t>
              </a:r>
              <a:r>
                <a:rPr lang="en-US" altLang="en-US" b="0">
                  <a:sym typeface="Symbol" panose="05050102010706020507" pitchFamily="18" charset="2"/>
                </a:rPr>
                <a:t>=</a:t>
              </a:r>
              <a:r>
                <a:rPr lang="en-US" altLang="en-US" b="0"/>
                <a:t>800 nm, 150 fs, sphere radius </a:t>
              </a:r>
              <a:r>
                <a:rPr lang="en-US" altLang="en-US" b="0" i="1"/>
                <a:t>a</a:t>
              </a:r>
              <a:r>
                <a:rPr lang="en-US" altLang="en-US" b="0"/>
                <a:t>=160 nm, small sphere - dipole effect</a:t>
              </a:r>
            </a:p>
            <a:p>
              <a:r>
                <a:rPr lang="en-US" altLang="en-US" sz="1400" b="0"/>
                <a:t>Münzer H.-J., Mosbacher M., Bertsch M., Dubbers O., Burmeister F., Pack A., Wannemacher R., Runge B.-U., Bäuerle D., Boneberg J., Leiderer P., </a:t>
              </a:r>
              <a:r>
                <a:rPr lang="en-US" altLang="en-US" sz="1400" b="0" i="1"/>
                <a:t>Proc. SPIE</a:t>
              </a:r>
              <a:r>
                <a:rPr lang="en-US" altLang="en-US" sz="1400" b="0"/>
                <a:t>, vol. </a:t>
              </a:r>
              <a:r>
                <a:rPr lang="en-US" altLang="en-US" sz="1400"/>
                <a:t>4426</a:t>
              </a:r>
              <a:r>
                <a:rPr lang="en-US" altLang="en-US" sz="1400" b="0"/>
                <a:t>, 180 (2002)</a:t>
              </a:r>
              <a:endParaRPr lang="en-US" altLang="en-US" sz="1400" b="0">
                <a:solidFill>
                  <a:schemeClr val="accent2"/>
                </a:solidFill>
                <a:cs typeface="Times New Roman" panose="02020603050405020304" pitchFamily="18" charset="0"/>
              </a:endParaRPr>
            </a:p>
          </p:txBody>
        </p:sp>
      </p:grpSp>
      <p:sp>
        <p:nvSpPr>
          <p:cNvPr id="16394" name="Text Box 15">
            <a:extLst>
              <a:ext uri="{FF2B5EF4-FFF2-40B4-BE49-F238E27FC236}">
                <a16:creationId xmlns:a16="http://schemas.microsoft.com/office/drawing/2014/main" id="{DB38BAEA-A20D-421D-8EE2-8C273952562A}"/>
              </a:ext>
            </a:extLst>
          </p:cNvPr>
          <p:cNvSpPr txBox="1">
            <a:spLocks noChangeArrowheads="1"/>
          </p:cNvSpPr>
          <p:nvPr/>
        </p:nvSpPr>
        <p:spPr bwMode="auto">
          <a:xfrm>
            <a:off x="3203575" y="2708275"/>
            <a:ext cx="5761038" cy="143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b="0"/>
              <a:t>SiO</a:t>
            </a:r>
            <a:r>
              <a:rPr lang="en-US" altLang="en-US" b="0" baseline="-25000"/>
              <a:t>2</a:t>
            </a:r>
            <a:r>
              <a:rPr lang="en-US" altLang="en-US" b="0">
                <a:sym typeface="Symbol" panose="05050102010706020507" pitchFamily="18" charset="2"/>
              </a:rPr>
              <a:t>/Ni-foil,=</a:t>
            </a:r>
            <a:r>
              <a:rPr lang="en-US" altLang="en-US" b="0"/>
              <a:t>248 nm, 500 fs</a:t>
            </a:r>
          </a:p>
          <a:p>
            <a:pPr>
              <a:spcBef>
                <a:spcPct val="50000"/>
              </a:spcBef>
            </a:pPr>
            <a:r>
              <a:rPr lang="en-US" altLang="en-US" b="0"/>
              <a:t>Large sphere -- radius </a:t>
            </a:r>
            <a:r>
              <a:rPr lang="en-US" altLang="en-US" b="0" i="1"/>
              <a:t>a</a:t>
            </a:r>
            <a:r>
              <a:rPr lang="en-US" altLang="en-US" b="0"/>
              <a:t>=3 µm</a:t>
            </a:r>
          </a:p>
          <a:p>
            <a:r>
              <a:rPr lang="de-DE" altLang="en-US" sz="1400" b="0"/>
              <a:t>D. Bäuerle, G. Wysocki, L. Landström, J. Klimstein, K. Piglmayer, J. Heitz</a:t>
            </a:r>
            <a:r>
              <a:rPr lang="en-GB" altLang="en-US" sz="1400" b="0"/>
              <a:t>, </a:t>
            </a:r>
            <a:r>
              <a:rPr lang="de-DE" altLang="en-US" sz="1400" b="0" i="1"/>
              <a:t>Proc. </a:t>
            </a:r>
            <a:r>
              <a:rPr lang="en-GB" altLang="en-US" sz="1400" b="0" i="1"/>
              <a:t>SPIE</a:t>
            </a:r>
            <a:r>
              <a:rPr lang="en-GB" altLang="en-US" sz="1400" b="0"/>
              <a:t>, </a:t>
            </a:r>
            <a:r>
              <a:rPr lang="en-GB" altLang="en-US" sz="1400"/>
              <a:t>5063</a:t>
            </a:r>
            <a:r>
              <a:rPr lang="en-GB" altLang="en-US" sz="1400" b="0"/>
              <a:t> 8 (2003)</a:t>
            </a:r>
            <a:endParaRPr lang="en-US" altLang="en-US" sz="1400"/>
          </a:p>
        </p:txBody>
      </p:sp>
      <p:sp>
        <p:nvSpPr>
          <p:cNvPr id="16395" name="Text Box 16">
            <a:extLst>
              <a:ext uri="{FF2B5EF4-FFF2-40B4-BE49-F238E27FC236}">
                <a16:creationId xmlns:a16="http://schemas.microsoft.com/office/drawing/2014/main" id="{4388B1E7-EFF3-4DBC-8719-412E14026FB9}"/>
              </a:ext>
            </a:extLst>
          </p:cNvPr>
          <p:cNvSpPr txBox="1">
            <a:spLocks noChangeArrowheads="1"/>
          </p:cNvSpPr>
          <p:nvPr/>
        </p:nvSpPr>
        <p:spPr bwMode="auto">
          <a:xfrm>
            <a:off x="3851275" y="4760913"/>
            <a:ext cx="5219700" cy="114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b="0"/>
              <a:t>Calculations. Bessoid matching behind the sphere, </a:t>
            </a:r>
            <a:r>
              <a:rPr lang="en-US" altLang="en-US" b="0">
                <a:sym typeface="Symbol" panose="05050102010706020507" pitchFamily="18" charset="2"/>
              </a:rPr>
              <a:t></a:t>
            </a:r>
            <a:r>
              <a:rPr lang="en-US" altLang="en-US" i="1">
                <a:sym typeface="Symbol" panose="05050102010706020507" pitchFamily="18" charset="2"/>
              </a:rPr>
              <a:t>EE*</a:t>
            </a:r>
            <a:r>
              <a:rPr lang="en-US" altLang="en-US" b="0">
                <a:sym typeface="Symbol" panose="05050102010706020507" pitchFamily="18" charset="2"/>
              </a:rPr>
              <a:t>, </a:t>
            </a:r>
            <a:r>
              <a:rPr lang="en-US" altLang="en-US" b="0" i="1">
                <a:sym typeface="Symbol" panose="05050102010706020507" pitchFamily="18" charset="2"/>
              </a:rPr>
              <a:t></a:t>
            </a:r>
            <a:r>
              <a:rPr lang="en-US" altLang="en-US" b="0">
                <a:sym typeface="Symbol" panose="05050102010706020507" pitchFamily="18" charset="2"/>
              </a:rPr>
              <a:t>=</a:t>
            </a:r>
            <a:r>
              <a:rPr lang="en-US" altLang="en-US" b="0"/>
              <a:t>248 nm, </a:t>
            </a:r>
            <a:r>
              <a:rPr lang="en-US" altLang="en-US" b="0" i="1"/>
              <a:t>a</a:t>
            </a:r>
            <a:r>
              <a:rPr lang="en-US" altLang="en-US" b="0"/>
              <a:t>=3 µm</a:t>
            </a:r>
          </a:p>
          <a:p>
            <a:pPr>
              <a:spcBef>
                <a:spcPct val="50000"/>
              </a:spcBef>
            </a:pPr>
            <a:r>
              <a:rPr lang="en-US" altLang="en-US" sz="1400" b="0"/>
              <a:t>After: J. Kofler and N. Arnold, </a:t>
            </a:r>
            <a:r>
              <a:rPr lang="en-US" altLang="en-US" sz="1400" b="0" i="1"/>
              <a:t>Phys. Rev. B</a:t>
            </a:r>
            <a:r>
              <a:rPr lang="en-US" altLang="en-US" sz="1400" b="0"/>
              <a:t> </a:t>
            </a:r>
            <a:r>
              <a:rPr lang="en-US" altLang="en-US" sz="1400"/>
              <a:t>73</a:t>
            </a:r>
            <a:r>
              <a:rPr lang="en-US" altLang="en-US" sz="1400" b="0"/>
              <a:t> (23), 235401 (2006)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71047"/>
                                        </p:tgtEl>
                                        <p:attrNameLst>
                                          <p:attrName>style.visibility</p:attrName>
                                        </p:attrNameLst>
                                      </p:cBhvr>
                                      <p:to>
                                        <p:strVal val="visible"/>
                                      </p:to>
                                    </p:set>
                                    <p:animEffect transition="in" filter="fade">
                                      <p:cBhvr>
                                        <p:cTn id="7" dur="2000"/>
                                        <p:tgtEl>
                                          <p:spTgt spid="471047"/>
                                        </p:tgtEl>
                                      </p:cBhvr>
                                    </p:animEffect>
                                  </p:childTnLst>
                                </p:cTn>
                              </p:par>
                              <p:par>
                                <p:cTn id="8" presetID="10" presetClass="entr" presetSubtype="0" fill="hold" nodeType="withEffect">
                                  <p:stCondLst>
                                    <p:cond delay="0"/>
                                  </p:stCondLst>
                                  <p:childTnLst>
                                    <p:set>
                                      <p:cBhvr>
                                        <p:cTn id="9" dur="1" fill="hold">
                                          <p:stCondLst>
                                            <p:cond delay="0"/>
                                          </p:stCondLst>
                                        </p:cTn>
                                        <p:tgtEl>
                                          <p:spTgt spid="471049"/>
                                        </p:tgtEl>
                                        <p:attrNameLst>
                                          <p:attrName>style.visibility</p:attrName>
                                        </p:attrNameLst>
                                      </p:cBhvr>
                                      <p:to>
                                        <p:strVal val="visible"/>
                                      </p:to>
                                    </p:set>
                                    <p:animEffect transition="in" filter="fade">
                                      <p:cBhvr>
                                        <p:cTn id="10" dur="2000"/>
                                        <p:tgtEl>
                                          <p:spTgt spid="47104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471052"/>
                                        </p:tgtEl>
                                        <p:attrNameLst>
                                          <p:attrName>style.visibility</p:attrName>
                                        </p:attrNameLst>
                                      </p:cBhvr>
                                      <p:to>
                                        <p:strVal val="visible"/>
                                      </p:to>
                                    </p:set>
                                    <p:anim calcmode="lin" valueType="num">
                                      <p:cBhvr additive="base">
                                        <p:cTn id="15" dur="500" fill="hold"/>
                                        <p:tgtEl>
                                          <p:spTgt spid="471052"/>
                                        </p:tgtEl>
                                        <p:attrNameLst>
                                          <p:attrName>ppt_x</p:attrName>
                                        </p:attrNameLst>
                                      </p:cBhvr>
                                      <p:tavLst>
                                        <p:tav tm="0">
                                          <p:val>
                                            <p:strVal val="0-#ppt_w/2"/>
                                          </p:val>
                                        </p:tav>
                                        <p:tav tm="100000">
                                          <p:val>
                                            <p:strVal val="#ppt_x"/>
                                          </p:val>
                                        </p:tav>
                                      </p:tavLst>
                                    </p:anim>
                                    <p:anim calcmode="lin" valueType="num">
                                      <p:cBhvr additive="base">
                                        <p:cTn id="16" dur="500" fill="hold"/>
                                        <p:tgtEl>
                                          <p:spTgt spid="4710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1">
            <a:extLst>
              <a:ext uri="{FF2B5EF4-FFF2-40B4-BE49-F238E27FC236}">
                <a16:creationId xmlns:a16="http://schemas.microsoft.com/office/drawing/2014/main" id="{AAF890FC-CC3B-41C1-8C50-F05E1BBF2B13}"/>
              </a:ext>
            </a:extLst>
          </p:cNvPr>
          <p:cNvSpPr>
            <a:spLocks noGrp="1"/>
          </p:cNvSpPr>
          <p:nvPr>
            <p:ph type="dt" sz="quarter" idx="10"/>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B5AE55B7-829D-492F-A13F-AC01198518D1}" type="datetime1">
              <a:rPr lang="de-DE" altLang="en-US" sz="1400" b="0"/>
              <a:pPr/>
              <a:t>14.06.2023</a:t>
            </a:fld>
            <a:endParaRPr lang="en-US" altLang="en-US" sz="1400" b="0"/>
          </a:p>
        </p:txBody>
      </p:sp>
      <p:sp>
        <p:nvSpPr>
          <p:cNvPr id="18435" name="Footer Placeholder 2">
            <a:extLst>
              <a:ext uri="{FF2B5EF4-FFF2-40B4-BE49-F238E27FC236}">
                <a16:creationId xmlns:a16="http://schemas.microsoft.com/office/drawing/2014/main" id="{F47A96BD-6D9E-4503-99A5-F6771DD1EF16}"/>
              </a:ext>
            </a:extLst>
          </p:cNvPr>
          <p:cNvSpPr>
            <a:spLocks noGrp="1"/>
          </p:cNvSpPr>
          <p:nvPr>
            <p:ph type="ftr" sz="quarter" idx="11"/>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b="0"/>
              <a:t>N. Arnold, Applied Physics, Linz</a:t>
            </a:r>
          </a:p>
        </p:txBody>
      </p:sp>
      <p:sp>
        <p:nvSpPr>
          <p:cNvPr id="18436" name="Slide Number Placeholder 3">
            <a:extLst>
              <a:ext uri="{FF2B5EF4-FFF2-40B4-BE49-F238E27FC236}">
                <a16:creationId xmlns:a16="http://schemas.microsoft.com/office/drawing/2014/main" id="{E1DD31BD-695B-44BE-8E15-EB680A3B45D1}"/>
              </a:ext>
            </a:extLst>
          </p:cNvPr>
          <p:cNvSpPr>
            <a:spLocks noGrp="1"/>
          </p:cNvSpPr>
          <p:nvPr>
            <p:ph type="sldNum" sz="quarter" idx="12"/>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38B930A7-5DC4-4710-ABC7-8373F67AB22A}" type="slidenum">
              <a:rPr lang="en-US" altLang="en-US" sz="1400" b="0"/>
              <a:pPr/>
              <a:t>8</a:t>
            </a:fld>
            <a:endParaRPr lang="en-US" altLang="en-US" sz="1400" b="0"/>
          </a:p>
        </p:txBody>
      </p:sp>
      <p:sp>
        <p:nvSpPr>
          <p:cNvPr id="18437" name="Rectangle 2">
            <a:extLst>
              <a:ext uri="{FF2B5EF4-FFF2-40B4-BE49-F238E27FC236}">
                <a16:creationId xmlns:a16="http://schemas.microsoft.com/office/drawing/2014/main" id="{4FC2FF70-6A70-480F-B2A5-8F51DFCE2599}"/>
              </a:ext>
            </a:extLst>
          </p:cNvPr>
          <p:cNvSpPr>
            <a:spLocks noGrp="1" noChangeArrowheads="1"/>
          </p:cNvSpPr>
          <p:nvPr>
            <p:ph type="title" idx="4294967295"/>
          </p:nvPr>
        </p:nvSpPr>
        <p:spPr>
          <a:xfrm>
            <a:off x="107950" y="7938"/>
            <a:ext cx="8964613" cy="684212"/>
          </a:xfrm>
        </p:spPr>
        <p:txBody>
          <a:bodyPr/>
          <a:lstStyle/>
          <a:p>
            <a:r>
              <a:rPr lang="en-US" altLang="en-US" sz="3600" b="1">
                <a:solidFill>
                  <a:srgbClr val="0000FF"/>
                </a:solidFill>
              </a:rPr>
              <a:t>Substrate and nearest neighbors. E-density </a:t>
            </a:r>
          </a:p>
        </p:txBody>
      </p:sp>
      <p:sp>
        <p:nvSpPr>
          <p:cNvPr id="452611" name="Text Box 3">
            <a:extLst>
              <a:ext uri="{FF2B5EF4-FFF2-40B4-BE49-F238E27FC236}">
                <a16:creationId xmlns:a16="http://schemas.microsoft.com/office/drawing/2014/main" id="{9C54EE41-FFE9-480A-8EE1-A1B8C7136859}"/>
              </a:ext>
            </a:extLst>
          </p:cNvPr>
          <p:cNvSpPr txBox="1">
            <a:spLocks noChangeArrowheads="1"/>
          </p:cNvSpPr>
          <p:nvPr/>
        </p:nvSpPr>
        <p:spPr bwMode="auto">
          <a:xfrm>
            <a:off x="6370638" y="836613"/>
            <a:ext cx="2557462"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b="0">
                <a:cs typeface="Times New Roman" panose="02020603050405020304" pitchFamily="18" charset="0"/>
              </a:rPr>
              <a:t>Neighbors: </a:t>
            </a:r>
            <a:r>
              <a:rPr lang="en-US" altLang="en-US" b="0" i="1">
                <a:cs typeface="Times New Roman" panose="02020603050405020304" pitchFamily="18" charset="0"/>
              </a:rPr>
              <a:t>E</a:t>
            </a:r>
            <a:r>
              <a:rPr lang="en-US" altLang="en-US" b="0" i="1" baseline="-25000">
                <a:cs typeface="Times New Roman" panose="02020603050405020304" pitchFamily="18" charset="0"/>
              </a:rPr>
              <a:t>den</a:t>
            </a:r>
            <a:r>
              <a:rPr lang="en-US" altLang="en-US" b="0">
                <a:cs typeface="Times New Roman" panose="02020603050405020304" pitchFamily="18" charset="0"/>
                <a:sym typeface="Symbol" panose="05050102010706020507" pitchFamily="18" charset="2"/>
              </a:rPr>
              <a:t> strongly</a:t>
            </a:r>
          </a:p>
          <a:p>
            <a:pPr>
              <a:spcBef>
                <a:spcPct val="50000"/>
              </a:spcBef>
            </a:pPr>
            <a:r>
              <a:rPr lang="en-US" altLang="en-US" b="0"/>
              <a:t>Substrate</a:t>
            </a:r>
            <a:r>
              <a:rPr lang="en-US" altLang="en-US"/>
              <a:t>: </a:t>
            </a:r>
            <a:r>
              <a:rPr lang="en-US" altLang="en-US" b="0">
                <a:cs typeface="Times New Roman" panose="02020603050405020304" pitchFamily="18" charset="0"/>
              </a:rPr>
              <a:t>reflection, field in the sphere </a:t>
            </a:r>
            <a:r>
              <a:rPr lang="en-US" altLang="en-US" b="0">
                <a:sym typeface="Symbol" panose="05050102010706020507" pitchFamily="18" charset="2"/>
              </a:rPr>
              <a:t> strongly</a:t>
            </a:r>
            <a:endParaRPr lang="en-US" altLang="en-US" b="0">
              <a:cs typeface="Times New Roman" panose="02020603050405020304" pitchFamily="18" charset="0"/>
            </a:endParaRPr>
          </a:p>
          <a:p>
            <a:pPr>
              <a:spcBef>
                <a:spcPct val="50000"/>
              </a:spcBef>
            </a:pPr>
            <a:r>
              <a:rPr lang="en-US" altLang="en-US" b="0">
                <a:cs typeface="Times New Roman" panose="02020603050405020304" pitchFamily="18" charset="0"/>
              </a:rPr>
              <a:t>Field </a:t>
            </a:r>
            <a:r>
              <a:rPr lang="en-US" altLang="en-US" b="0">
                <a:cs typeface="Times New Roman" panose="02020603050405020304" pitchFamily="18" charset="0"/>
                <a:sym typeface="Symbol" panose="05050102010706020507" pitchFamily="18" charset="2"/>
              </a:rPr>
              <a:t>, Flux </a:t>
            </a:r>
          </a:p>
          <a:p>
            <a:pPr>
              <a:spcBef>
                <a:spcPct val="50000"/>
              </a:spcBef>
            </a:pPr>
            <a:r>
              <a:rPr lang="en-US" altLang="en-US" b="0">
                <a:cs typeface="Times New Roman" panose="02020603050405020304" pitchFamily="18" charset="0"/>
                <a:sym typeface="Symbol" panose="05050102010706020507" pitchFamily="18" charset="2"/>
              </a:rPr>
              <a:t>like in Fabry-Perot</a:t>
            </a:r>
            <a:endParaRPr lang="en-US" altLang="en-US" b="0" baseline="-25000">
              <a:sym typeface="Symbol" panose="05050102010706020507" pitchFamily="18" charset="2"/>
            </a:endParaRPr>
          </a:p>
          <a:p>
            <a:pPr>
              <a:spcBef>
                <a:spcPct val="50000"/>
              </a:spcBef>
            </a:pPr>
            <a:endParaRPr lang="el-GR" altLang="en-US" b="0"/>
          </a:p>
        </p:txBody>
      </p:sp>
      <p:sp>
        <p:nvSpPr>
          <p:cNvPr id="18439" name="Rectangle 4">
            <a:extLst>
              <a:ext uri="{FF2B5EF4-FFF2-40B4-BE49-F238E27FC236}">
                <a16:creationId xmlns:a16="http://schemas.microsoft.com/office/drawing/2014/main" id="{C1769A5E-2160-4D23-A2AE-32AA028EA324}"/>
              </a:ext>
            </a:extLst>
          </p:cNvPr>
          <p:cNvSpPr>
            <a:spLocks noChangeArrowheads="1"/>
          </p:cNvSpPr>
          <p:nvPr/>
        </p:nvSpPr>
        <p:spPr bwMode="auto">
          <a:xfrm>
            <a:off x="0" y="3303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pic>
        <p:nvPicPr>
          <p:cNvPr id="18440" name="Picture 5" descr="Fig2a_result_m4_f4_eden">
            <a:extLst>
              <a:ext uri="{FF2B5EF4-FFF2-40B4-BE49-F238E27FC236}">
                <a16:creationId xmlns:a16="http://schemas.microsoft.com/office/drawing/2014/main" id="{5CBB0616-6122-4DBF-A140-B9FF5976DE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 y="692150"/>
            <a:ext cx="31496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6" descr="Fig2b_result_m5_f4_eden">
            <a:extLst>
              <a:ext uri="{FF2B5EF4-FFF2-40B4-BE49-F238E27FC236}">
                <a16:creationId xmlns:a16="http://schemas.microsoft.com/office/drawing/2014/main" id="{DD6278DF-12FF-4FB4-B381-CDF9E4F8E3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5163" y="690563"/>
            <a:ext cx="3149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7" descr="Fig2c_result_m4_f4_eden">
            <a:extLst>
              <a:ext uri="{FF2B5EF4-FFF2-40B4-BE49-F238E27FC236}">
                <a16:creationId xmlns:a16="http://schemas.microsoft.com/office/drawing/2014/main" id="{0B5EB305-7E53-40C6-90F6-A91652E513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3392488"/>
            <a:ext cx="3149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8" descr="Fig2d_result_m5_f4_eden">
            <a:extLst>
              <a:ext uri="{FF2B5EF4-FFF2-40B4-BE49-F238E27FC236}">
                <a16:creationId xmlns:a16="http://schemas.microsoft.com/office/drawing/2014/main" id="{A971F493-6119-4BAF-950A-EA02DD7297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575" y="3392488"/>
            <a:ext cx="31496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2617" name="Text Box 9">
            <a:extLst>
              <a:ext uri="{FF2B5EF4-FFF2-40B4-BE49-F238E27FC236}">
                <a16:creationId xmlns:a16="http://schemas.microsoft.com/office/drawing/2014/main" id="{B4395CC7-8B15-4C6A-B75D-46304BBAC04A}"/>
              </a:ext>
            </a:extLst>
          </p:cNvPr>
          <p:cNvSpPr txBox="1">
            <a:spLocks noChangeArrowheads="1"/>
          </p:cNvSpPr>
          <p:nvPr/>
        </p:nvSpPr>
        <p:spPr bwMode="auto">
          <a:xfrm>
            <a:off x="808038" y="2900363"/>
            <a:ext cx="2017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b="0"/>
              <a:t>1 in vacuum</a:t>
            </a:r>
            <a:endParaRPr lang="el-GR" altLang="en-US" b="0">
              <a:cs typeface="Times New Roman" panose="02020603050405020304" pitchFamily="18" charset="0"/>
            </a:endParaRPr>
          </a:p>
        </p:txBody>
      </p:sp>
      <p:sp>
        <p:nvSpPr>
          <p:cNvPr id="452618" name="Text Box 10">
            <a:extLst>
              <a:ext uri="{FF2B5EF4-FFF2-40B4-BE49-F238E27FC236}">
                <a16:creationId xmlns:a16="http://schemas.microsoft.com/office/drawing/2014/main" id="{2B56C27B-6FE0-4163-B51A-741A5C098A2D}"/>
              </a:ext>
            </a:extLst>
          </p:cNvPr>
          <p:cNvSpPr txBox="1">
            <a:spLocks noChangeArrowheads="1"/>
          </p:cNvSpPr>
          <p:nvPr/>
        </p:nvSpPr>
        <p:spPr bwMode="auto">
          <a:xfrm>
            <a:off x="3870325" y="2924175"/>
            <a:ext cx="2017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b="0"/>
              <a:t>7 in vacuum</a:t>
            </a:r>
            <a:endParaRPr lang="el-GR" altLang="en-US" b="0">
              <a:cs typeface="Times New Roman" panose="02020603050405020304" pitchFamily="18" charset="0"/>
            </a:endParaRPr>
          </a:p>
        </p:txBody>
      </p:sp>
      <p:sp>
        <p:nvSpPr>
          <p:cNvPr id="452619" name="Text Box 11">
            <a:extLst>
              <a:ext uri="{FF2B5EF4-FFF2-40B4-BE49-F238E27FC236}">
                <a16:creationId xmlns:a16="http://schemas.microsoft.com/office/drawing/2014/main" id="{062FC932-9B8D-4A72-9816-9D4041FD300A}"/>
              </a:ext>
            </a:extLst>
          </p:cNvPr>
          <p:cNvSpPr txBox="1">
            <a:spLocks noChangeArrowheads="1"/>
          </p:cNvSpPr>
          <p:nvPr/>
        </p:nvSpPr>
        <p:spPr bwMode="auto">
          <a:xfrm>
            <a:off x="862013" y="5913438"/>
            <a:ext cx="2017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b="0"/>
              <a:t>1 on Si</a:t>
            </a:r>
            <a:endParaRPr lang="el-GR" altLang="en-US" b="0">
              <a:cs typeface="Times New Roman" panose="02020603050405020304" pitchFamily="18" charset="0"/>
            </a:endParaRPr>
          </a:p>
        </p:txBody>
      </p:sp>
      <p:sp>
        <p:nvSpPr>
          <p:cNvPr id="452620" name="Text Box 12">
            <a:extLst>
              <a:ext uri="{FF2B5EF4-FFF2-40B4-BE49-F238E27FC236}">
                <a16:creationId xmlns:a16="http://schemas.microsoft.com/office/drawing/2014/main" id="{2085BAC5-A790-422F-8A31-CEB8E0595BB4}"/>
              </a:ext>
            </a:extLst>
          </p:cNvPr>
          <p:cNvSpPr txBox="1">
            <a:spLocks noChangeArrowheads="1"/>
          </p:cNvSpPr>
          <p:nvPr/>
        </p:nvSpPr>
        <p:spPr bwMode="auto">
          <a:xfrm>
            <a:off x="3906838" y="5876925"/>
            <a:ext cx="2017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b="0"/>
              <a:t>7 on Si</a:t>
            </a:r>
            <a:endParaRPr lang="el-GR" altLang="en-US" b="0">
              <a:cs typeface="Times New Roman" panose="02020603050405020304" pitchFamily="18" charset="0"/>
            </a:endParaRPr>
          </a:p>
        </p:txBody>
      </p:sp>
      <p:sp>
        <p:nvSpPr>
          <p:cNvPr id="18448" name="Rectangle 13">
            <a:extLst>
              <a:ext uri="{FF2B5EF4-FFF2-40B4-BE49-F238E27FC236}">
                <a16:creationId xmlns:a16="http://schemas.microsoft.com/office/drawing/2014/main" id="{96F67EB6-4AFB-41AC-82AB-A45E3E7944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8449" name="Rectangle 15">
            <a:extLst>
              <a:ext uri="{FF2B5EF4-FFF2-40B4-BE49-F238E27FC236}">
                <a16:creationId xmlns:a16="http://schemas.microsoft.com/office/drawing/2014/main" id="{BF6109B1-39AC-4FE9-8235-DBE5F1E7182D}"/>
              </a:ext>
            </a:extLst>
          </p:cNvPr>
          <p:cNvSpPr>
            <a:spLocks noChangeArrowheads="1"/>
          </p:cNvSpPr>
          <p:nvPr/>
        </p:nvSpPr>
        <p:spPr bwMode="auto">
          <a:xfrm>
            <a:off x="0" y="3306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2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26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26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26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2617">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2618">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2619">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26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1" grpId="0" build="p"/>
      <p:bldP spid="452617" grpId="0" build="p"/>
      <p:bldP spid="452618" grpId="0" build="p"/>
      <p:bldP spid="452619" grpId="0" build="p"/>
      <p:bldP spid="45262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1">
            <a:extLst>
              <a:ext uri="{FF2B5EF4-FFF2-40B4-BE49-F238E27FC236}">
                <a16:creationId xmlns:a16="http://schemas.microsoft.com/office/drawing/2014/main" id="{928DBCE1-4961-4567-A716-CEB8CC259324}"/>
              </a:ext>
            </a:extLst>
          </p:cNvPr>
          <p:cNvSpPr>
            <a:spLocks noGrp="1"/>
          </p:cNvSpPr>
          <p:nvPr>
            <p:ph type="dt" sz="quarter" idx="10"/>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171B427E-BC9E-4692-B6B9-4E645FE7301B}" type="datetime1">
              <a:rPr lang="de-DE" altLang="en-US" sz="1400" b="0"/>
              <a:pPr/>
              <a:t>14.06.2023</a:t>
            </a:fld>
            <a:endParaRPr lang="en-US" altLang="en-US" sz="1400" b="0"/>
          </a:p>
        </p:txBody>
      </p:sp>
      <p:sp>
        <p:nvSpPr>
          <p:cNvPr id="20483" name="Footer Placeholder 2">
            <a:extLst>
              <a:ext uri="{FF2B5EF4-FFF2-40B4-BE49-F238E27FC236}">
                <a16:creationId xmlns:a16="http://schemas.microsoft.com/office/drawing/2014/main" id="{104A52A7-FB16-4C78-9409-2E6B3C09C277}"/>
              </a:ext>
            </a:extLst>
          </p:cNvPr>
          <p:cNvSpPr>
            <a:spLocks noGrp="1"/>
          </p:cNvSpPr>
          <p:nvPr>
            <p:ph type="ftr" sz="quarter" idx="11"/>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b="0"/>
              <a:t>N. Arnold, Applied Physics, Linz</a:t>
            </a:r>
          </a:p>
        </p:txBody>
      </p:sp>
      <p:sp>
        <p:nvSpPr>
          <p:cNvPr id="20484" name="Slide Number Placeholder 3">
            <a:extLst>
              <a:ext uri="{FF2B5EF4-FFF2-40B4-BE49-F238E27FC236}">
                <a16:creationId xmlns:a16="http://schemas.microsoft.com/office/drawing/2014/main" id="{3A3E11DC-5430-4971-806A-975AC00B1C89}"/>
              </a:ext>
            </a:extLst>
          </p:cNvPr>
          <p:cNvSpPr>
            <a:spLocks noGrp="1"/>
          </p:cNvSpPr>
          <p:nvPr>
            <p:ph type="sldNum" sz="quarter" idx="12"/>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0F01BCBB-EF22-4248-B88A-1150268EFCB2}" type="slidenum">
              <a:rPr lang="en-US" altLang="en-US" sz="1400" b="0"/>
              <a:pPr/>
              <a:t>9</a:t>
            </a:fld>
            <a:endParaRPr lang="en-US" altLang="en-US" sz="1400" b="0"/>
          </a:p>
        </p:txBody>
      </p:sp>
      <p:pic>
        <p:nvPicPr>
          <p:cNvPr id="20485" name="Picture 18" descr="Fig3d_result_m12_f4_pow">
            <a:extLst>
              <a:ext uri="{FF2B5EF4-FFF2-40B4-BE49-F238E27FC236}">
                <a16:creationId xmlns:a16="http://schemas.microsoft.com/office/drawing/2014/main" id="{1C028E20-83FF-4531-9E37-17AFB6956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113" y="3392488"/>
            <a:ext cx="31496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7" descr="Fig3c_result_m5_f4_pow">
            <a:extLst>
              <a:ext uri="{FF2B5EF4-FFF2-40B4-BE49-F238E27FC236}">
                <a16:creationId xmlns:a16="http://schemas.microsoft.com/office/drawing/2014/main" id="{D54AB91A-DAF5-4F41-975E-0DE93078A4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8" y="3392488"/>
            <a:ext cx="31496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6" descr="Fig3b_result_m12_f4_pow">
            <a:extLst>
              <a:ext uri="{FF2B5EF4-FFF2-40B4-BE49-F238E27FC236}">
                <a16:creationId xmlns:a16="http://schemas.microsoft.com/office/drawing/2014/main" id="{1854C7D6-773B-497D-BF9B-DD92F4A291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6113" y="595313"/>
            <a:ext cx="31496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5" descr="Fig3a_result_m5_f4_pow">
            <a:extLst>
              <a:ext uri="{FF2B5EF4-FFF2-40B4-BE49-F238E27FC236}">
                <a16:creationId xmlns:a16="http://schemas.microsoft.com/office/drawing/2014/main" id="{51FFE9BE-B65F-4BBD-A852-F920E82B97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8" y="595313"/>
            <a:ext cx="31496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Rectangle 2">
            <a:extLst>
              <a:ext uri="{FF2B5EF4-FFF2-40B4-BE49-F238E27FC236}">
                <a16:creationId xmlns:a16="http://schemas.microsoft.com/office/drawing/2014/main" id="{90DE07B3-354A-4644-B0D1-0EC978641217}"/>
              </a:ext>
            </a:extLst>
          </p:cNvPr>
          <p:cNvSpPr>
            <a:spLocks noGrp="1" noChangeArrowheads="1"/>
          </p:cNvSpPr>
          <p:nvPr>
            <p:ph type="title" idx="4294967295"/>
          </p:nvPr>
        </p:nvSpPr>
        <p:spPr>
          <a:xfrm>
            <a:off x="107950" y="7938"/>
            <a:ext cx="8964613" cy="684212"/>
          </a:xfrm>
        </p:spPr>
        <p:txBody>
          <a:bodyPr/>
          <a:lstStyle/>
          <a:p>
            <a:r>
              <a:rPr lang="en-US" altLang="en-US" sz="3600" b="1">
                <a:solidFill>
                  <a:srgbClr val="0000FF"/>
                </a:solidFill>
              </a:rPr>
              <a:t>Substrate and nearest neighbors. Poynting </a:t>
            </a:r>
          </a:p>
        </p:txBody>
      </p:sp>
      <p:sp>
        <p:nvSpPr>
          <p:cNvPr id="454659" name="Text Box 3">
            <a:extLst>
              <a:ext uri="{FF2B5EF4-FFF2-40B4-BE49-F238E27FC236}">
                <a16:creationId xmlns:a16="http://schemas.microsoft.com/office/drawing/2014/main" id="{06C8624D-4753-4508-BA92-DCD796068FE0}"/>
              </a:ext>
            </a:extLst>
          </p:cNvPr>
          <p:cNvSpPr txBox="1">
            <a:spLocks noChangeArrowheads="1"/>
          </p:cNvSpPr>
          <p:nvPr/>
        </p:nvSpPr>
        <p:spPr bwMode="auto">
          <a:xfrm>
            <a:off x="6370638" y="836613"/>
            <a:ext cx="2557462"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b="0">
                <a:cs typeface="Times New Roman" panose="02020603050405020304" pitchFamily="18" charset="0"/>
              </a:rPr>
              <a:t>Neighbors: hexagonal symmetry, </a:t>
            </a:r>
            <a:r>
              <a:rPr lang="en-US" altLang="en-US" b="0" i="1">
                <a:cs typeface="Times New Roman" panose="02020603050405020304" pitchFamily="18" charset="0"/>
              </a:rPr>
              <a:t>S</a:t>
            </a:r>
            <a:r>
              <a:rPr lang="en-US" altLang="en-US" b="0" i="1" baseline="-25000">
                <a:cs typeface="Times New Roman" panose="02020603050405020304" pitchFamily="18" charset="0"/>
              </a:rPr>
              <a:t>z </a:t>
            </a:r>
            <a:r>
              <a:rPr lang="en-US" altLang="en-US" b="0">
                <a:sym typeface="Symbol" panose="05050102010706020507" pitchFamily="18" charset="2"/>
              </a:rPr>
              <a:t></a:t>
            </a:r>
            <a:endParaRPr lang="en-US" altLang="en-US" b="0" i="1" baseline="-25000">
              <a:cs typeface="Times New Roman" panose="02020603050405020304" pitchFamily="18" charset="0"/>
            </a:endParaRPr>
          </a:p>
          <a:p>
            <a:pPr>
              <a:spcBef>
                <a:spcPct val="50000"/>
              </a:spcBef>
            </a:pPr>
            <a:r>
              <a:rPr lang="en-US" altLang="en-US" b="0">
                <a:cs typeface="Times New Roman" panose="02020603050405020304" pitchFamily="18" charset="0"/>
              </a:rPr>
              <a:t>Substrate: shape elongation </a:t>
            </a:r>
            <a:r>
              <a:rPr lang="en-US" altLang="en-US" b="0">
                <a:solidFill>
                  <a:srgbClr val="FF0000"/>
                </a:solidFill>
                <a:cs typeface="Times New Roman" panose="02020603050405020304" pitchFamily="18" charset="0"/>
                <a:sym typeface="Symbol" panose="05050102010706020507" pitchFamily="18" charset="2"/>
              </a:rPr>
              <a:t> </a:t>
            </a:r>
            <a:r>
              <a:rPr lang="en-US" altLang="en-US" i="1">
                <a:solidFill>
                  <a:srgbClr val="FF0000"/>
                </a:solidFill>
                <a:cs typeface="Times New Roman" panose="02020603050405020304" pitchFamily="18" charset="0"/>
                <a:sym typeface="Symbol" panose="05050102010706020507" pitchFamily="18" charset="2"/>
              </a:rPr>
              <a:t>E</a:t>
            </a:r>
            <a:r>
              <a:rPr lang="en-US" altLang="en-US" b="0">
                <a:cs typeface="Times New Roman" panose="02020603050405020304" pitchFamily="18" charset="0"/>
                <a:sym typeface="Symbol" panose="05050102010706020507" pitchFamily="18" charset="2"/>
              </a:rPr>
              <a:t>,</a:t>
            </a:r>
            <a:r>
              <a:rPr lang="en-US" altLang="en-US" i="1">
                <a:cs typeface="Times New Roman" panose="02020603050405020304" pitchFamily="18" charset="0"/>
                <a:sym typeface="Symbol" panose="05050102010706020507" pitchFamily="18" charset="2"/>
              </a:rPr>
              <a:t>  </a:t>
            </a:r>
            <a:r>
              <a:rPr lang="en-US" altLang="en-US" b="0" i="1"/>
              <a:t>S</a:t>
            </a:r>
            <a:r>
              <a:rPr lang="en-US" altLang="en-US" b="0" i="1" baseline="-25000"/>
              <a:t>z </a:t>
            </a:r>
            <a:r>
              <a:rPr lang="en-US" altLang="en-US" b="0">
                <a:sym typeface="Symbol" panose="05050102010706020507" pitchFamily="18" charset="2"/>
              </a:rPr>
              <a:t></a:t>
            </a:r>
            <a:endParaRPr lang="en-US" altLang="en-US" b="0" baseline="-25000">
              <a:cs typeface="Times New Roman" panose="02020603050405020304" pitchFamily="18" charset="0"/>
            </a:endParaRPr>
          </a:p>
          <a:p>
            <a:pPr>
              <a:spcBef>
                <a:spcPct val="50000"/>
              </a:spcBef>
            </a:pPr>
            <a:r>
              <a:rPr lang="en-US" altLang="en-US" b="0" i="1">
                <a:cs typeface="Times New Roman" panose="02020603050405020304" pitchFamily="18" charset="0"/>
                <a:sym typeface="Symbol" panose="05050102010706020507" pitchFamily="18" charset="2"/>
              </a:rPr>
              <a:t>S</a:t>
            </a:r>
            <a:r>
              <a:rPr lang="en-US" altLang="en-US" b="0" i="1" baseline="-25000">
                <a:cs typeface="Times New Roman" panose="02020603050405020304" pitchFamily="18" charset="0"/>
                <a:sym typeface="Symbol" panose="05050102010706020507" pitchFamily="18" charset="2"/>
              </a:rPr>
              <a:t>z</a:t>
            </a:r>
            <a:r>
              <a:rPr lang="en-US" altLang="en-US" b="0">
                <a:cs typeface="Times New Roman" panose="02020603050405020304" pitchFamily="18" charset="0"/>
                <a:sym typeface="Symbol" panose="05050102010706020507" pitchFamily="18" charset="2"/>
              </a:rPr>
              <a:t> more robust than </a:t>
            </a:r>
            <a:r>
              <a:rPr lang="en-US" altLang="en-US" b="0" i="1">
                <a:cs typeface="Times New Roman" panose="02020603050405020304" pitchFamily="18" charset="0"/>
                <a:sym typeface="Symbol" panose="05050102010706020507" pitchFamily="18" charset="2"/>
              </a:rPr>
              <a:t>E</a:t>
            </a:r>
            <a:r>
              <a:rPr lang="en-US" altLang="en-US" b="0" i="1" baseline="-25000">
                <a:cs typeface="Times New Roman" panose="02020603050405020304" pitchFamily="18" charset="0"/>
                <a:sym typeface="Symbol" panose="05050102010706020507" pitchFamily="18" charset="2"/>
              </a:rPr>
              <a:t>den</a:t>
            </a:r>
            <a:r>
              <a:rPr lang="en-US" altLang="en-US" b="0">
                <a:cs typeface="Times New Roman" panose="02020603050405020304" pitchFamily="18" charset="0"/>
                <a:sym typeface="Symbol" panose="05050102010706020507" pitchFamily="18" charset="2"/>
              </a:rPr>
              <a:t> because of surfaces, discontinuities, singularities</a:t>
            </a:r>
            <a:endParaRPr lang="el-GR" altLang="en-US" b="0">
              <a:cs typeface="Times New Roman" panose="02020603050405020304" pitchFamily="18" charset="0"/>
              <a:sym typeface="Symbol" panose="05050102010706020507" pitchFamily="18" charset="2"/>
            </a:endParaRPr>
          </a:p>
        </p:txBody>
      </p:sp>
      <p:sp>
        <p:nvSpPr>
          <p:cNvPr id="20491" name="Rectangle 4">
            <a:extLst>
              <a:ext uri="{FF2B5EF4-FFF2-40B4-BE49-F238E27FC236}">
                <a16:creationId xmlns:a16="http://schemas.microsoft.com/office/drawing/2014/main" id="{77FDB6C7-8BEC-4091-9CEE-FE8F266B8BD3}"/>
              </a:ext>
            </a:extLst>
          </p:cNvPr>
          <p:cNvSpPr>
            <a:spLocks noChangeArrowheads="1"/>
          </p:cNvSpPr>
          <p:nvPr/>
        </p:nvSpPr>
        <p:spPr bwMode="auto">
          <a:xfrm>
            <a:off x="0" y="3303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54665" name="Text Box 9">
            <a:extLst>
              <a:ext uri="{FF2B5EF4-FFF2-40B4-BE49-F238E27FC236}">
                <a16:creationId xmlns:a16="http://schemas.microsoft.com/office/drawing/2014/main" id="{ED2D4FC2-5CDC-4F82-A0C8-8407491378D9}"/>
              </a:ext>
            </a:extLst>
          </p:cNvPr>
          <p:cNvSpPr txBox="1">
            <a:spLocks noChangeArrowheads="1"/>
          </p:cNvSpPr>
          <p:nvPr/>
        </p:nvSpPr>
        <p:spPr bwMode="auto">
          <a:xfrm>
            <a:off x="808038" y="2900363"/>
            <a:ext cx="2017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b="0"/>
              <a:t>1 in vacuum</a:t>
            </a:r>
            <a:endParaRPr lang="el-GR" altLang="en-US" b="0">
              <a:cs typeface="Times New Roman" panose="02020603050405020304" pitchFamily="18" charset="0"/>
            </a:endParaRPr>
          </a:p>
        </p:txBody>
      </p:sp>
      <p:sp>
        <p:nvSpPr>
          <p:cNvPr id="454666" name="Text Box 10">
            <a:extLst>
              <a:ext uri="{FF2B5EF4-FFF2-40B4-BE49-F238E27FC236}">
                <a16:creationId xmlns:a16="http://schemas.microsoft.com/office/drawing/2014/main" id="{0990B65A-A2E3-4AF0-8E6F-CC8795F530A8}"/>
              </a:ext>
            </a:extLst>
          </p:cNvPr>
          <p:cNvSpPr txBox="1">
            <a:spLocks noChangeArrowheads="1"/>
          </p:cNvSpPr>
          <p:nvPr/>
        </p:nvSpPr>
        <p:spPr bwMode="auto">
          <a:xfrm>
            <a:off x="3870325" y="2924175"/>
            <a:ext cx="2017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b="0"/>
              <a:t>7 in vacuum</a:t>
            </a:r>
            <a:endParaRPr lang="el-GR" altLang="en-US" b="0">
              <a:cs typeface="Times New Roman" panose="02020603050405020304" pitchFamily="18" charset="0"/>
            </a:endParaRPr>
          </a:p>
        </p:txBody>
      </p:sp>
      <p:sp>
        <p:nvSpPr>
          <p:cNvPr id="454667" name="Text Box 11">
            <a:extLst>
              <a:ext uri="{FF2B5EF4-FFF2-40B4-BE49-F238E27FC236}">
                <a16:creationId xmlns:a16="http://schemas.microsoft.com/office/drawing/2014/main" id="{D69E1250-B0A9-4ADE-A526-C3F2D491D818}"/>
              </a:ext>
            </a:extLst>
          </p:cNvPr>
          <p:cNvSpPr txBox="1">
            <a:spLocks noChangeArrowheads="1"/>
          </p:cNvSpPr>
          <p:nvPr/>
        </p:nvSpPr>
        <p:spPr bwMode="auto">
          <a:xfrm>
            <a:off x="862013" y="5913438"/>
            <a:ext cx="2017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b="0"/>
              <a:t>1 on Si</a:t>
            </a:r>
            <a:endParaRPr lang="el-GR" altLang="en-US" b="0">
              <a:cs typeface="Times New Roman" panose="02020603050405020304" pitchFamily="18" charset="0"/>
            </a:endParaRPr>
          </a:p>
        </p:txBody>
      </p:sp>
      <p:sp>
        <p:nvSpPr>
          <p:cNvPr id="454668" name="Text Box 12">
            <a:extLst>
              <a:ext uri="{FF2B5EF4-FFF2-40B4-BE49-F238E27FC236}">
                <a16:creationId xmlns:a16="http://schemas.microsoft.com/office/drawing/2014/main" id="{8B42DA5D-5536-4260-A3BD-A4E1986A6776}"/>
              </a:ext>
            </a:extLst>
          </p:cNvPr>
          <p:cNvSpPr txBox="1">
            <a:spLocks noChangeArrowheads="1"/>
          </p:cNvSpPr>
          <p:nvPr/>
        </p:nvSpPr>
        <p:spPr bwMode="auto">
          <a:xfrm>
            <a:off x="3906838" y="5876925"/>
            <a:ext cx="2017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b="0"/>
              <a:t>7 on Si</a:t>
            </a:r>
            <a:endParaRPr lang="el-GR" altLang="en-US" b="0">
              <a:cs typeface="Times New Roman" panose="02020603050405020304" pitchFamily="18" charset="0"/>
            </a:endParaRPr>
          </a:p>
        </p:txBody>
      </p:sp>
      <p:sp>
        <p:nvSpPr>
          <p:cNvPr id="20496" name="Rectangle 13">
            <a:extLst>
              <a:ext uri="{FF2B5EF4-FFF2-40B4-BE49-F238E27FC236}">
                <a16:creationId xmlns:a16="http://schemas.microsoft.com/office/drawing/2014/main" id="{F331B716-FE08-4B75-AEC3-D4F4A5A73C0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0497" name="Rectangle 14">
            <a:extLst>
              <a:ext uri="{FF2B5EF4-FFF2-40B4-BE49-F238E27FC236}">
                <a16:creationId xmlns:a16="http://schemas.microsoft.com/office/drawing/2014/main" id="{D150631D-7574-4855-87DC-32251A6F60C6}"/>
              </a:ext>
            </a:extLst>
          </p:cNvPr>
          <p:cNvSpPr>
            <a:spLocks noChangeArrowheads="1"/>
          </p:cNvSpPr>
          <p:nvPr/>
        </p:nvSpPr>
        <p:spPr bwMode="auto">
          <a:xfrm>
            <a:off x="0" y="3306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4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46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46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4665">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4666">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4667">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466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59" grpId="0" build="p"/>
      <p:bldP spid="454665" grpId="0" build="p"/>
      <p:bldP spid="454666" grpId="0" build="p"/>
      <p:bldP spid="454667" grpId="0" build="p"/>
      <p:bldP spid="454668"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6779</TotalTime>
  <Words>3336</Words>
  <Application>Microsoft Office PowerPoint</Application>
  <PresentationFormat>On-screen Show (4:3)</PresentationFormat>
  <Paragraphs>264</Paragraphs>
  <Slides>18</Slides>
  <Notes>18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5</vt:i4>
      </vt:variant>
      <vt:variant>
        <vt:lpstr>Slide Titles</vt:lpstr>
      </vt:variant>
      <vt:variant>
        <vt:i4>18</vt:i4>
      </vt:variant>
    </vt:vector>
  </HeadingPairs>
  <TitlesOfParts>
    <vt:vector size="28" baseType="lpstr">
      <vt:lpstr>Times New Roman</vt:lpstr>
      <vt:lpstr>Arial</vt:lpstr>
      <vt:lpstr>Symbol</vt:lpstr>
      <vt:lpstr>PMingLiU</vt:lpstr>
      <vt:lpstr>Default Design</vt:lpstr>
      <vt:lpstr>Microsoft Word Picture</vt:lpstr>
      <vt:lpstr>Microsoft Photo Editor 3.0 Photo</vt:lpstr>
      <vt:lpstr>CorelDRAW 10.0-Grafik</vt:lpstr>
      <vt:lpstr>Microsoft Equation 3.0</vt:lpstr>
      <vt:lpstr>Origin Graph</vt:lpstr>
      <vt:lpstr>INFLUENCE OF THE SUBSTRATE, METAL OVERLAYER AND LATTICE NEIGHBORS ON THE FOCUSING PROPERTIES OF COLLOIDAL MICROSPHERES </vt:lpstr>
      <vt:lpstr>History and motivation</vt:lpstr>
      <vt:lpstr>Support, substrate, overlayer</vt:lpstr>
      <vt:lpstr>Single large sphere analytics</vt:lpstr>
      <vt:lpstr>Caustics and focus</vt:lpstr>
      <vt:lpstr>Localization and double peak structure</vt:lpstr>
      <vt:lpstr>Experimental examples</vt:lpstr>
      <vt:lpstr>Substrate and nearest neighbors. E-density </vt:lpstr>
      <vt:lpstr>Substrate and nearest neighbors. Poynting </vt:lpstr>
      <vt:lpstr>Fabry-Perot estimations</vt:lpstr>
      <vt:lpstr>Metal overlayer. E-density </vt:lpstr>
      <vt:lpstr>Metal overlayer. Poynting </vt:lpstr>
      <vt:lpstr>Comments. Reflection, standing waves</vt:lpstr>
      <vt:lpstr>Capillary condensation</vt:lpstr>
      <vt:lpstr>FDTD parameters </vt:lpstr>
      <vt:lpstr>Conclusions</vt:lpstr>
      <vt:lpstr>Acknowledgements</vt:lpstr>
      <vt:lpstr>Literature</vt:lpstr>
    </vt:vector>
  </TitlesOfParts>
  <Company>Applied Physics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Nikita Arnold</dc:creator>
  <cp:lastModifiedBy>Nikita</cp:lastModifiedBy>
  <cp:revision>886</cp:revision>
  <cp:lastPrinted>2002-01-14T16:06:24Z</cp:lastPrinted>
  <dcterms:created xsi:type="dcterms:W3CDTF">2001-11-21T15:19:12Z</dcterms:created>
  <dcterms:modified xsi:type="dcterms:W3CDTF">2023-06-14T14:56:11Z</dcterms:modified>
</cp:coreProperties>
</file>