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42" r:id="rId2"/>
    <p:sldId id="483" r:id="rId3"/>
    <p:sldId id="485" r:id="rId4"/>
    <p:sldId id="486" r:id="rId5"/>
    <p:sldId id="487" r:id="rId6"/>
    <p:sldId id="488" r:id="rId7"/>
    <p:sldId id="509" r:id="rId8"/>
    <p:sldId id="510" r:id="rId9"/>
    <p:sldId id="511" r:id="rId10"/>
    <p:sldId id="489" r:id="rId11"/>
    <p:sldId id="512" r:id="rId12"/>
    <p:sldId id="513" r:id="rId13"/>
    <p:sldId id="514" r:id="rId14"/>
    <p:sldId id="530" r:id="rId15"/>
    <p:sldId id="518" r:id="rId16"/>
    <p:sldId id="532" r:id="rId17"/>
    <p:sldId id="505" r:id="rId18"/>
    <p:sldId id="515" r:id="rId19"/>
    <p:sldId id="521" r:id="rId20"/>
    <p:sldId id="501" r:id="rId21"/>
    <p:sldId id="504" r:id="rId22"/>
    <p:sldId id="523" r:id="rId23"/>
    <p:sldId id="525" r:id="rId24"/>
    <p:sldId id="524" r:id="rId25"/>
    <p:sldId id="526" r:id="rId26"/>
    <p:sldId id="527" r:id="rId27"/>
    <p:sldId id="508" r:id="rId28"/>
  </p:sldIdLst>
  <p:sldSz cx="9144000" cy="6858000" type="screen4x3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CC"/>
    <a:srgbClr val="33CC33"/>
    <a:srgbClr val="CC0099"/>
    <a:srgbClr val="FF0066"/>
    <a:srgbClr val="66FF33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12" autoAdjust="0"/>
    <p:restoredTop sz="86516" autoAdjust="0"/>
  </p:normalViewPr>
  <p:slideViewPr>
    <p:cSldViewPr>
      <p:cViewPr varScale="1">
        <p:scale>
          <a:sx n="77" d="100"/>
          <a:sy n="77" d="100"/>
        </p:scale>
        <p:origin x="-43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982" y="-101"/>
      </p:cViewPr>
      <p:guideLst>
        <p:guide orient="horz" pos="3042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5E83C5-0733-4CF2-A300-86FE906C4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AE541DF-2ABA-4EC7-834A-B2512C18DB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EA59C72-B899-47EB-84B7-3EB2F8C001C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3130B0C-0444-4452-BAB7-F38F24648D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B4A7962-A555-400E-9CBD-25135A107A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BB4047A-3933-4043-90D7-982DC64F7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61BBC62-7E84-4802-88AE-E3169E8D0A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4C2096-1E04-446B-9B4F-CC7E4287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0DC91-A709-4EDF-BC18-935C3DF4E89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DE2B95EF-DE9C-406D-8FAA-0FAA2F583D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72149C8-69F1-43CA-905E-D7056B2BA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934745-0597-493D-9959-044398EA8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CB0F-EE82-41C2-A4C8-EA6DF7E621F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12187119-B124-455C-AA87-1767E2A22C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36470B9E-2A9A-48EE-A28D-46F008F9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F877BF-AFA7-4579-8BF3-C038B56DF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BDEC1-D6A6-4B1A-B7B9-7DC78A02C08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2235CB1F-79B5-4BBB-96D6-5516361D26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263AF923-C4BD-46B0-8C62-AA05C75DE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45EB94-48BC-4BC5-B9D0-80F6B7363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3FCF0-FCAF-4909-B933-0F6F2AE686A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21845006-3B4F-4B5A-986B-AAFD1DCBAD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702B5979-2D47-47C0-A2AD-A83D1D4D9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4B3133-1699-4BAF-ACAC-9FB418080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289C9-CE1E-43FC-97B2-28CBC1624A6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7E671732-D089-45B2-A9BE-AFAA0D9B1D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71CA25FF-2A8E-4307-8F49-8427ED4B1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Frequencies of the lowest modes at </a:t>
            </a:r>
            <a:r>
              <a:rPr lang="en-US" altLang="en-US" i="1"/>
              <a:t>Γ </a:t>
            </a:r>
            <a:r>
              <a:rPr lang="en-US" altLang="en-US"/>
              <a:t>-point as functions of a-Si deposit thickness </a:t>
            </a:r>
            <a:r>
              <a:rPr lang="en-US" altLang="en-US" i="1"/>
              <a:t>h</a:t>
            </a:r>
            <a:r>
              <a:rPr lang="en-US" altLang="en-US"/>
              <a:t>. Only</a:t>
            </a:r>
          </a:p>
          <a:p>
            <a:r>
              <a:rPr lang="en-US" altLang="en-US"/>
              <a:t>confined (not folded) modes are shown. </a:t>
            </a:r>
            <a:r>
              <a:rPr lang="en-US" altLang="en-US" i="1"/>
              <a:t>Dotted curve </a:t>
            </a:r>
            <a:r>
              <a:rPr lang="en-US" altLang="en-US"/>
              <a:t>– estimation from (2) (at normal incidence </a:t>
            </a:r>
            <a:r>
              <a:rPr lang="en-US" altLang="en-US" i="1"/>
              <a:t>θ </a:t>
            </a:r>
            <a:r>
              <a:rPr lang="en-US" altLang="en-US"/>
              <a:t>= 0)</a:t>
            </a:r>
          </a:p>
          <a:p>
            <a:r>
              <a:rPr lang="en-US" altLang="en-US"/>
              <a:t>and (3). Experimental points are deduced from the dips (</a:t>
            </a:r>
            <a:r>
              <a:rPr lang="en-US" altLang="en-US" i="1"/>
              <a:t>solid squares</a:t>
            </a:r>
            <a:r>
              <a:rPr lang="en-US" altLang="en-US"/>
              <a:t>) and maxima (</a:t>
            </a:r>
            <a:r>
              <a:rPr lang="en-US" altLang="en-US" i="1"/>
              <a:t>open circles</a:t>
            </a:r>
            <a:r>
              <a:rPr lang="en-US" altLang="en-US"/>
              <a:t>) in the</a:t>
            </a:r>
          </a:p>
          <a:p>
            <a:r>
              <a:rPr lang="en-US" altLang="en-US"/>
              <a:t>transmission curves for the microspheres with </a:t>
            </a:r>
            <a:r>
              <a:rPr lang="en-US" altLang="en-US" i="1"/>
              <a:t>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42 μm. </a:t>
            </a:r>
            <a:r>
              <a:rPr lang="en-US" altLang="en-US" i="1"/>
              <a:t>n</a:t>
            </a:r>
            <a:r>
              <a:rPr lang="en-US" altLang="en-US"/>
              <a:t>SiO2 = 1</a:t>
            </a:r>
            <a:r>
              <a:rPr lang="en-US" altLang="en-US" i="1"/>
              <a:t>.</a:t>
            </a:r>
            <a:r>
              <a:rPr lang="en-US" altLang="en-US"/>
              <a:t>35 and 1.42 were taken for the</a:t>
            </a:r>
          </a:p>
          <a:p>
            <a:r>
              <a:rPr lang="en-US" altLang="en-US"/>
              <a:t>spheres and support, respectively, </a:t>
            </a:r>
            <a:r>
              <a:rPr lang="en-US" altLang="en-US" i="1"/>
              <a:t>n</a:t>
            </a:r>
            <a:r>
              <a:rPr lang="en-US" altLang="en-US"/>
              <a:t>Si = 3</a:t>
            </a:r>
            <a:r>
              <a:rPr lang="en-US" altLang="en-US" i="1"/>
              <a:t>.</a:t>
            </a:r>
            <a:r>
              <a:rPr lang="en-US" altLang="en-US"/>
              <a:t>3 for the a-Si layer of thickness </a:t>
            </a:r>
            <a:r>
              <a:rPr lang="en-US" altLang="en-US" i="1"/>
              <a:t>h </a:t>
            </a:r>
            <a:r>
              <a:rPr lang="en-US" altLang="en-US"/>
              <a:t>was used</a:t>
            </a:r>
          </a:p>
          <a:p>
            <a:r>
              <a:rPr lang="en-US" altLang="en-US"/>
              <a:t>Only true modes are shown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2419EE-31C0-4F6E-A403-B25B0A01B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8932-1901-41AF-9946-6F5C4A6D74A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7368D122-DE13-4702-8E4F-0302E8A632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F7C8E8E1-A193-4D00-B1DA-818B0F846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Distribution of intensity </a:t>
            </a:r>
            <a:r>
              <a:rPr lang="en-US" altLang="en-US" b="1" i="1"/>
              <a:t>EE</a:t>
            </a:r>
            <a:r>
              <a:rPr lang="en-US" altLang="en-US"/>
              <a:t>∗ in two of the modes at the </a:t>
            </a:r>
            <a:r>
              <a:rPr lang="en-US" altLang="en-US" i="1"/>
              <a:t>Γ </a:t>
            </a:r>
            <a:r>
              <a:rPr lang="en-US" altLang="en-US"/>
              <a:t>-point. Deposit thickness</a:t>
            </a:r>
          </a:p>
          <a:p>
            <a:r>
              <a:rPr lang="en-US" altLang="en-US" i="1"/>
              <a:t>h </a:t>
            </a:r>
            <a:r>
              <a:rPr lang="en-US" altLang="en-US"/>
              <a:t>= 0</a:t>
            </a:r>
            <a:r>
              <a:rPr lang="en-US" altLang="en-US" i="1"/>
              <a:t>.</a:t>
            </a:r>
            <a:r>
              <a:rPr lang="en-US" altLang="en-US"/>
              <a:t>175</a:t>
            </a:r>
            <a:r>
              <a:rPr lang="en-US" altLang="en-US" i="1"/>
              <a:t>d</a:t>
            </a:r>
            <a:r>
              <a:rPr lang="en-US" altLang="en-US"/>
              <a:t>. (</a:t>
            </a:r>
            <a:r>
              <a:rPr lang="en-US" altLang="en-US" b="1"/>
              <a:t>a</a:t>
            </a:r>
            <a:r>
              <a:rPr lang="en-US" altLang="en-US"/>
              <a:t>) Donut mode; (</a:t>
            </a:r>
            <a:r>
              <a:rPr lang="en-US" altLang="en-US" b="1"/>
              <a:t>b</a:t>
            </a:r>
            <a:r>
              <a:rPr lang="en-US" altLang="en-US"/>
              <a:t>) The mode tentatively responsible for the most pronounced dip in</a:t>
            </a:r>
          </a:p>
          <a:p>
            <a:r>
              <a:rPr lang="en-US" altLang="en-US"/>
              <a:t>transmission. Other parameters are as in Fig. 4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9C6DCA-DCEB-4642-B6FB-6B97F27D3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37D9F-C88D-45B2-A4DC-A817C4FB945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73D224FC-B69B-490F-9285-08E58125BE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57C6733C-CD68-479C-9A73-EAE567A0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Full vector FDTD calculations of the light coupling into the monolayer of dielectric spheres</a:t>
            </a:r>
          </a:p>
          <a:p>
            <a:r>
              <a:rPr lang="en-US" altLang="en-US"/>
              <a:t>of thickness d on the quartz support (nquartz = 1.35 and 1.42 was taken for the spheres and</a:t>
            </a:r>
          </a:p>
          <a:p>
            <a:r>
              <a:rPr lang="en-US" altLang="en-US"/>
              <a:t>support, respectively). nSi = 3.3 for the deposited a-Si layer of thickness h was used. Normally</a:t>
            </a:r>
          </a:p>
          <a:p>
            <a:r>
              <a:rPr lang="en-US" altLang="en-US"/>
              <a:t>incident Gaussian beam has half-width (1/e field) w0 = 2.5d , is centered at x = −2d, z = −2d,</a:t>
            </a:r>
          </a:p>
          <a:p>
            <a:r>
              <a:rPr lang="en-US" altLang="en-US"/>
              <a:t>and is polarized in z-direction. Ez component is shown everywhere. a) h = 0,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/d = 0.75. b)</a:t>
            </a:r>
          </a:p>
          <a:p>
            <a:r>
              <a:rPr lang="en-US" altLang="en-US"/>
              <a:t>h/d = 0.175,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1.87 , donut mode, see FIG. 4a. c) h/d = 0.175,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1.54, main measured</a:t>
            </a:r>
          </a:p>
          <a:p>
            <a:r>
              <a:rPr lang="en-US" altLang="en-US"/>
              <a:t>dip, see FIGS. 1, 3 and 4b. d) h/d = 0.175,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1.22, measured transmission peak, see FIGS. 1</a:t>
            </a:r>
          </a:p>
          <a:p>
            <a:r>
              <a:rPr lang="en-US" altLang="en-US"/>
              <a:t>and 3.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D469B6-166A-4EF5-891E-D9A64E0EE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C2B87-BEEA-4B11-822E-A8E296081E0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13798AF2-D478-4A37-ADE1-7894D32ED1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8604367F-4CD3-439C-BD1B-F3FC1FFA2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Frequencies of the lowest modes at </a:t>
            </a:r>
            <a:r>
              <a:rPr lang="en-US" altLang="en-US" i="1"/>
              <a:t>Γ </a:t>
            </a:r>
            <a:r>
              <a:rPr lang="en-US" altLang="en-US"/>
              <a:t>-point as functions of a-Si deposit thickness </a:t>
            </a:r>
            <a:r>
              <a:rPr lang="en-US" altLang="en-US" i="1"/>
              <a:t>h</a:t>
            </a:r>
            <a:r>
              <a:rPr lang="en-US" altLang="en-US"/>
              <a:t>. Only</a:t>
            </a:r>
          </a:p>
          <a:p>
            <a:r>
              <a:rPr lang="en-US" altLang="en-US"/>
              <a:t>confined (not folded) modes are shown. </a:t>
            </a:r>
            <a:r>
              <a:rPr lang="en-US" altLang="en-US" i="1"/>
              <a:t>Dotted curve </a:t>
            </a:r>
            <a:r>
              <a:rPr lang="en-US" altLang="en-US"/>
              <a:t>– estimation from (2) (at normal incidence </a:t>
            </a:r>
            <a:r>
              <a:rPr lang="en-US" altLang="en-US" i="1"/>
              <a:t>θ </a:t>
            </a:r>
            <a:r>
              <a:rPr lang="en-US" altLang="en-US"/>
              <a:t>= 0)</a:t>
            </a:r>
          </a:p>
          <a:p>
            <a:r>
              <a:rPr lang="en-US" altLang="en-US"/>
              <a:t>and (3). Experimental points are deduced from the dips (</a:t>
            </a:r>
            <a:r>
              <a:rPr lang="en-US" altLang="en-US" i="1"/>
              <a:t>solid squares</a:t>
            </a:r>
            <a:r>
              <a:rPr lang="en-US" altLang="en-US"/>
              <a:t>) and maxima (</a:t>
            </a:r>
            <a:r>
              <a:rPr lang="en-US" altLang="en-US" i="1"/>
              <a:t>open circles</a:t>
            </a:r>
            <a:r>
              <a:rPr lang="en-US" altLang="en-US"/>
              <a:t>) in the</a:t>
            </a:r>
          </a:p>
          <a:p>
            <a:r>
              <a:rPr lang="en-US" altLang="en-US"/>
              <a:t>transmission curves for the microspheres with </a:t>
            </a:r>
            <a:r>
              <a:rPr lang="en-US" altLang="en-US" i="1"/>
              <a:t>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42 μm. </a:t>
            </a:r>
            <a:r>
              <a:rPr lang="en-US" altLang="en-US" i="1"/>
              <a:t>n</a:t>
            </a:r>
            <a:r>
              <a:rPr lang="en-US" altLang="en-US"/>
              <a:t>SiO2 = 1</a:t>
            </a:r>
            <a:r>
              <a:rPr lang="en-US" altLang="en-US" i="1"/>
              <a:t>.</a:t>
            </a:r>
            <a:r>
              <a:rPr lang="en-US" altLang="en-US"/>
              <a:t>35 and 1.42 were taken for the</a:t>
            </a:r>
          </a:p>
          <a:p>
            <a:r>
              <a:rPr lang="en-US" altLang="en-US"/>
              <a:t>spheres and support, respectively, </a:t>
            </a:r>
            <a:r>
              <a:rPr lang="en-US" altLang="en-US" i="1"/>
              <a:t>n</a:t>
            </a:r>
            <a:r>
              <a:rPr lang="en-US" altLang="en-US"/>
              <a:t>Si = 3</a:t>
            </a:r>
            <a:r>
              <a:rPr lang="en-US" altLang="en-US" i="1"/>
              <a:t>.</a:t>
            </a:r>
            <a:r>
              <a:rPr lang="en-US" altLang="en-US"/>
              <a:t>3 for the a-Si layer of thickness </a:t>
            </a:r>
            <a:r>
              <a:rPr lang="en-US" altLang="en-US" i="1"/>
              <a:t>h </a:t>
            </a:r>
            <a:r>
              <a:rPr lang="en-US" altLang="en-US"/>
              <a:t>was used</a:t>
            </a:r>
          </a:p>
          <a:p>
            <a:r>
              <a:rPr lang="en-US" altLang="en-US"/>
              <a:t>Only true modes are shown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C0FF2-45CC-4AD6-A626-BA61A7207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2B562-40DB-4AF1-9B6E-A50657E3CF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DE948A1C-8CB5-4CD0-8A46-C4A7F6B8BD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FF1DB0F0-BDF7-477A-B870-D12E1F6C0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Changes in zero-order</a:t>
            </a:r>
          </a:p>
          <a:p>
            <a:r>
              <a:rPr lang="en-US" altLang="en-US"/>
              <a:t>transmission with the angle of incidence</a:t>
            </a:r>
          </a:p>
          <a:p>
            <a:r>
              <a:rPr lang="en-US" altLang="en-US" i="1"/>
              <a:t>θ</a:t>
            </a:r>
            <a:r>
              <a:rPr lang="en-US" altLang="en-US"/>
              <a:t>. a-Si deposit thickness </a:t>
            </a:r>
            <a:r>
              <a:rPr lang="en-US" altLang="en-US" i="1"/>
              <a:t>h </a:t>
            </a:r>
            <a:r>
              <a:rPr lang="en-US" altLang="en-US"/>
              <a:t>= 0</a:t>
            </a:r>
            <a:r>
              <a:rPr lang="en-US" altLang="en-US" i="1"/>
              <a:t>.</a:t>
            </a:r>
            <a:r>
              <a:rPr lang="en-US" altLang="en-US"/>
              <a:t>11</a:t>
            </a:r>
            <a:r>
              <a:rPr lang="en-US" altLang="en-US" i="1"/>
              <a:t>d </a:t>
            </a:r>
            <a:r>
              <a:rPr lang="en-US" altLang="en-US"/>
              <a:t>with </a:t>
            </a:r>
            <a:r>
              <a:rPr lang="en-US" altLang="en-US" i="1"/>
              <a:t>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42 μm. The </a:t>
            </a:r>
            <a:r>
              <a:rPr lang="en-US" altLang="en-US" i="1"/>
              <a:t>points</a:t>
            </a:r>
          </a:p>
          <a:p>
            <a:r>
              <a:rPr lang="en-US" altLang="en-US"/>
              <a:t>in the </a:t>
            </a:r>
            <a:r>
              <a:rPr lang="en-US" altLang="en-US" i="1"/>
              <a:t>inset </a:t>
            </a:r>
            <a:r>
              <a:rPr lang="en-US" altLang="en-US"/>
              <a:t>(</a:t>
            </a:r>
            <a:r>
              <a:rPr lang="en-US" altLang="en-US" i="1"/>
              <a:t>squares</a:t>
            </a:r>
            <a:r>
              <a:rPr lang="en-US" altLang="en-US"/>
              <a:t>) are deduced</a:t>
            </a:r>
          </a:p>
          <a:p>
            <a:r>
              <a:rPr lang="en-US" altLang="en-US"/>
              <a:t>from the transmission dip positions</a:t>
            </a:r>
          </a:p>
          <a:p>
            <a:r>
              <a:rPr lang="en-US" altLang="en-US"/>
              <a:t>in the main plot. Transmission curves</a:t>
            </a:r>
          </a:p>
          <a:p>
            <a:r>
              <a:rPr lang="en-US" altLang="en-US"/>
              <a:t>are shifted in </a:t>
            </a:r>
            <a:r>
              <a:rPr lang="en-US" altLang="en-US" i="1"/>
              <a:t>y</a:t>
            </a:r>
            <a:r>
              <a:rPr lang="en-US" altLang="en-US"/>
              <a:t>-scale for convenience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9F7CF8-AC41-4241-A6CE-70477533F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85BB8-2296-420F-9114-F6D1FAA6E36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887E83CE-6835-4E14-B003-2F4EB27819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01CEE2E7-015E-4E6A-9308-84F36611F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FDTD calculations of the light coupling into composite monolayer. Material parameters</a:t>
            </a:r>
          </a:p>
          <a:p>
            <a:r>
              <a:rPr lang="en-US" altLang="en-US"/>
              <a:t>as in Fig. 2. Field component corresponding to the polarization of incident Gaussian beam ( or ↔) is</a:t>
            </a:r>
          </a:p>
          <a:p>
            <a:r>
              <a:rPr lang="en-US" altLang="en-US"/>
              <a:t>shown at </a:t>
            </a:r>
            <a:r>
              <a:rPr lang="en-US" altLang="en-US" i="1"/>
              <a:t>y </a:t>
            </a:r>
            <a:r>
              <a:rPr lang="en-US" altLang="en-US"/>
              <a:t>= 0</a:t>
            </a:r>
            <a:r>
              <a:rPr lang="en-US" altLang="en-US" i="1"/>
              <a:t>.</a:t>
            </a:r>
            <a:r>
              <a:rPr lang="en-US" altLang="en-US"/>
              <a:t>5</a:t>
            </a:r>
            <a:r>
              <a:rPr lang="en-US" altLang="en-US" i="1"/>
              <a:t>d </a:t>
            </a:r>
            <a:r>
              <a:rPr lang="en-US" altLang="en-US"/>
              <a:t>(</a:t>
            </a:r>
            <a:r>
              <a:rPr lang="en-US" altLang="en-US" i="1"/>
              <a:t>top of the spheres</a:t>
            </a:r>
            <a:r>
              <a:rPr lang="en-US" altLang="en-US"/>
              <a:t>). Beam with half-width (1</a:t>
            </a:r>
            <a:r>
              <a:rPr lang="en-US" altLang="en-US" i="1"/>
              <a:t>/</a:t>
            </a:r>
            <a:r>
              <a:rPr lang="en-US" altLang="en-US"/>
              <a:t>e field) </a:t>
            </a:r>
            <a:r>
              <a:rPr lang="en-US" altLang="en-US" i="1"/>
              <a:t>w</a:t>
            </a:r>
            <a:r>
              <a:rPr lang="en-US" altLang="en-US"/>
              <a:t>0 = 2</a:t>
            </a:r>
            <a:r>
              <a:rPr lang="en-US" altLang="en-US" i="1"/>
              <a:t>.</a:t>
            </a:r>
            <a:r>
              <a:rPr lang="en-US" altLang="en-US"/>
              <a:t>5</a:t>
            </a:r>
            <a:r>
              <a:rPr lang="en-US" altLang="en-US" i="1"/>
              <a:t>d </a:t>
            </a:r>
            <a:r>
              <a:rPr lang="en-US" altLang="en-US"/>
              <a:t>centered at </a:t>
            </a:r>
            <a:r>
              <a:rPr lang="en-US" altLang="en-US" i="1"/>
              <a:t>x </a:t>
            </a:r>
            <a:r>
              <a:rPr lang="en-US" altLang="en-US"/>
              <a:t>=−2</a:t>
            </a:r>
            <a:r>
              <a:rPr lang="en-US" altLang="en-US" i="1"/>
              <a:t>d</a:t>
            </a:r>
            <a:r>
              <a:rPr lang="en-US" altLang="en-US"/>
              <a:t>,</a:t>
            </a:r>
          </a:p>
          <a:p>
            <a:r>
              <a:rPr lang="en-US" altLang="en-US" i="1"/>
              <a:t>z</a:t>
            </a:r>
            <a:r>
              <a:rPr lang="en-US" altLang="en-US"/>
              <a:t>=−2</a:t>
            </a:r>
            <a:r>
              <a:rPr lang="en-US" altLang="en-US" i="1"/>
              <a:t>d </a:t>
            </a:r>
            <a:r>
              <a:rPr lang="en-US" altLang="en-US"/>
              <a:t>and at </a:t>
            </a:r>
            <a:r>
              <a:rPr lang="en-US" altLang="en-US" i="1"/>
              <a:t>x </a:t>
            </a:r>
            <a:r>
              <a:rPr lang="en-US" altLang="en-US"/>
              <a:t>=−2</a:t>
            </a:r>
            <a:r>
              <a:rPr lang="en-US" altLang="en-US" i="1"/>
              <a:t>d</a:t>
            </a:r>
            <a:r>
              <a:rPr lang="en-US" altLang="en-US"/>
              <a:t>, </a:t>
            </a:r>
            <a:r>
              <a:rPr lang="en-US" altLang="en-US" i="1"/>
              <a:t>z </a:t>
            </a:r>
            <a:r>
              <a:rPr lang="en-US" altLang="en-US"/>
              <a:t>= 0 for (</a:t>
            </a:r>
            <a:r>
              <a:rPr lang="en-US" altLang="en-US" b="1"/>
              <a:t>c</a:t>
            </a:r>
            <a:r>
              <a:rPr lang="en-US" altLang="en-US"/>
              <a:t>). (</a:t>
            </a:r>
            <a:r>
              <a:rPr lang="en-US" altLang="en-US" b="1"/>
              <a:t>a</a:t>
            </a:r>
            <a:r>
              <a:rPr lang="en-US" altLang="en-US"/>
              <a:t>) Normal incidence, </a:t>
            </a:r>
            <a:r>
              <a:rPr lang="en-US" altLang="en-US" i="1"/>
              <a:t>h/d </a:t>
            </a:r>
            <a:r>
              <a:rPr lang="en-US" altLang="en-US"/>
              <a:t>= 0</a:t>
            </a:r>
            <a:r>
              <a:rPr lang="en-US" altLang="en-US" i="1"/>
              <a:t>.</a:t>
            </a:r>
            <a:r>
              <a:rPr lang="en-US" altLang="en-US"/>
              <a:t>175 and </a:t>
            </a:r>
            <a:r>
              <a:rPr lang="en-US" altLang="en-US" i="1"/>
              <a:t>λ/d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54. This corresponds</a:t>
            </a:r>
          </a:p>
          <a:p>
            <a:r>
              <a:rPr lang="en-US" altLang="en-US"/>
              <a:t>to the main measured dip seen in Fig. 1. Its </a:t>
            </a:r>
            <a:r>
              <a:rPr lang="en-US" altLang="en-US" i="1"/>
              <a:t>h </a:t>
            </a:r>
            <a:r>
              <a:rPr lang="en-US" altLang="en-US"/>
              <a:t>dependence is shown in Fig. 2 and the responsible</a:t>
            </a:r>
          </a:p>
          <a:p>
            <a:r>
              <a:rPr lang="en-US" altLang="en-US"/>
              <a:t>mode in Fig. 3b. (</a:t>
            </a:r>
            <a:r>
              <a:rPr lang="en-US" altLang="en-US" b="1"/>
              <a:t>b</a:t>
            </a:r>
            <a:r>
              <a:rPr lang="en-US" altLang="en-US"/>
              <a:t>) Same as (</a:t>
            </a:r>
            <a:r>
              <a:rPr lang="en-US" altLang="en-US" b="1"/>
              <a:t>a</a:t>
            </a:r>
            <a:r>
              <a:rPr lang="en-US" altLang="en-US"/>
              <a:t>) but for </a:t>
            </a:r>
            <a:r>
              <a:rPr lang="en-US" altLang="en-US" i="1"/>
              <a:t>λ/d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22, corresponding to transmission maximum seen in</a:t>
            </a:r>
          </a:p>
          <a:p>
            <a:r>
              <a:rPr lang="en-US" altLang="en-US"/>
              <a:t>Figs. 1 and 2. (</a:t>
            </a:r>
            <a:r>
              <a:rPr lang="en-US" altLang="en-US" b="1"/>
              <a:t>c</a:t>
            </a:r>
            <a:r>
              <a:rPr lang="en-US" altLang="en-US"/>
              <a:t>) Oblique incidence (</a:t>
            </a:r>
            <a:r>
              <a:rPr lang="en-US" altLang="en-US" i="1"/>
              <a:t>θ </a:t>
            </a:r>
            <a:r>
              <a:rPr lang="en-US" altLang="en-US"/>
              <a:t>= </a:t>
            </a:r>
            <a:r>
              <a:rPr lang="en-US" altLang="en-US" i="1"/>
              <a:t>π/</a:t>
            </a:r>
            <a:r>
              <a:rPr lang="en-US" altLang="en-US"/>
              <a:t>6 in </a:t>
            </a:r>
            <a:r>
              <a:rPr lang="en-US" altLang="en-US" i="1"/>
              <a:t>x</a:t>
            </a:r>
            <a:r>
              <a:rPr lang="en-US" altLang="en-US"/>
              <a:t>–</a:t>
            </a:r>
            <a:r>
              <a:rPr lang="en-US" altLang="en-US" i="1"/>
              <a:t>y </a:t>
            </a:r>
            <a:r>
              <a:rPr lang="en-US" altLang="en-US"/>
              <a:t>plane). </a:t>
            </a:r>
            <a:r>
              <a:rPr lang="en-US" altLang="en-US" i="1"/>
              <a:t>h/d </a:t>
            </a:r>
            <a:r>
              <a:rPr lang="en-US" altLang="en-US"/>
              <a:t>= 0</a:t>
            </a:r>
            <a:r>
              <a:rPr lang="en-US" altLang="en-US" i="1"/>
              <a:t>.</a:t>
            </a:r>
            <a:r>
              <a:rPr lang="en-US" altLang="en-US"/>
              <a:t>11 and </a:t>
            </a:r>
            <a:r>
              <a:rPr lang="en-US" altLang="en-US" i="1"/>
              <a:t>λ/d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6. Diffraction on</a:t>
            </a:r>
          </a:p>
          <a:p>
            <a:r>
              <a:rPr lang="en-US" altLang="en-US" b="1" i="1"/>
              <a:t>b </a:t>
            </a:r>
            <a:r>
              <a:rPr lang="en-US" altLang="en-US"/>
              <a:t>vector with </a:t>
            </a:r>
            <a:r>
              <a:rPr lang="en-US" altLang="en-US" i="1"/>
              <a:t>ϕ </a:t>
            </a:r>
            <a:r>
              <a:rPr lang="en-US" altLang="en-US"/>
              <a:t>= </a:t>
            </a:r>
            <a:r>
              <a:rPr lang="en-US" altLang="en-US" i="1"/>
              <a:t>π </a:t>
            </a:r>
            <a:r>
              <a:rPr lang="en-US" altLang="en-US"/>
              <a:t>is responsible for the </a:t>
            </a:r>
            <a:r>
              <a:rPr lang="en-US" altLang="en-US" i="1"/>
              <a:t>lowest dashed curve </a:t>
            </a:r>
            <a:r>
              <a:rPr lang="en-US" altLang="en-US"/>
              <a:t>in the </a:t>
            </a:r>
            <a:r>
              <a:rPr lang="en-US" altLang="en-US" i="1"/>
              <a:t>inset </a:t>
            </a:r>
            <a:r>
              <a:rPr lang="en-US" altLang="en-US"/>
              <a:t>in Fig. 5. (</a:t>
            </a:r>
            <a:r>
              <a:rPr lang="en-US" altLang="en-US" b="1"/>
              <a:t>d</a:t>
            </a:r>
            <a:r>
              <a:rPr lang="en-US" altLang="en-US"/>
              <a:t>) Same as (</a:t>
            </a:r>
            <a:r>
              <a:rPr lang="en-US" altLang="en-US" b="1"/>
              <a:t>c</a:t>
            </a:r>
            <a:r>
              <a:rPr lang="en-US" altLang="en-US"/>
              <a:t>) but</a:t>
            </a:r>
          </a:p>
          <a:p>
            <a:r>
              <a:rPr lang="en-US" altLang="en-US" i="1"/>
              <a:t>λ/d </a:t>
            </a:r>
            <a:r>
              <a:rPr lang="en-US" altLang="en-US"/>
              <a:t>= 1</a:t>
            </a:r>
            <a:r>
              <a:rPr lang="en-US" altLang="en-US" i="1"/>
              <a:t>.</a:t>
            </a:r>
            <a:r>
              <a:rPr lang="en-US" altLang="en-US"/>
              <a:t>23. Strong diffraction on 2 </a:t>
            </a:r>
            <a:r>
              <a:rPr lang="en-US" altLang="en-US" b="1" i="1"/>
              <a:t>b </a:t>
            </a:r>
            <a:r>
              <a:rPr lang="en-US" altLang="en-US"/>
              <a:t>vectors with </a:t>
            </a:r>
            <a:r>
              <a:rPr lang="en-US" altLang="en-US" i="1"/>
              <a:t>ϕ</a:t>
            </a:r>
            <a:r>
              <a:rPr lang="en-US" altLang="en-US"/>
              <a:t>=±</a:t>
            </a:r>
            <a:r>
              <a:rPr lang="en-US" altLang="en-US" i="1"/>
              <a:t>π/</a:t>
            </a:r>
            <a:r>
              <a:rPr lang="en-US" altLang="en-US"/>
              <a:t>2 is responsible for the </a:t>
            </a:r>
            <a:r>
              <a:rPr lang="en-US" altLang="en-US" i="1"/>
              <a:t>upper curve </a:t>
            </a:r>
            <a:r>
              <a:rPr lang="en-US" altLang="en-US"/>
              <a:t>in Fig. 5</a:t>
            </a:r>
          </a:p>
          <a:p>
            <a:r>
              <a:rPr lang="en-US" altLang="en-US"/>
              <a:t>(</a:t>
            </a:r>
            <a:r>
              <a:rPr lang="en-US" altLang="en-US" i="1"/>
              <a:t>inset</a:t>
            </a:r>
            <a:r>
              <a:rPr lang="en-US" altLang="en-US"/>
              <a:t>)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6134A2-785F-40FD-998F-B78F97970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B9C48-3857-41D1-8AFE-E7B8D29C03A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7686EBEE-9A5D-43F5-A9DC-146E4E5BA1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D5F2EA33-08B2-423F-8FF0-C94B85BE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Full vector FDTD calculations of the light coupling for oblique incidence </a:t>
            </a:r>
            <a:r>
              <a:rPr lang="el-GR" altLang="en-US">
                <a:cs typeface="Times New Roman" panose="02020603050405020304" pitchFamily="18" charset="0"/>
              </a:rPr>
              <a:t>θ</a:t>
            </a:r>
            <a:r>
              <a:rPr lang="en-US" altLang="en-US"/>
              <a:t> = </a:t>
            </a:r>
            <a:r>
              <a:rPr lang="el-GR" altLang="en-US">
                <a:cs typeface="Times New Roman" panose="02020603050405020304" pitchFamily="18" charset="0"/>
              </a:rPr>
              <a:t>π </a:t>
            </a:r>
            <a:r>
              <a:rPr lang="en-US" altLang="en-US"/>
              <a:t>/6 in</a:t>
            </a:r>
          </a:p>
          <a:p>
            <a:r>
              <a:rPr lang="en-US" altLang="en-US"/>
              <a:t>x − y plane. Beam center is at x = 2d, z = 0 and h/d = 0.11. Other parameters as in FIG. 2. a)</a:t>
            </a:r>
          </a:p>
          <a:p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/d = 1.23, p-polarization, Ex component. Strong diffraction on 2 mathbfb vectors with </a:t>
            </a:r>
            <a:r>
              <a:rPr lang="el-GR" altLang="en-US">
                <a:cs typeface="Times New Roman" panose="02020603050405020304" pitchFamily="18" charset="0"/>
              </a:rPr>
              <a:t>φ</a:t>
            </a:r>
            <a:r>
              <a:rPr lang="en-US" altLang="en-US"/>
              <a:t> = ±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/>
              <a:t>/2</a:t>
            </a:r>
          </a:p>
          <a:p>
            <a:r>
              <a:rPr lang="en-US" altLang="en-US"/>
              <a:t>corresponds to the upper curve in the inset in FIG. 5. b)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1.23, s-polarization. Ex-component</a:t>
            </a:r>
          </a:p>
          <a:p>
            <a:r>
              <a:rPr lang="en-US" altLang="en-US"/>
              <a:t>of the field results from the scattering on the spheres light couples into the same modes as in</a:t>
            </a:r>
          </a:p>
          <a:p>
            <a:r>
              <a:rPr lang="en-US" altLang="en-US"/>
              <a:t>a), albeit somewhat weaker. c)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1.6, s-polarization, Ez component. Strong diffraction on</a:t>
            </a:r>
          </a:p>
          <a:p>
            <a:r>
              <a:rPr lang="en-US" altLang="en-US"/>
              <a:t>mathbfb vector with </a:t>
            </a:r>
            <a:r>
              <a:rPr lang="el-GR" altLang="en-US">
                <a:cs typeface="Times New Roman" panose="02020603050405020304" pitchFamily="18" charset="0"/>
              </a:rPr>
              <a:t>φ</a:t>
            </a:r>
            <a:r>
              <a:rPr lang="en-US" altLang="en-US"/>
              <a:t> = 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/>
              <a:t>. d) </a:t>
            </a:r>
            <a:r>
              <a:rPr lang="el-GR" altLang="en-US">
                <a:cs typeface="Times New Roman" panose="02020603050405020304" pitchFamily="18" charset="0"/>
              </a:rPr>
              <a:t>λ</a:t>
            </a:r>
            <a:r>
              <a:rPr lang="en-US" altLang="en-US"/>
              <a:t> /d = 1.6, p-polarization, Ez component. Diffraction on 2 mathbfb</a:t>
            </a:r>
          </a:p>
          <a:p>
            <a:r>
              <a:rPr lang="en-US" altLang="en-US"/>
              <a:t>vectors with </a:t>
            </a:r>
            <a:r>
              <a:rPr lang="el-GR" altLang="en-US">
                <a:cs typeface="Times New Roman" panose="02020603050405020304" pitchFamily="18" charset="0"/>
              </a:rPr>
              <a:t>φ</a:t>
            </a:r>
            <a:r>
              <a:rPr lang="en-US" altLang="en-US"/>
              <a:t> = ±5 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/>
              <a:t> /6 (s-polarization couples even stronger). Cases c) and d) correspond to two</a:t>
            </a:r>
          </a:p>
          <a:p>
            <a:r>
              <a:rPr lang="en-US" altLang="en-US"/>
              <a:t>lower curves in the inset in FIG. 5.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1C674E-9FAE-4171-A17B-22CA4225F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52932-8C3A-479B-A73C-18066D54D13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BA2379D0-6F45-4A86-AE25-9CFD4859AA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2933BC6A-2B1E-49FA-95A1-6A199A55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5A1344-C03E-4AA5-8AFA-B1FEC1E9D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DF98-8682-4777-B46B-75B1EBAE2AE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D60B9624-7131-4AE6-9045-3B632472A5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25CC620D-56D6-455D-8A07-B4340EFE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r>
              <a:rPr lang="en-US" altLang="en-US"/>
              <a:t>Transmission spectra measured at normal incidence for monolayers of a-SiO2 microspheres</a:t>
            </a:r>
          </a:p>
          <a:p>
            <a:r>
              <a:rPr lang="en-US" altLang="en-US"/>
              <a:t>(</a:t>
            </a:r>
            <a:r>
              <a:rPr lang="en-US" altLang="en-US" i="1"/>
              <a:t>d </a:t>
            </a:r>
            <a:r>
              <a:rPr lang="en-US" altLang="en-US"/>
              <a:t>≈ 1</a:t>
            </a:r>
            <a:r>
              <a:rPr lang="en-US" altLang="en-US" i="1"/>
              <a:t>.</a:t>
            </a:r>
            <a:r>
              <a:rPr lang="en-US" altLang="en-US"/>
              <a:t>4 μm) coated with different metals. The </a:t>
            </a:r>
            <a:r>
              <a:rPr lang="en-US" altLang="en-US" i="1"/>
              <a:t>dash-dotted curve </a:t>
            </a:r>
            <a:r>
              <a:rPr lang="en-US" altLang="en-US"/>
              <a:t>shows the spectrum for</a:t>
            </a:r>
          </a:p>
          <a:p>
            <a:r>
              <a:rPr lang="en-US" altLang="en-US"/>
              <a:t>a 75 nm thick Ag film on a plane a-SiO2 substrate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A941B2-9054-4642-8524-465B86E0F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4EE81-FEAD-4059-8605-9156F398A39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E7E8B4A3-2176-4545-A6EF-4940AB5C89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C491D64A-8B66-4D78-9112-11D5811E5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3FF149-8A49-4A43-8B48-08F76B6D1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68E61-13CB-4940-A606-25F3C7F904C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52BC7682-7483-4A98-88A8-452AD93698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89A8DE34-7E77-48D9-8E96-8EAD9151B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051974-FCE2-4A5E-B0C0-4CFBCFB7C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E8E00-A712-4CF2-AECD-534F2931F43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C66CB467-4B6D-4AFA-B253-89FC25DEE8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28330A93-110B-40F4-A395-2D723F186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9C809C-D7D8-4800-B443-524E120A8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6291B-53B3-44F9-A1D6-6E1FE0C4BB7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49BC3175-5A8D-4972-B9BC-B485A7F62B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0F91A98A-DA4E-4B55-B1AD-2B1286B31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2E7DED-1065-4761-A12C-ED41B6965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88250-EDDF-40FC-9310-4162071D11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74049517-B3C1-4F42-963A-24F8086D1E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E5C18968-147D-4404-A395-9A2DBD5BA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AA9ECE-2CDD-4451-8DE4-5D37C88C0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503CF-6767-49E2-855C-A916A4E47FE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E0B60AB4-3FD5-4496-9E2D-36BB3031E3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61DF6982-36B2-4681-981B-EC7EB51CE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748D05-B989-409B-B47A-FDDA41983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D3799-F450-4F01-9DA8-903D2F7B4F3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181ECDAB-FD5D-439E-80A2-82A8A135CD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C9CA70E9-AC74-475A-93BC-3946E9DB0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0AAF64-64BC-4825-822C-7D8B03C46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2571C-37A3-4AC0-B90C-66D33078699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5128C73-0A36-44B4-9A1F-8F30618161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9A07330B-EE98-4017-B169-2F08019AF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C6060C-889E-4D75-A44D-833C0E1F2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5676B-281D-4BD6-B39D-1183E8DEC9C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6B9D1A10-F03B-493E-AEA9-DF57199799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B7BDFFEA-7D0F-4E08-AD36-9E64F39CB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B88FA-F30F-46F0-B20D-C06405ABD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9D70F-B585-499E-98D5-16769FE0D41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26016CC9-765D-4C49-8F5A-3AA127E2F2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189C6783-F5DF-46DD-8936-A83189E6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346713-D145-463F-B462-5C384B48D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00241-4599-4264-B2A4-363D090F2AD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1637A78A-032D-459E-9E0E-6E9294895B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897B86D-6FBB-4195-9938-C7B7DDE44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66017-75D8-4819-9ED1-6BD040778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B6585-4F7F-4BCE-A44F-471E81481F9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B384A2BA-2BF0-48F2-ABEB-1C28F65403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7B94C990-954D-483A-B9F2-E90EA7860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en-US" altLang="en-US"/>
              <a:t>f=Pi/3 sqrt(3)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384352-C730-4BDD-871C-8EB683F8B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644B-C856-4577-A461-F4DE39E7115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25D5C912-CA4C-4BA0-804B-AFA15A61B3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6E7FA06F-2060-4D0C-BDF6-6B750E72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en-US" altLang="ja-JP">
                <a:ea typeface="ＭＳ Ｐゴシック" panose="020B0600070205080204" pitchFamily="34" charset="-128"/>
              </a:rPr>
              <a:t>Full vector FDTD calculations of the light coupling into the monolayer of dielectric spheres with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=1.42, </a:t>
            </a:r>
            <a:r>
              <a:rPr lang="en-US" altLang="ja-JP" i="1">
                <a:ea typeface="ＭＳ Ｐゴシック" panose="020B0600070205080204" pitchFamily="34" charset="-128"/>
              </a:rPr>
              <a:t>d</a:t>
            </a:r>
            <a:r>
              <a:rPr lang="en-US" altLang="ja-JP">
                <a:ea typeface="ＭＳ Ｐゴシック" panose="020B0600070205080204" pitchFamily="34" charset="-128"/>
              </a:rPr>
              <a:t>=1.42 µm. Normally incident excitation field is polarized in </a:t>
            </a:r>
            <a:r>
              <a:rPr lang="en-US" altLang="ja-JP" i="1">
                <a:ea typeface="ＭＳ Ｐゴシック" panose="020B0600070205080204" pitchFamily="34" charset="-128"/>
              </a:rPr>
              <a:t>z</a:t>
            </a:r>
            <a:r>
              <a:rPr lang="en-US" altLang="ja-JP">
                <a:ea typeface="ＭＳ Ｐゴシック" panose="020B0600070205080204" pitchFamily="34" charset="-128"/>
              </a:rPr>
              <a:t>-direction and has a Gaussian profile with the (1/e field) width </a:t>
            </a:r>
            <a:r>
              <a:rPr lang="en-US" altLang="ja-JP" i="1">
                <a:ea typeface="ＭＳ Ｐゴシック" panose="020B0600070205080204" pitchFamily="34" charset="-128"/>
              </a:rPr>
              <a:t>w0</a:t>
            </a:r>
            <a:r>
              <a:rPr lang="en-US" altLang="ja-JP">
                <a:ea typeface="ＭＳ Ｐゴシック" panose="020B0600070205080204" pitchFamily="34" charset="-128"/>
              </a:rPr>
              <a:t>=5 µm centered at </a:t>
            </a:r>
            <a:r>
              <a:rPr lang="en-US" altLang="ja-JP" i="1">
                <a:ea typeface="ＭＳ Ｐゴシック" panose="020B0600070205080204" pitchFamily="34" charset="-128"/>
              </a:rPr>
              <a:t>x</a:t>
            </a:r>
            <a:r>
              <a:rPr lang="en-US" altLang="ja-JP">
                <a:ea typeface="ＭＳ Ｐゴシック" panose="020B0600070205080204" pitchFamily="34" charset="-128"/>
              </a:rPr>
              <a:t>=-3 µm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09BC5A-8507-4335-810F-BEA9F3CF9F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F6CF5-ED20-44AC-AAD9-649AC4FFB2A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AD9FCCAD-2E68-4ED1-A503-53D81742CA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7425" y="719138"/>
            <a:ext cx="4884738" cy="3663950"/>
          </a:xfrm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BC0B213-4766-408E-88F8-AB4233D4B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303712"/>
          </a:xfrm>
        </p:spPr>
        <p:txBody>
          <a:bodyPr/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en-US" altLang="ja-JP">
                <a:ea typeface="ＭＳ Ｐゴシック" panose="020B0600070205080204" pitchFamily="34" charset="-128"/>
              </a:rPr>
              <a:t>Full vector FDTD calculations of the light coupling into the monolayer of dielectric spheres with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=1.42, </a:t>
            </a:r>
            <a:r>
              <a:rPr lang="en-US" altLang="ja-JP" i="1">
                <a:ea typeface="ＭＳ Ｐゴシック" panose="020B0600070205080204" pitchFamily="34" charset="-128"/>
              </a:rPr>
              <a:t>d</a:t>
            </a:r>
            <a:r>
              <a:rPr lang="en-US" altLang="ja-JP">
                <a:ea typeface="ＭＳ Ｐゴシック" panose="020B0600070205080204" pitchFamily="34" charset="-128"/>
              </a:rPr>
              <a:t>=1.42 µm. Normally incident excitation field is polarized in </a:t>
            </a:r>
            <a:r>
              <a:rPr lang="en-US" altLang="ja-JP" i="1">
                <a:ea typeface="ＭＳ Ｐゴシック" panose="020B0600070205080204" pitchFamily="34" charset="-128"/>
              </a:rPr>
              <a:t>z</a:t>
            </a:r>
            <a:r>
              <a:rPr lang="en-US" altLang="ja-JP">
                <a:ea typeface="ＭＳ Ｐゴシック" panose="020B0600070205080204" pitchFamily="34" charset="-128"/>
              </a:rPr>
              <a:t>-direction and has a Gaussian profile with the (1/e field) width </a:t>
            </a:r>
            <a:r>
              <a:rPr lang="en-US" altLang="ja-JP" i="1">
                <a:ea typeface="ＭＳ Ｐゴシック" panose="020B0600070205080204" pitchFamily="34" charset="-128"/>
              </a:rPr>
              <a:t>w0</a:t>
            </a:r>
            <a:r>
              <a:rPr lang="en-US" altLang="ja-JP">
                <a:ea typeface="ＭＳ Ｐゴシック" panose="020B0600070205080204" pitchFamily="34" charset="-128"/>
              </a:rPr>
              <a:t>=5 µm centered at </a:t>
            </a:r>
            <a:r>
              <a:rPr lang="en-US" altLang="ja-JP" i="1">
                <a:ea typeface="ＭＳ Ｐゴシック" panose="020B0600070205080204" pitchFamily="34" charset="-128"/>
              </a:rPr>
              <a:t>x</a:t>
            </a:r>
            <a:r>
              <a:rPr lang="en-US" altLang="ja-JP">
                <a:ea typeface="ＭＳ Ｐゴシック" panose="020B0600070205080204" pitchFamily="34" charset="-128"/>
              </a:rPr>
              <a:t>=-3 µm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CAB-6BA8-4B58-AFB1-DF3135E23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CC690-FB8D-46E6-BB14-E2214110D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4A1D-B959-43E3-B5F3-715BCBE1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C3001-4D7E-43A2-80D4-0494F07B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4643-2F1E-4ED0-9E5A-1DD513AF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CB59-F4AE-410D-9893-F6DC9667F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91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01EB-62E9-4DBE-B829-844605B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5B1A6-874E-4CD5-BE5D-C18E6757D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8421-1CF4-4948-947E-50916BFA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5860-0D11-4E59-AF65-0F35C800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303D-EC2E-40C1-B304-C684FE7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9E77-812D-4CE5-B98A-740324BCB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1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44B4D-A1A3-4204-9029-9C4EDE2EA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732E9-AC0F-4424-8CBB-F01326E0E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5B5E-7B85-4448-8A00-113581D8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4C07-7862-4E27-B2E3-731E3358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2C06-1C6B-46AA-824A-E7BBCB01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9DD23-6455-4143-A803-25C3D66EB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C8A4-7A7B-42A8-8FD0-39F9671F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1A13-8690-4CE1-AD0B-06B99B17C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1AE8A-16F7-4A56-8D6E-F0C66AF7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F021-D204-4FB0-918B-F00CF62E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93F0F-ED97-417E-A12A-93C3339C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AF0C4-58A5-4163-B0E9-8001B1DD1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1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9202-43BE-457F-9770-F669619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FAE29-DE7C-4C1B-82C4-7232E31E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C77E-3E57-4B3B-B209-4C93878A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6C367-06B8-491B-BC33-4ECBAA7E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B075-62F7-44A8-9282-0BC41AAC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1CC6-0C91-4963-883E-6E257B325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9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B32F-0915-4C5F-922F-DF6D866F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8FBA-79FA-44A3-A34C-5DD35C545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82783-2FF9-48BC-9247-F6EE6174F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6AE1-3200-4974-BFCE-D3A94526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BC63C-3FE2-4487-A1BA-E11D65C4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548AA-5D7F-4551-ACD5-C58F3563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825B2-FF77-42A2-9FD6-47FD71B67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0000-582F-453B-8EBA-369FA9CB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9EB6-C779-43DC-9542-B3BB215B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D918-5E6D-404E-AAAE-AF4DBADC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2019-C07F-4D90-B5CA-9CA8B7C0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BE58A-91FA-4A23-8A72-E42917335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A3837-6B5A-49C2-A8D9-35087113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539E3-038E-444F-8F77-C4788186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FF987-6498-45E7-B7F0-6314500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79DFD-B2ED-42BD-ADB9-6DFB3861B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18EB-849A-46B3-8AC6-79B62206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3D774-9DA4-4EB1-AE84-CD74F629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5A1B7-E67C-42F6-8C3C-9638F4A4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2BAFE-2A82-4AFB-9B52-5A627EBB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7C76-89A2-489A-A51B-B7D5C2889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41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7E1BE-460A-4756-A188-4CBA464E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5E019-F994-43FB-B2A1-1C59FED9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CB74-07A5-4B67-AE13-83E8D4B5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28DB-6912-4EC5-A824-EC2C1D332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4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6DAF-EE56-4DB3-8D7D-D73908D3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EA19-4B1D-45F8-8069-1B53E2B4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1B685-77A4-40C4-A76B-DC3D6DEF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B15A-3EFC-4AD7-8C71-5831718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98EC5-68C3-474A-9AB3-01C8FDD1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2668-ACFC-4362-8FD7-CAE89909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71C9-10CD-4C24-8225-3970B03B0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F090-EB2B-4E71-90C5-E5329C79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BEFDD-CCC7-4F8B-A7B8-4B502EEBA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C7E34-EE91-4028-97E1-D30DAC4D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B8E94-32CA-4C5F-9111-A86E6CB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A508-AED6-4FA0-B43C-E332E697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A5275-DB59-4BDB-8DAB-0DB1EAD6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6111-C678-42A7-A646-EED6B32CF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1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4F6377-6D8C-45DE-9A9A-D42BD5C7E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5A1DD4-5A70-49A5-869F-DF01C2057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ABFAD8-23D7-4B75-8F31-D68B7B526B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E82F4B-AD8C-4825-A42D-D7686348A1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altLang="en-US"/>
              <a:t>N. Arnold, Applied Physics, Linz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45D2E-E3E7-470D-A4BD-DA591A1C0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0090AB7-8956-4820-A598-D167D2D2B4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50.w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5BF58B1-931D-4387-A700-B3349B43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109570" name="Text Box 3074">
            <a:extLst>
              <a:ext uri="{FF2B5EF4-FFF2-40B4-BE49-F238E27FC236}">
                <a16:creationId xmlns:a16="http://schemas.microsoft.com/office/drawing/2014/main" id="{900A86B6-F502-438C-94BC-FE1BFCCF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844675"/>
            <a:ext cx="90011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>
                <a:solidFill>
                  <a:srgbClr val="CC0099"/>
                </a:solidFill>
              </a:rPr>
              <a:t>TRANSMISSION THROUGH COLLOIDAL MONOLAYERS</a:t>
            </a:r>
            <a:r>
              <a:rPr lang="en-US" altLang="en-US"/>
              <a:t> </a:t>
            </a:r>
            <a:r>
              <a:rPr lang="en-US" altLang="en-US">
                <a:solidFill>
                  <a:srgbClr val="CC0099"/>
                </a:solidFill>
              </a:rPr>
              <a:t>WITH AN OVERLAYER – A THEORETICAL CONSIDERATION</a:t>
            </a:r>
          </a:p>
        </p:txBody>
      </p:sp>
      <p:sp>
        <p:nvSpPr>
          <p:cNvPr id="109571" name="Text Box 3075">
            <a:extLst>
              <a:ext uri="{FF2B5EF4-FFF2-40B4-BE49-F238E27FC236}">
                <a16:creationId xmlns:a16="http://schemas.microsoft.com/office/drawing/2014/main" id="{9D614FB2-EB15-4115-AF4F-CFC14F2C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05263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en-US" b="0" u="sng">
                <a:solidFill>
                  <a:srgbClr val="0000FF"/>
                </a:solidFill>
              </a:rPr>
              <a:t>N. Arnold</a:t>
            </a:r>
            <a:endParaRPr lang="de-DE" altLang="en-US" b="0">
              <a:solidFill>
                <a:srgbClr val="0000FF"/>
              </a:solidFill>
            </a:endParaRPr>
          </a:p>
          <a:p>
            <a:pPr algn="ctr"/>
            <a:r>
              <a:rPr lang="de-DE" altLang="en-US" b="0"/>
              <a:t>Angewandte Physik, Johannes - Kepler - Universität</a:t>
            </a:r>
          </a:p>
          <a:p>
            <a:pPr algn="ctr"/>
            <a:r>
              <a:rPr lang="de-DE" altLang="en-US" b="0"/>
              <a:t>A-4040, Linz, Austria</a:t>
            </a:r>
            <a:endParaRPr lang="en-US" altLang="en-US" b="0"/>
          </a:p>
        </p:txBody>
      </p:sp>
      <p:graphicFrame>
        <p:nvGraphicFramePr>
          <p:cNvPr id="109573" name="Object 3077">
            <a:extLst>
              <a:ext uri="{FF2B5EF4-FFF2-40B4-BE49-F238E27FC236}">
                <a16:creationId xmlns:a16="http://schemas.microsoft.com/office/drawing/2014/main" id="{367EBCC2-EECF-4D22-8146-EC4683AED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62261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Picture" r:id="rId4" imgW="3113194" imgH="617755" progId="Word.Picture.8">
                  <p:embed/>
                </p:oleObj>
              </mc:Choice>
              <mc:Fallback>
                <p:oleObj name="Picture" r:id="rId4" imgW="3113194" imgH="617755" progId="Word.Picture.8">
                  <p:embed/>
                  <p:pic>
                    <p:nvPicPr>
                      <p:cNvPr id="0" name="Object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226175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3078">
            <a:extLst>
              <a:ext uri="{FF2B5EF4-FFF2-40B4-BE49-F238E27FC236}">
                <a16:creationId xmlns:a16="http://schemas.microsoft.com/office/drawing/2014/main" id="{E548F1D3-C0FB-4D50-86E8-FCA71B20B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0"/>
          <a:ext cx="19462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Photo Editor Photo" r:id="rId6" imgW="2438095" imgH="1523810" progId="MSPhotoEd.3">
                  <p:embed/>
                </p:oleObj>
              </mc:Choice>
              <mc:Fallback>
                <p:oleObj name="Photo Editor Photo" r:id="rId6" imgW="2438095" imgH="1523810" progId="MSPhotoEd.3">
                  <p:embed/>
                  <p:pic>
                    <p:nvPicPr>
                      <p:cNvPr id="0" name="Object 30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0"/>
                        <a:ext cx="19462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3DA0E3-9830-47E1-A6ED-11E8D47A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pic>
        <p:nvPicPr>
          <p:cNvPr id="330765" name="Picture 13">
            <a:extLst>
              <a:ext uri="{FF2B5EF4-FFF2-40B4-BE49-F238E27FC236}">
                <a16:creationId xmlns:a16="http://schemas.microsoft.com/office/drawing/2014/main" id="{BAD9ABEF-0060-4C81-92DF-65D2C618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r="26631" b="13557"/>
          <a:stretch>
            <a:fillRect/>
          </a:stretch>
        </p:blipFill>
        <p:spPr bwMode="auto">
          <a:xfrm>
            <a:off x="71438" y="657225"/>
            <a:ext cx="622458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54" name="Rectangle 2">
            <a:extLst>
              <a:ext uri="{FF2B5EF4-FFF2-40B4-BE49-F238E27FC236}">
                <a16:creationId xmlns:a16="http://schemas.microsoft.com/office/drawing/2014/main" id="{BED58F22-20D0-4FDE-9870-61C121C79B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a-Si covered monolayers</a:t>
            </a:r>
          </a:p>
        </p:txBody>
      </p:sp>
      <p:sp>
        <p:nvSpPr>
          <p:cNvPr id="330757" name="Text Box 5">
            <a:extLst>
              <a:ext uri="{FF2B5EF4-FFF2-40B4-BE49-F238E27FC236}">
                <a16:creationId xmlns:a16="http://schemas.microsoft.com/office/drawing/2014/main" id="{9F9315A6-D777-4E57-9DA2-C6A4C868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0913"/>
            <a:ext cx="77771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Transmission spectrum: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Main dip </a:t>
            </a:r>
            <a:r>
              <a:rPr lang="en-US" altLang="en-US" b="0">
                <a:solidFill>
                  <a:schemeClr val="accent2"/>
                </a:solidFill>
              </a:rPr>
              <a:t>deepens</a:t>
            </a:r>
            <a:r>
              <a:rPr lang="en-US" altLang="en-US" b="0"/>
              <a:t> and </a:t>
            </a:r>
            <a:r>
              <a:rPr lang="en-US" altLang="en-US" b="0">
                <a:solidFill>
                  <a:srgbClr val="FF0000"/>
                </a:solidFill>
              </a:rPr>
              <a:t>red shifts </a:t>
            </a:r>
            <a:r>
              <a:rPr lang="en-US" altLang="en-US" b="0"/>
              <a:t>with increasing thickness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chemeClr val="accent2"/>
                </a:solidFill>
              </a:rPr>
              <a:t>Multiple dips appear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330766" name="Picture 14">
            <a:extLst>
              <a:ext uri="{FF2B5EF4-FFF2-40B4-BE49-F238E27FC236}">
                <a16:creationId xmlns:a16="http://schemas.microsoft.com/office/drawing/2014/main" id="{4073B993-3DE0-4E20-8F90-F0A802E0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774700"/>
            <a:ext cx="2741612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>
            <a:extLst>
              <a:ext uri="{FF2B5EF4-FFF2-40B4-BE49-F238E27FC236}">
                <a16:creationId xmlns:a16="http://schemas.microsoft.com/office/drawing/2014/main" id="{D7F475D9-C2C7-4A81-B78E-729DFDA0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6273800"/>
            <a:ext cx="4643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/>
              <a:t>L. Landström, D. Brodoceanu, N. Arnold, K. Piglmayer and D. Bäuerle, </a:t>
            </a:r>
            <a:r>
              <a:rPr lang="en-US" altLang="en-US" sz="1400" b="0" i="1"/>
              <a:t>Appl. Phys. A.</a:t>
            </a:r>
            <a:r>
              <a:rPr lang="en-US" altLang="en-US" sz="1400" b="0"/>
              <a:t> </a:t>
            </a:r>
            <a:r>
              <a:rPr lang="en-US" altLang="en-US" sz="1400"/>
              <a:t>81</a:t>
            </a:r>
            <a:r>
              <a:rPr lang="en-US" altLang="en-US" sz="1400" b="0"/>
              <a:t>, 911 (2005).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766A84A-BF48-4F95-B26D-54E8720D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77858" name="Rectangle 2">
            <a:extLst>
              <a:ext uri="{FF2B5EF4-FFF2-40B4-BE49-F238E27FC236}">
                <a16:creationId xmlns:a16="http://schemas.microsoft.com/office/drawing/2014/main" id="{79004B8E-DC43-4570-A424-E4F9C2603D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Relation to photonic crystals</a:t>
            </a:r>
          </a:p>
        </p:txBody>
      </p:sp>
      <p:sp>
        <p:nvSpPr>
          <p:cNvPr id="377859" name="Text Box 3">
            <a:extLst>
              <a:ext uri="{FF2B5EF4-FFF2-40B4-BE49-F238E27FC236}">
                <a16:creationId xmlns:a16="http://schemas.microsoft.com/office/drawing/2014/main" id="{49C1DF83-056C-46EA-AE13-F8DFF41C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73125"/>
            <a:ext cx="59055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ML with the overlayer = photonic crystal slab (PCS) with high contrast (like inverted opal) (3&lt;</a:t>
            </a:r>
            <a:r>
              <a:rPr lang="en-US" altLang="en-US" b="0" i="1"/>
              <a:t>n</a:t>
            </a:r>
            <a:r>
              <a:rPr lang="en-US" altLang="en-US" b="0" i="1" baseline="-25000"/>
              <a:t>Si</a:t>
            </a:r>
            <a:r>
              <a:rPr lang="en-US" altLang="en-US" b="0"/>
              <a:t>&lt;5)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Dip = diffracted wave couples to the mode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Multiple modes </a:t>
            </a:r>
            <a:r>
              <a:rPr lang="en-US" altLang="en-US" b="0">
                <a:sym typeface="Mathematica1" pitchFamily="2" charset="2"/>
              </a:rPr>
              <a:t></a:t>
            </a:r>
            <a:r>
              <a:rPr lang="en-US" altLang="en-US" b="0"/>
              <a:t> multiple dips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FF0000"/>
                </a:solidFill>
              </a:rPr>
              <a:t>Normal incidence:</a:t>
            </a:r>
            <a:r>
              <a:rPr lang="en-US" altLang="en-US" b="0"/>
              <a:t> </a:t>
            </a:r>
            <a:r>
              <a:rPr lang="el-GR" altLang="en-US" b="0" i="1">
                <a:cs typeface="Times New Roman" panose="02020603050405020304" pitchFamily="18" charset="0"/>
              </a:rPr>
              <a:t>θ</a:t>
            </a:r>
            <a:r>
              <a:rPr lang="en-US" altLang="en-US" b="0">
                <a:cs typeface="Times New Roman" panose="02020603050405020304" pitchFamily="18" charset="0"/>
              </a:rPr>
              <a:t>=0 </a:t>
            </a:r>
            <a:r>
              <a:rPr lang="en-US" altLang="en-US" b="0">
                <a:cs typeface="Times New Roman" panose="02020603050405020304" pitchFamily="18" charset="0"/>
                <a:sym typeface="Mathematica1" pitchFamily="2" charset="2"/>
              </a:rPr>
              <a:t> </a:t>
            </a:r>
            <a:r>
              <a:rPr lang="en-US" altLang="en-US" b="0"/>
              <a:t>dips corresponds to the </a:t>
            </a:r>
            <a:r>
              <a:rPr lang="el-GR" altLang="en-US" b="0" i="1">
                <a:sym typeface="Symbol" panose="05050102010706020507" pitchFamily="18" charset="2"/>
              </a:rPr>
              <a:t>ω</a:t>
            </a:r>
            <a:r>
              <a:rPr lang="en-US" altLang="en-US" b="0" i="1"/>
              <a:t> d/ </a:t>
            </a:r>
            <a:r>
              <a:rPr lang="el-GR" altLang="en-US" b="0" i="1">
                <a:sym typeface="Symbol" panose="05050102010706020507" pitchFamily="18" charset="2"/>
              </a:rPr>
              <a:t>λ</a:t>
            </a:r>
            <a:r>
              <a:rPr lang="en-US" altLang="en-US"/>
              <a:t> </a:t>
            </a:r>
            <a:r>
              <a:rPr lang="en-US" altLang="en-US" b="0"/>
              <a:t>of the lowest modes at the center (</a:t>
            </a:r>
            <a:r>
              <a:rPr lang="el-GR" altLang="en-US" b="0" i="1">
                <a:cs typeface="Times New Roman" panose="02020603050405020304" pitchFamily="18" charset="0"/>
              </a:rPr>
              <a:t>Γ</a:t>
            </a:r>
            <a:r>
              <a:rPr lang="en-US" altLang="en-US" b="0">
                <a:cs typeface="Times New Roman" panose="02020603050405020304" pitchFamily="18" charset="0"/>
              </a:rPr>
              <a:t>-point) of the Brillouin zone in the (multi-valued) frequency surface </a:t>
            </a:r>
            <a:r>
              <a:rPr lang="el-GR" altLang="en-US" b="0" i="1">
                <a:sym typeface="Symbol" panose="05050102010706020507" pitchFamily="18" charset="2"/>
              </a:rPr>
              <a:t>ω</a:t>
            </a:r>
            <a:r>
              <a:rPr lang="en-US" altLang="en-US" b="0" i="1">
                <a:sym typeface="Symbol" panose="05050102010706020507" pitchFamily="18" charset="2"/>
              </a:rPr>
              <a:t>(</a:t>
            </a:r>
            <a:r>
              <a:rPr lang="en-US" altLang="en-US" i="1">
                <a:sym typeface="Symbol" panose="05050102010706020507" pitchFamily="18" charset="2"/>
              </a:rPr>
              <a:t>k</a:t>
            </a:r>
            <a:r>
              <a:rPr lang="en-US" altLang="en-US" b="0" i="1">
                <a:sym typeface="Symbol" panose="05050102010706020507" pitchFamily="18" charset="2"/>
              </a:rPr>
              <a:t>)</a:t>
            </a:r>
            <a:endParaRPr lang="en-US" altLang="en-US" b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cs typeface="Times New Roman" panose="02020603050405020304" pitchFamily="18" charset="0"/>
              </a:rPr>
              <a:t>Confined 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modes – periodic in-plane, evanescent in </a:t>
            </a:r>
            <a:r>
              <a:rPr lang="en-US" altLang="en-US" b="0" i="1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-direction</a:t>
            </a:r>
            <a:r>
              <a:rPr lang="en-US" altLang="en-US" b="0">
                <a:cs typeface="Times New Roman" panose="02020603050405020304" pitchFamily="18" charset="0"/>
              </a:rPr>
              <a:t> – no good software </a:t>
            </a:r>
            <a:r>
              <a:rPr lang="en-US" altLang="en-US" b="0">
                <a:cs typeface="Times New Roman" panose="02020603050405020304" pitchFamily="18" charset="0"/>
                <a:sym typeface="Mathematica1" pitchFamily="2" charset="2"/>
              </a:rPr>
              <a:t></a:t>
            </a:r>
            <a:r>
              <a:rPr lang="en-US" altLang="en-US" b="0">
                <a:cs typeface="Times New Roman" panose="02020603050405020304" pitchFamily="18" charset="0"/>
              </a:rPr>
              <a:t> use supercells, filter out folded modes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sp>
        <p:nvSpPr>
          <p:cNvPr id="377862" name="Rectangle 6">
            <a:extLst>
              <a:ext uri="{FF2B5EF4-FFF2-40B4-BE49-F238E27FC236}">
                <a16:creationId xmlns:a16="http://schemas.microsoft.com/office/drawing/2014/main" id="{DDE90E37-69EC-41FF-A8C3-14CB57FCD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7861" name="Object 5">
            <a:extLst>
              <a:ext uri="{FF2B5EF4-FFF2-40B4-BE49-F238E27FC236}">
                <a16:creationId xmlns:a16="http://schemas.microsoft.com/office/drawing/2014/main" id="{10DBAFCA-612A-4EAF-A249-7B411C647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2236788"/>
          <a:ext cx="28051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0" name="Equation" r:id="rId4" imgW="1396800" imgH="457200" progId="Equation.3">
                  <p:embed/>
                </p:oleObj>
              </mc:Choice>
              <mc:Fallback>
                <p:oleObj name="Equation" r:id="rId4" imgW="1396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2236788"/>
                        <a:ext cx="28051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7863" name="Group 7">
            <a:extLst>
              <a:ext uri="{FF2B5EF4-FFF2-40B4-BE49-F238E27FC236}">
                <a16:creationId xmlns:a16="http://schemas.microsoft.com/office/drawing/2014/main" id="{0A64B3A0-4E00-4D9D-A7D8-4ABA0268CE09}"/>
              </a:ext>
            </a:extLst>
          </p:cNvPr>
          <p:cNvGrpSpPr>
            <a:grpSpLocks/>
          </p:cNvGrpSpPr>
          <p:nvPr/>
        </p:nvGrpSpPr>
        <p:grpSpPr bwMode="auto">
          <a:xfrm>
            <a:off x="6113463" y="3357563"/>
            <a:ext cx="2706687" cy="2419350"/>
            <a:chOff x="3811" y="1881"/>
            <a:chExt cx="4263" cy="3810"/>
          </a:xfrm>
        </p:grpSpPr>
        <p:sp>
          <p:nvSpPr>
            <p:cNvPr id="377864" name="Oval 8">
              <a:extLst>
                <a:ext uri="{FF2B5EF4-FFF2-40B4-BE49-F238E27FC236}">
                  <a16:creationId xmlns:a16="http://schemas.microsoft.com/office/drawing/2014/main" id="{0266DC0A-4BDE-45E3-8A31-BDD8D89433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2" y="3872"/>
              <a:ext cx="1134" cy="113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65" name="Oval 9">
              <a:extLst>
                <a:ext uri="{FF2B5EF4-FFF2-40B4-BE49-F238E27FC236}">
                  <a16:creationId xmlns:a16="http://schemas.microsoft.com/office/drawing/2014/main" id="{42E8515D-DF7C-4771-9560-329E568957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38" y="3887"/>
              <a:ext cx="1136" cy="11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66" name="Oval 10">
              <a:extLst>
                <a:ext uri="{FF2B5EF4-FFF2-40B4-BE49-F238E27FC236}">
                  <a16:creationId xmlns:a16="http://schemas.microsoft.com/office/drawing/2014/main" id="{8A45D52F-8C98-4BA0-9F7C-4D83527DC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64" y="2876"/>
              <a:ext cx="1134" cy="113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67" name="Line 11">
              <a:extLst>
                <a:ext uri="{FF2B5EF4-FFF2-40B4-BE49-F238E27FC236}">
                  <a16:creationId xmlns:a16="http://schemas.microsoft.com/office/drawing/2014/main" id="{799FE1D9-974E-46D9-B48A-331F66EBEC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3366"/>
              <a:ext cx="644" cy="1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68" name="Line 12">
              <a:extLst>
                <a:ext uri="{FF2B5EF4-FFF2-40B4-BE49-F238E27FC236}">
                  <a16:creationId xmlns:a16="http://schemas.microsoft.com/office/drawing/2014/main" id="{B166B7F5-DD7B-4F21-82E8-EBDC0820097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4431"/>
              <a:ext cx="12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69" name="Text Box 13">
              <a:extLst>
                <a:ext uri="{FF2B5EF4-FFF2-40B4-BE49-F238E27FC236}">
                  <a16:creationId xmlns:a16="http://schemas.microsoft.com/office/drawing/2014/main" id="{FD714C80-9331-463D-9752-A3AF5EBED07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35" y="4292"/>
              <a:ext cx="53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a</a:t>
              </a:r>
              <a:r>
                <a:rPr lang="de-DE" altLang="en-US" sz="1200" i="1" baseline="-25000"/>
                <a:t>1</a:t>
              </a:r>
              <a:endParaRPr lang="en-US" altLang="en-US" b="0"/>
            </a:p>
          </p:txBody>
        </p:sp>
        <p:sp>
          <p:nvSpPr>
            <p:cNvPr id="377870" name="Text Box 14">
              <a:extLst>
                <a:ext uri="{FF2B5EF4-FFF2-40B4-BE49-F238E27FC236}">
                  <a16:creationId xmlns:a16="http://schemas.microsoft.com/office/drawing/2014/main" id="{737EF263-AA60-424F-80D3-387C0C0FA8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659" y="3449"/>
              <a:ext cx="532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a</a:t>
              </a:r>
              <a:r>
                <a:rPr lang="de-DE" altLang="en-US" sz="1200" i="1" baseline="-25000"/>
                <a:t>2</a:t>
              </a:r>
              <a:endParaRPr lang="en-US" altLang="en-US" b="0"/>
            </a:p>
          </p:txBody>
        </p:sp>
        <p:sp>
          <p:nvSpPr>
            <p:cNvPr id="377871" name="Text Box 15">
              <a:extLst>
                <a:ext uri="{FF2B5EF4-FFF2-40B4-BE49-F238E27FC236}">
                  <a16:creationId xmlns:a16="http://schemas.microsoft.com/office/drawing/2014/main" id="{BAD3EA72-2E5F-4AF4-99D7-1914B6736C9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46" y="1965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b</a:t>
              </a:r>
              <a:r>
                <a:rPr lang="de-DE" altLang="en-US" sz="1200" i="1" baseline="-25000"/>
                <a:t>2</a:t>
              </a:r>
              <a:endParaRPr lang="en-US" altLang="en-US" b="0"/>
            </a:p>
          </p:txBody>
        </p:sp>
        <p:sp>
          <p:nvSpPr>
            <p:cNvPr id="377872" name="Line 16">
              <a:extLst>
                <a:ext uri="{FF2B5EF4-FFF2-40B4-BE49-F238E27FC236}">
                  <a16:creationId xmlns:a16="http://schemas.microsoft.com/office/drawing/2014/main" id="{CEF59CF3-8B48-41CF-9F7E-81469B754A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1881"/>
              <a:ext cx="38" cy="2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73" name="Line 17">
              <a:extLst>
                <a:ext uri="{FF2B5EF4-FFF2-40B4-BE49-F238E27FC236}">
                  <a16:creationId xmlns:a16="http://schemas.microsoft.com/office/drawing/2014/main" id="{A1F69A5E-43A0-4784-8520-13BC96E21D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7974805" flipV="1">
              <a:off x="5134" y="2394"/>
              <a:ext cx="40" cy="26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74" name="Text Box 18">
              <a:extLst>
                <a:ext uri="{FF2B5EF4-FFF2-40B4-BE49-F238E27FC236}">
                  <a16:creationId xmlns:a16="http://schemas.microsoft.com/office/drawing/2014/main" id="{11F12031-37C8-4BD1-AC4D-B86A4CD8CD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99" y="2889"/>
              <a:ext cx="532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b</a:t>
              </a:r>
              <a:r>
                <a:rPr lang="de-DE" altLang="en-US" sz="1200" i="1" baseline="-25000"/>
                <a:t>1</a:t>
              </a:r>
              <a:endParaRPr lang="en-US" altLang="en-US" b="0"/>
            </a:p>
          </p:txBody>
        </p:sp>
        <p:sp>
          <p:nvSpPr>
            <p:cNvPr id="377875" name="Line 19">
              <a:extLst>
                <a:ext uri="{FF2B5EF4-FFF2-40B4-BE49-F238E27FC236}">
                  <a16:creationId xmlns:a16="http://schemas.microsoft.com/office/drawing/2014/main" id="{AAA867F0-7D35-4B71-A985-F980535AB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" y="4431"/>
              <a:ext cx="1316" cy="7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76" name="AutoShape 20">
              <a:extLst>
                <a:ext uri="{FF2B5EF4-FFF2-40B4-BE49-F238E27FC236}">
                  <a16:creationId xmlns:a16="http://schemas.microsoft.com/office/drawing/2014/main" id="{EEC9BDD2-259A-448C-90A3-010A50CE7A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66" y="3142"/>
              <a:ext cx="2948" cy="2549"/>
            </a:xfrm>
            <a:prstGeom prst="hexagon">
              <a:avLst>
                <a:gd name="adj" fmla="val 28913"/>
                <a:gd name="vf" fmla="val 11547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77" name="Text Box 21">
              <a:extLst>
                <a:ext uri="{FF2B5EF4-FFF2-40B4-BE49-F238E27FC236}">
                  <a16:creationId xmlns:a16="http://schemas.microsoft.com/office/drawing/2014/main" id="{1F5B00A2-1E03-4BA2-9182-78F594F9867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15" y="2777"/>
              <a:ext cx="53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/>
                <a:t>M</a:t>
              </a:r>
              <a:endParaRPr lang="en-US" altLang="en-US" b="0"/>
            </a:p>
          </p:txBody>
        </p:sp>
        <p:sp>
          <p:nvSpPr>
            <p:cNvPr id="377878" name="Text Box 22">
              <a:extLst>
                <a:ext uri="{FF2B5EF4-FFF2-40B4-BE49-F238E27FC236}">
                  <a16:creationId xmlns:a16="http://schemas.microsoft.com/office/drawing/2014/main" id="{3E6DF1CA-5C25-4F6D-A922-57CB8C33C0E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11" y="2807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/>
                <a:t>K</a:t>
              </a:r>
              <a:endParaRPr lang="en-US" altLang="en-US" b="0"/>
            </a:p>
          </p:txBody>
        </p:sp>
        <p:sp>
          <p:nvSpPr>
            <p:cNvPr id="377879" name="Text Box 23">
              <a:extLst>
                <a:ext uri="{FF2B5EF4-FFF2-40B4-BE49-F238E27FC236}">
                  <a16:creationId xmlns:a16="http://schemas.microsoft.com/office/drawing/2014/main" id="{BCB314D8-0043-412F-93D4-09BD2D5EB5F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07" y="4346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>
                  <a:sym typeface="Symbol" panose="05050102010706020507" pitchFamily="18" charset="2"/>
                </a:rPr>
                <a:t></a:t>
              </a:r>
              <a:endParaRPr lang="en-US" alt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7DE8FCB-06C6-4A2F-93BD-3E9B11CC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E1BB503C-8966-4418-A952-97476F2A39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Computational scheme</a:t>
            </a:r>
          </a:p>
        </p:txBody>
      </p:sp>
      <p:pic>
        <p:nvPicPr>
          <p:cNvPr id="379908" name="Picture 4" descr="EpsiolonProfile">
            <a:extLst>
              <a:ext uri="{FF2B5EF4-FFF2-40B4-BE49-F238E27FC236}">
                <a16:creationId xmlns:a16="http://schemas.microsoft.com/office/drawing/2014/main" id="{E90818AB-FD4C-4236-ACC4-3E942E9A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18585" r="15041" b="14546"/>
          <a:stretch>
            <a:fillRect/>
          </a:stretch>
        </p:blipFill>
        <p:spPr bwMode="auto">
          <a:xfrm>
            <a:off x="287338" y="1782763"/>
            <a:ext cx="3052762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9" name="Picture 5" descr="h02_5_E22nbad">
            <a:extLst>
              <a:ext uri="{FF2B5EF4-FFF2-40B4-BE49-F238E27FC236}">
                <a16:creationId xmlns:a16="http://schemas.microsoft.com/office/drawing/2014/main" id="{475B4BB2-C80C-458A-8947-157222C9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20668" b="7106"/>
          <a:stretch>
            <a:fillRect/>
          </a:stretch>
        </p:blipFill>
        <p:spPr bwMode="auto">
          <a:xfrm>
            <a:off x="6696075" y="728663"/>
            <a:ext cx="2376488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0" name="Picture 6" descr="h02_5_E20n">
            <a:extLst>
              <a:ext uri="{FF2B5EF4-FFF2-40B4-BE49-F238E27FC236}">
                <a16:creationId xmlns:a16="http://schemas.microsoft.com/office/drawing/2014/main" id="{5F01357D-1CA1-4464-9D64-F638BCF1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r="20071" b="8069"/>
          <a:stretch>
            <a:fillRect/>
          </a:stretch>
        </p:blipFill>
        <p:spPr bwMode="auto">
          <a:xfrm>
            <a:off x="3600450" y="728663"/>
            <a:ext cx="24130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11" name="Text Box 7">
            <a:extLst>
              <a:ext uri="{FF2B5EF4-FFF2-40B4-BE49-F238E27FC236}">
                <a16:creationId xmlns:a16="http://schemas.microsoft.com/office/drawing/2014/main" id="{EB2A4F63-F28F-4182-816C-C5C95808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376363"/>
            <a:ext cx="1081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# 20 true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79912" name="Text Box 8">
            <a:extLst>
              <a:ext uri="{FF2B5EF4-FFF2-40B4-BE49-F238E27FC236}">
                <a16:creationId xmlns:a16="http://schemas.microsoft.com/office/drawing/2014/main" id="{6842651E-360E-41BE-AB01-B916C064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41438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# 22 folded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79913" name="Text Box 9">
            <a:extLst>
              <a:ext uri="{FF2B5EF4-FFF2-40B4-BE49-F238E27FC236}">
                <a16:creationId xmlns:a16="http://schemas.microsoft.com/office/drawing/2014/main" id="{8E322890-FDCC-456C-83E3-63FF9DFE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73575"/>
            <a:ext cx="3455988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cs typeface="Times New Roman" panose="02020603050405020304" pitchFamily="18" charset="0"/>
              </a:rPr>
              <a:t>Smoothened </a:t>
            </a:r>
            <a:r>
              <a:rPr lang="el-GR" altLang="en-US" b="0" i="1">
                <a:cs typeface="Times New Roman" panose="02020603050405020304" pitchFamily="18" charset="0"/>
              </a:rPr>
              <a:t>ε</a:t>
            </a:r>
            <a:r>
              <a:rPr lang="en-US" altLang="en-US" b="0"/>
              <a:t> profile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Plane wave expansion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Deposit – shifted spheres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 i="1"/>
              <a:t>h/d</a:t>
            </a:r>
            <a:r>
              <a:rPr lang="en-US" altLang="en-US" b="0"/>
              <a:t>=0.2, support included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79914" name="Text Box 10">
            <a:extLst>
              <a:ext uri="{FF2B5EF4-FFF2-40B4-BE49-F238E27FC236}">
                <a16:creationId xmlns:a16="http://schemas.microsoft.com/office/drawing/2014/main" id="{08358CD7-9A92-49EB-AA6F-90897685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84200"/>
            <a:ext cx="35639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Supercell 5</a:t>
            </a:r>
            <a:r>
              <a:rPr lang="en-US" altLang="en-US" b="0" i="1"/>
              <a:t>d</a:t>
            </a:r>
            <a:r>
              <a:rPr lang="en-US" altLang="en-US" b="0"/>
              <a:t> in </a:t>
            </a:r>
            <a:r>
              <a:rPr lang="en-US" altLang="en-US" b="0" i="1"/>
              <a:t>z</a:t>
            </a:r>
            <a:r>
              <a:rPr lang="en-US" altLang="en-US" b="0"/>
              <a:t>-direction</a:t>
            </a:r>
          </a:p>
          <a:p>
            <a:pPr>
              <a:spcBef>
                <a:spcPct val="50000"/>
              </a:spcBef>
            </a:pPr>
            <a:r>
              <a:rPr lang="en-US" altLang="en-US" b="0"/>
              <a:t>Modes at </a:t>
            </a:r>
            <a:r>
              <a:rPr lang="el-GR" altLang="en-US" b="0" i="1">
                <a:cs typeface="Times New Roman" panose="02020603050405020304" pitchFamily="18" charset="0"/>
              </a:rPr>
              <a:t>Γ</a:t>
            </a:r>
            <a:r>
              <a:rPr lang="en-US" altLang="en-US" b="0">
                <a:cs typeface="Times New Roman" panose="02020603050405020304" pitchFamily="18" charset="0"/>
              </a:rPr>
              <a:t>-point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79915" name="Text Box 11">
            <a:extLst>
              <a:ext uri="{FF2B5EF4-FFF2-40B4-BE49-F238E27FC236}">
                <a16:creationId xmlns:a16="http://schemas.microsoft.com/office/drawing/2014/main" id="{2F0B4055-698B-4CBD-82B8-B7AF3065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460875"/>
            <a:ext cx="4643437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True vs. folded modes: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Si-confinement </a:t>
            </a:r>
            <a:r>
              <a:rPr lang="en-US" altLang="en-US" b="0">
                <a:sym typeface="Mathematica1" pitchFamily="2" charset="2"/>
              </a:rPr>
              <a:t> </a:t>
            </a:r>
            <a:r>
              <a:rPr lang="en-US" altLang="en-US" b="0" i="1"/>
              <a:t>h</a:t>
            </a:r>
            <a:r>
              <a:rPr lang="en-US" altLang="en-US" b="0"/>
              <a:t>-dependence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Supercell dependence, number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CE95255A-59BB-4A7F-8FB2-D578B26C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10ACC409-65F7-4618-ACBE-0ED0EC7A76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Dependence on the overlayer thickness</a:t>
            </a:r>
          </a:p>
        </p:txBody>
      </p:sp>
      <p:sp>
        <p:nvSpPr>
          <p:cNvPr id="381970" name="Text Box 18">
            <a:extLst>
              <a:ext uri="{FF2B5EF4-FFF2-40B4-BE49-F238E27FC236}">
                <a16:creationId xmlns:a16="http://schemas.microsoft.com/office/drawing/2014/main" id="{18839550-896B-4A6D-8BEA-DFB5D29E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273800"/>
            <a:ext cx="5327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/>
              <a:t>L. Landström, N. Arnold, D. Brodoceanu, K. Piglmayer and D. Bäuerle, </a:t>
            </a:r>
            <a:r>
              <a:rPr lang="en-US" altLang="en-US" sz="1400" b="0" i="1"/>
              <a:t>Appl. Phys. A.</a:t>
            </a:r>
            <a:r>
              <a:rPr lang="en-US" altLang="en-US" sz="1400" b="0"/>
              <a:t> </a:t>
            </a:r>
            <a:r>
              <a:rPr lang="en-US" altLang="en-US" sz="1400"/>
              <a:t>83</a:t>
            </a:r>
            <a:r>
              <a:rPr lang="en-US" altLang="en-US" sz="1400" b="0"/>
              <a:t>, 271 (2006).</a:t>
            </a:r>
          </a:p>
        </p:txBody>
      </p:sp>
      <p:grpSp>
        <p:nvGrpSpPr>
          <p:cNvPr id="381972" name="Group 20">
            <a:extLst>
              <a:ext uri="{FF2B5EF4-FFF2-40B4-BE49-F238E27FC236}">
                <a16:creationId xmlns:a16="http://schemas.microsoft.com/office/drawing/2014/main" id="{7A35113E-E0F7-4398-B0B2-8AA0D676E1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213" y="773113"/>
            <a:ext cx="8162925" cy="5356225"/>
            <a:chOff x="45" y="346"/>
            <a:chExt cx="5558" cy="3645"/>
          </a:xfrm>
        </p:grpSpPr>
        <p:pic>
          <p:nvPicPr>
            <p:cNvPr id="381969" name="Picture 17">
              <a:extLst>
                <a:ext uri="{FF2B5EF4-FFF2-40B4-BE49-F238E27FC236}">
                  <a16:creationId xmlns:a16="http://schemas.microsoft.com/office/drawing/2014/main" id="{617C0763-0356-4AFD-B4BA-A9CE65079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12" b="21735"/>
            <a:stretch>
              <a:fillRect/>
            </a:stretch>
          </p:blipFill>
          <p:spPr bwMode="auto">
            <a:xfrm>
              <a:off x="45" y="346"/>
              <a:ext cx="4992" cy="3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1955" name="Text Box 3">
              <a:extLst>
                <a:ext uri="{FF2B5EF4-FFF2-40B4-BE49-F238E27FC236}">
                  <a16:creationId xmlns:a16="http://schemas.microsoft.com/office/drawing/2014/main" id="{047E055B-38C3-42DE-B95F-9C8997FF121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" y="3680"/>
              <a:ext cx="374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chemeClr val="accent2"/>
                  </a:solidFill>
                </a:rPr>
                <a:t>Squares – experimental dip positions</a:t>
              </a:r>
            </a:p>
          </p:txBody>
        </p:sp>
        <p:pic>
          <p:nvPicPr>
            <p:cNvPr id="381958" name="Picture 6">
              <a:extLst>
                <a:ext uri="{FF2B5EF4-FFF2-40B4-BE49-F238E27FC236}">
                  <a16:creationId xmlns:a16="http://schemas.microsoft.com/office/drawing/2014/main" id="{FFF6735B-44C8-4C20-A94A-BEE714866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4"/>
            <a:stretch>
              <a:fillRect/>
            </a:stretch>
          </p:blipFill>
          <p:spPr bwMode="auto">
            <a:xfrm>
              <a:off x="5103" y="2682"/>
              <a:ext cx="500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959" name="Picture 7">
              <a:extLst>
                <a:ext uri="{FF2B5EF4-FFF2-40B4-BE49-F238E27FC236}">
                  <a16:creationId xmlns:a16="http://schemas.microsoft.com/office/drawing/2014/main" id="{C6664FF4-BC00-4BA1-BE40-488AF2ECC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9"/>
            <a:stretch>
              <a:fillRect/>
            </a:stretch>
          </p:blipFill>
          <p:spPr bwMode="auto">
            <a:xfrm>
              <a:off x="5103" y="1820"/>
              <a:ext cx="453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960" name="Picture 8">
              <a:extLst>
                <a:ext uri="{FF2B5EF4-FFF2-40B4-BE49-F238E27FC236}">
                  <a16:creationId xmlns:a16="http://schemas.microsoft.com/office/drawing/2014/main" id="{6E64893C-1A36-41D1-97C5-4C3A05055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9"/>
            <a:stretch>
              <a:fillRect/>
            </a:stretch>
          </p:blipFill>
          <p:spPr bwMode="auto">
            <a:xfrm>
              <a:off x="5057" y="1072"/>
              <a:ext cx="453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961" name="Picture 9">
              <a:extLst>
                <a:ext uri="{FF2B5EF4-FFF2-40B4-BE49-F238E27FC236}">
                  <a16:creationId xmlns:a16="http://schemas.microsoft.com/office/drawing/2014/main" id="{3A40C607-2770-4B93-B501-E16A8C2F1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5"/>
            <a:stretch>
              <a:fillRect/>
            </a:stretch>
          </p:blipFill>
          <p:spPr bwMode="auto">
            <a:xfrm>
              <a:off x="5057" y="369"/>
              <a:ext cx="461" cy="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962" name="Picture 10">
              <a:extLst>
                <a:ext uri="{FF2B5EF4-FFF2-40B4-BE49-F238E27FC236}">
                  <a16:creationId xmlns:a16="http://schemas.microsoft.com/office/drawing/2014/main" id="{2C358AC3-90AF-443F-BC5A-ABBA01A6F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0"/>
            <a:stretch>
              <a:fillRect/>
            </a:stretch>
          </p:blipFill>
          <p:spPr bwMode="auto">
            <a:xfrm>
              <a:off x="5148" y="3249"/>
              <a:ext cx="38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1963" name="Line 11">
              <a:extLst>
                <a:ext uri="{FF2B5EF4-FFF2-40B4-BE49-F238E27FC236}">
                  <a16:creationId xmlns:a16="http://schemas.microsoft.com/office/drawing/2014/main" id="{ED1E32B1-2D01-4501-ABA6-A85BBF4995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30" y="2818"/>
              <a:ext cx="250" cy="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4" name="Line 12">
              <a:extLst>
                <a:ext uri="{FF2B5EF4-FFF2-40B4-BE49-F238E27FC236}">
                  <a16:creationId xmlns:a16="http://schemas.microsoft.com/office/drawing/2014/main" id="{573686B4-6DBB-43BC-9940-CA6428B638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30" y="3158"/>
              <a:ext cx="318" cy="2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6" name="Line 14">
              <a:extLst>
                <a:ext uri="{FF2B5EF4-FFF2-40B4-BE49-F238E27FC236}">
                  <a16:creationId xmlns:a16="http://schemas.microsoft.com/office/drawing/2014/main" id="{1CB01CB0-D312-4D9B-A48B-130556EB73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30" y="2365"/>
              <a:ext cx="273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7" name="Line 15">
              <a:extLst>
                <a:ext uri="{FF2B5EF4-FFF2-40B4-BE49-F238E27FC236}">
                  <a16:creationId xmlns:a16="http://schemas.microsoft.com/office/drawing/2014/main" id="{7B751528-3DC3-40A4-BA93-33883FD202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08" y="1639"/>
              <a:ext cx="295" cy="10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8" name="Line 16">
              <a:extLst>
                <a:ext uri="{FF2B5EF4-FFF2-40B4-BE49-F238E27FC236}">
                  <a16:creationId xmlns:a16="http://schemas.microsoft.com/office/drawing/2014/main" id="{E7EB1524-10C8-45F5-B28B-141C830564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08" y="936"/>
              <a:ext cx="317" cy="14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71" name="Text Box 19">
              <a:extLst>
                <a:ext uri="{FF2B5EF4-FFF2-40B4-BE49-F238E27FC236}">
                  <a16:creationId xmlns:a16="http://schemas.microsoft.com/office/drawing/2014/main" id="{A3E9EEE0-6096-4AB9-85CA-C389A1CEF7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48" y="2894"/>
              <a:ext cx="2357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/>
                <a:t>Estimation with </a:t>
              </a:r>
              <a:r>
                <a:rPr lang="en-US" altLang="en-US" b="0" i="1"/>
                <a:t>n</a:t>
              </a:r>
              <a:r>
                <a:rPr lang="en-US" altLang="en-US" b="0" i="1" baseline="-25000"/>
                <a:t>eff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D396C65-83F8-4A35-B565-5C1B3EAF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14722" name="Rectangle 2">
            <a:extLst>
              <a:ext uri="{FF2B5EF4-FFF2-40B4-BE49-F238E27FC236}">
                <a16:creationId xmlns:a16="http://schemas.microsoft.com/office/drawing/2014/main" id="{DFB99FF4-85DA-4EAC-A3DA-1B3282AB08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Mode profiles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24A32D74-5BC4-4F30-A719-06ECE513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437063"/>
            <a:ext cx="4321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Lowest “donut” mode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From lowest ML mode at </a:t>
            </a:r>
            <a:r>
              <a:rPr lang="en-US" altLang="en-US" b="0" i="1"/>
              <a:t>h</a:t>
            </a:r>
            <a:r>
              <a:rPr lang="en-US" altLang="en-US" b="0"/>
              <a:t>=0,  has azimuthal </a:t>
            </a:r>
            <a:r>
              <a:rPr lang="en-US" altLang="en-US" i="1"/>
              <a:t>E</a:t>
            </a:r>
            <a:r>
              <a:rPr lang="en-US" altLang="en-US" b="0"/>
              <a:t>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Weak coupling (FDTD)</a:t>
            </a:r>
            <a:endParaRPr lang="en-US" altLang="en-US">
              <a:solidFill>
                <a:srgbClr val="CC0099"/>
              </a:solidFill>
            </a:endParaRPr>
          </a:p>
        </p:txBody>
      </p:sp>
      <p:pic>
        <p:nvPicPr>
          <p:cNvPr id="414724" name="Picture 4">
            <a:extLst>
              <a:ext uri="{FF2B5EF4-FFF2-40B4-BE49-F238E27FC236}">
                <a16:creationId xmlns:a16="http://schemas.microsoft.com/office/drawing/2014/main" id="{CB0C38FA-3A49-4CFD-8AB5-46332AC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3" b="15515"/>
          <a:stretch>
            <a:fillRect/>
          </a:stretch>
        </p:blipFill>
        <p:spPr bwMode="auto">
          <a:xfrm>
            <a:off x="503238" y="584200"/>
            <a:ext cx="5221287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725" name="Text Box 5">
            <a:extLst>
              <a:ext uri="{FF2B5EF4-FFF2-40B4-BE49-F238E27FC236}">
                <a16:creationId xmlns:a16="http://schemas.microsoft.com/office/drawing/2014/main" id="{778D7F33-F195-47C0-B244-9863A512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400550"/>
            <a:ext cx="3743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 “Main dip” mode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6-fold symmetry</a:t>
            </a:r>
            <a:r>
              <a:rPr lang="en-US" altLang="en-US" b="0">
                <a:sym typeface="Mathematica1" pitchFamily="2" charset="2"/>
              </a:rPr>
              <a:t>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Good coupling into 6 waves</a:t>
            </a:r>
            <a:endParaRPr lang="en-US" altLang="en-US">
              <a:solidFill>
                <a:srgbClr val="CC0099"/>
              </a:solidFill>
            </a:endParaRPr>
          </a:p>
        </p:txBody>
      </p:sp>
      <p:sp>
        <p:nvSpPr>
          <p:cNvPr id="414726" name="Rectangle 6">
            <a:extLst>
              <a:ext uri="{FF2B5EF4-FFF2-40B4-BE49-F238E27FC236}">
                <a16:creationId xmlns:a16="http://schemas.microsoft.com/office/drawing/2014/main" id="{5C8E68AA-7EED-44ED-A2E3-4C038AE9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520825"/>
            <a:ext cx="3041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/>
              <a:t>Modes are mainly in Si deposit (larger </a:t>
            </a:r>
            <a:r>
              <a:rPr lang="en-US" altLang="en-US" b="0" i="1"/>
              <a:t>n</a:t>
            </a:r>
            <a:r>
              <a:rPr lang="en-US" altLang="en-US" b="0"/>
              <a:t>)</a:t>
            </a:r>
          </a:p>
          <a:p>
            <a:r>
              <a:rPr lang="en-US" altLang="en-US" i="1">
                <a:solidFill>
                  <a:srgbClr val="FF0000"/>
                </a:solidFill>
              </a:rPr>
              <a:t>h/d</a:t>
            </a:r>
            <a:r>
              <a:rPr lang="en-US" altLang="en-US">
                <a:solidFill>
                  <a:srgbClr val="FF0000"/>
                </a:solidFill>
              </a:rPr>
              <a:t>=0.175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/>
      <p:bldP spid="4147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20EE7430-688B-4B40-B49A-7E203734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C18CF877-654D-4A67-96A7-0FB5BD6013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FDTD coupling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14301ED4-FBA0-496B-9DF3-874F114F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F523E361-6423-4E14-991E-D34CE3AF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905375"/>
            <a:ext cx="8351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</a:rPr>
              <a:t>h/d</a:t>
            </a:r>
            <a:r>
              <a:rPr lang="en-US" altLang="en-US">
                <a:solidFill>
                  <a:srgbClr val="FF0000"/>
                </a:solidFill>
              </a:rPr>
              <a:t>=0.175</a:t>
            </a:r>
            <a:r>
              <a:rPr lang="en-US" altLang="en-US" b="0"/>
              <a:t>, </a:t>
            </a:r>
            <a:r>
              <a:rPr lang="en-US" altLang="en-US" b="0" i="1"/>
              <a:t>n</a:t>
            </a:r>
            <a:r>
              <a:rPr lang="en-US" altLang="en-US" b="0" baseline="-25000"/>
              <a:t>SiO2</a:t>
            </a:r>
            <a:r>
              <a:rPr lang="en-US" altLang="en-US" b="0"/>
              <a:t>=1.35, spheres, </a:t>
            </a:r>
            <a:r>
              <a:rPr lang="en-US" altLang="en-US" b="0" i="1"/>
              <a:t>n</a:t>
            </a:r>
            <a:r>
              <a:rPr lang="en-US" altLang="en-US" b="0" baseline="-25000"/>
              <a:t>glass</a:t>
            </a:r>
            <a:r>
              <a:rPr lang="en-US" altLang="en-US" b="0"/>
              <a:t>=1.42, </a:t>
            </a:r>
            <a:r>
              <a:rPr lang="en-US" altLang="en-US" b="0" i="1"/>
              <a:t>n</a:t>
            </a:r>
            <a:r>
              <a:rPr lang="en-US" altLang="en-US" b="0" baseline="-25000"/>
              <a:t>Si</a:t>
            </a:r>
            <a:r>
              <a:rPr lang="en-US" altLang="en-US" b="0"/>
              <a:t>=3.3</a:t>
            </a:r>
            <a:endParaRPr lang="el-GR" altLang="en-US" b="0" i="1"/>
          </a:p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chemeClr val="accent2"/>
                </a:solidFill>
              </a:rPr>
              <a:t>E</a:t>
            </a:r>
            <a:r>
              <a:rPr lang="en-US" altLang="en-US" b="0" i="1" baseline="-25000">
                <a:solidFill>
                  <a:schemeClr val="accent2"/>
                </a:solidFill>
              </a:rPr>
              <a:t>z</a:t>
            </a:r>
            <a:r>
              <a:rPr lang="en-US" altLang="en-US" b="0">
                <a:solidFill>
                  <a:schemeClr val="accent2"/>
                </a:solidFill>
              </a:rPr>
              <a:t> </a:t>
            </a:r>
            <a:r>
              <a:rPr lang="en-US" altLang="en-US" b="0">
                <a:solidFill>
                  <a:schemeClr val="accent2"/>
                </a:solidFill>
                <a:cs typeface="Times New Roman" panose="02020603050405020304" pitchFamily="18" charset="0"/>
              </a:rPr>
              <a:t>↕ </a:t>
            </a:r>
            <a:r>
              <a:rPr lang="en-US" altLang="en-US" b="0">
                <a:solidFill>
                  <a:schemeClr val="accent2"/>
                </a:solidFill>
              </a:rPr>
              <a:t>(incident) component shown</a:t>
            </a:r>
          </a:p>
          <a:p>
            <a:pPr>
              <a:spcBef>
                <a:spcPct val="50000"/>
              </a:spcBef>
            </a:pPr>
            <a:r>
              <a:rPr lang="en-US" altLang="en-US" b="0"/>
              <a:t>Dip is broad</a:t>
            </a:r>
            <a:r>
              <a:rPr lang="en-US" altLang="en-US"/>
              <a:t> </a:t>
            </a:r>
            <a:r>
              <a:rPr lang="en-US" altLang="en-US" b="0"/>
              <a:t>in </a:t>
            </a: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, </a:t>
            </a:r>
            <a:r>
              <a:rPr lang="en-US" altLang="en-US" b="0">
                <a:cs typeface="Times New Roman" panose="02020603050405020304" pitchFamily="18" charset="0"/>
              </a:rPr>
              <a:t>several coupling modes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3ACDADBC-B7F1-47BE-93DD-8B9A6A53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465513"/>
            <a:ext cx="2341563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=1.54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cs typeface="Times New Roman" panose="02020603050405020304" pitchFamily="18" charset="0"/>
              </a:rPr>
              <a:t>Measured dip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FC1C5029-E441-4582-A911-268454976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65513"/>
            <a:ext cx="1800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=1.87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cs typeface="Times New Roman" panose="02020603050405020304" pitchFamily="18" charset="0"/>
              </a:rPr>
              <a:t>donut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50534932-70B4-41C2-A780-1299E486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465513"/>
            <a:ext cx="29162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=1.24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cs typeface="Times New Roman" panose="02020603050405020304" pitchFamily="18" charset="0"/>
              </a:rPr>
              <a:t>Measured maximum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grpSp>
        <p:nvGrpSpPr>
          <p:cNvPr id="390167" name="Group 23">
            <a:extLst>
              <a:ext uri="{FF2B5EF4-FFF2-40B4-BE49-F238E27FC236}">
                <a16:creationId xmlns:a16="http://schemas.microsoft.com/office/drawing/2014/main" id="{64E8371C-D60C-45C0-8636-3742C9933A6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903288"/>
            <a:ext cx="2447925" cy="2417762"/>
            <a:chOff x="204" y="569"/>
            <a:chExt cx="1542" cy="1523"/>
          </a:xfrm>
        </p:grpSpPr>
        <p:pic>
          <p:nvPicPr>
            <p:cNvPr id="390152" name="Picture 8">
              <a:extLst>
                <a:ext uri="{FF2B5EF4-FFF2-40B4-BE49-F238E27FC236}">
                  <a16:creationId xmlns:a16="http://schemas.microsoft.com/office/drawing/2014/main" id="{868BF9A4-DEE9-4037-A7A6-D8B4337E6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r="13113"/>
            <a:stretch>
              <a:fillRect/>
            </a:stretch>
          </p:blipFill>
          <p:spPr bwMode="auto">
            <a:xfrm>
              <a:off x="204" y="569"/>
              <a:ext cx="1542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0162" name="Line 18">
              <a:extLst>
                <a:ext uri="{FF2B5EF4-FFF2-40B4-BE49-F238E27FC236}">
                  <a16:creationId xmlns:a16="http://schemas.microsoft.com/office/drawing/2014/main" id="{CDA34BD9-454B-4467-BE53-083C4E04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27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166" name="Group 22">
            <a:extLst>
              <a:ext uri="{FF2B5EF4-FFF2-40B4-BE49-F238E27FC236}">
                <a16:creationId xmlns:a16="http://schemas.microsoft.com/office/drawing/2014/main" id="{A9DD87B9-8FE2-442A-B62B-4A9646D98E01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836613"/>
            <a:ext cx="2771775" cy="2484437"/>
            <a:chOff x="1837" y="527"/>
            <a:chExt cx="1746" cy="1565"/>
          </a:xfrm>
        </p:grpSpPr>
        <p:grpSp>
          <p:nvGrpSpPr>
            <p:cNvPr id="390161" name="Group 17">
              <a:extLst>
                <a:ext uri="{FF2B5EF4-FFF2-40B4-BE49-F238E27FC236}">
                  <a16:creationId xmlns:a16="http://schemas.microsoft.com/office/drawing/2014/main" id="{E3A0FB0E-87A7-4AFB-8E43-D62C339F8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527"/>
              <a:ext cx="1746" cy="1565"/>
              <a:chOff x="1837" y="527"/>
              <a:chExt cx="1746" cy="1565"/>
            </a:xfrm>
          </p:grpSpPr>
          <p:pic>
            <p:nvPicPr>
              <p:cNvPr id="390150" name="Picture 6">
                <a:extLst>
                  <a:ext uri="{FF2B5EF4-FFF2-40B4-BE49-F238E27FC236}">
                    <a16:creationId xmlns:a16="http://schemas.microsoft.com/office/drawing/2014/main" id="{79B2CE6E-6CC1-4C4F-8B7A-D67FF177F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5" y="584"/>
                <a:ext cx="1738" cy="1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0160" name="Rectangle 16">
                <a:extLst>
                  <a:ext uri="{FF2B5EF4-FFF2-40B4-BE49-F238E27FC236}">
                    <a16:creationId xmlns:a16="http://schemas.microsoft.com/office/drawing/2014/main" id="{FA36B8E8-450A-4D30-B4C7-0078A1CE8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527"/>
                <a:ext cx="249" cy="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0163" name="Line 19">
              <a:extLst>
                <a:ext uri="{FF2B5EF4-FFF2-40B4-BE49-F238E27FC236}">
                  <a16:creationId xmlns:a16="http://schemas.microsoft.com/office/drawing/2014/main" id="{7ADFC6D8-AB0A-4F8E-BAAE-D475CDAC4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27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165" name="Group 21">
            <a:extLst>
              <a:ext uri="{FF2B5EF4-FFF2-40B4-BE49-F238E27FC236}">
                <a16:creationId xmlns:a16="http://schemas.microsoft.com/office/drawing/2014/main" id="{811B99F8-B32B-447F-8D17-24194BF6378F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920750"/>
            <a:ext cx="2892425" cy="2398713"/>
            <a:chOff x="3833" y="580"/>
            <a:chExt cx="1822" cy="1511"/>
          </a:xfrm>
        </p:grpSpPr>
        <p:pic>
          <p:nvPicPr>
            <p:cNvPr id="390151" name="Picture 7">
              <a:extLst>
                <a:ext uri="{FF2B5EF4-FFF2-40B4-BE49-F238E27FC236}">
                  <a16:creationId xmlns:a16="http://schemas.microsoft.com/office/drawing/2014/main" id="{227661FB-5856-4BB0-B2A0-EC7AE3150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9"/>
            <a:stretch>
              <a:fillRect/>
            </a:stretch>
          </p:blipFill>
          <p:spPr bwMode="auto">
            <a:xfrm>
              <a:off x="3833" y="580"/>
              <a:ext cx="1822" cy="1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0164" name="Line 20">
              <a:extLst>
                <a:ext uri="{FF2B5EF4-FFF2-40B4-BE49-F238E27FC236}">
                  <a16:creationId xmlns:a16="http://schemas.microsoft.com/office/drawing/2014/main" id="{822E98D9-AC25-4B6D-B75E-F6C284EE9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298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27C7632-ACA7-488F-8D1E-86F0DA22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36A53DBE-4A26-4FC2-9AF3-912684E9A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Effective refractive index</a:t>
            </a:r>
          </a:p>
        </p:txBody>
      </p:sp>
      <p:graphicFrame>
        <p:nvGraphicFramePr>
          <p:cNvPr id="418819" name="Object 3">
            <a:extLst>
              <a:ext uri="{FF2B5EF4-FFF2-40B4-BE49-F238E27FC236}">
                <a16:creationId xmlns:a16="http://schemas.microsoft.com/office/drawing/2014/main" id="{A1ECE2D3-6423-432E-88E1-AD97378A8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850900"/>
          <a:ext cx="55705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Equation" r:id="rId4" imgW="2819160" imgH="419040" progId="Equation.3">
                  <p:embed/>
                </p:oleObj>
              </mc:Choice>
              <mc:Fallback>
                <p:oleObj name="Equation" r:id="rId4" imgW="28191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850900"/>
                        <a:ext cx="5570537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0" name="Text Box 4">
            <a:extLst>
              <a:ext uri="{FF2B5EF4-FFF2-40B4-BE49-F238E27FC236}">
                <a16:creationId xmlns:a16="http://schemas.microsoft.com/office/drawing/2014/main" id="{BBE90C20-D08B-47E1-B155-008B7BAB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168525"/>
            <a:ext cx="26638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Main dip position: </a:t>
            </a:r>
            <a:r>
              <a:rPr lang="en-US" altLang="en-US" b="0" i="1">
                <a:solidFill>
                  <a:srgbClr val="FF0000"/>
                </a:solidFill>
              </a:rPr>
              <a:t>n</a:t>
            </a:r>
            <a:r>
              <a:rPr lang="en-US" altLang="en-US" b="0" i="1" baseline="-25000">
                <a:solidFill>
                  <a:srgbClr val="FF0000"/>
                </a:solidFill>
              </a:rPr>
              <a:t>eff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↑ 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  <a:sym typeface="Mathematica1" pitchFamily="2" charset="2"/>
              </a:rPr>
              <a:t>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b="0" i="1">
                <a:solidFill>
                  <a:srgbClr val="FF0000"/>
                </a:solidFill>
              </a:rPr>
              <a:t>ω</a:t>
            </a:r>
            <a:r>
              <a:rPr lang="en-US" altLang="en-US" b="0" i="1">
                <a:solidFill>
                  <a:srgbClr val="FF0000"/>
                </a:solidFill>
              </a:rPr>
              <a:t>~d/</a:t>
            </a:r>
            <a:r>
              <a:rPr lang="el-GR" altLang="en-US" b="0" i="1">
                <a:solidFill>
                  <a:srgbClr val="FF00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b="0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dip</a:t>
            </a:r>
            <a:r>
              <a:rPr lang="el-GR" altLang="en-US" b="0" i="1">
                <a:solidFill>
                  <a:srgbClr val="FF0000"/>
                </a:solidFill>
                <a:cs typeface="Times New Roman" panose="02020603050405020304" pitchFamily="18" charset="0"/>
              </a:rPr>
              <a:t>↓</a:t>
            </a:r>
            <a:endParaRPr lang="en-US" altLang="en-US" b="0" i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0" i="1">
                <a:cs typeface="Times New Roman" panose="02020603050405020304" pitchFamily="18" charset="0"/>
              </a:rPr>
              <a:t>n(</a:t>
            </a: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) </a:t>
            </a:r>
            <a:r>
              <a:rPr lang="en-US" altLang="en-US" b="0">
                <a:cs typeface="Times New Roman" panose="02020603050405020304" pitchFamily="18" charset="0"/>
              </a:rPr>
              <a:t>neglected here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grpSp>
        <p:nvGrpSpPr>
          <p:cNvPr id="418821" name="Group 5">
            <a:extLst>
              <a:ext uri="{FF2B5EF4-FFF2-40B4-BE49-F238E27FC236}">
                <a16:creationId xmlns:a16="http://schemas.microsoft.com/office/drawing/2014/main" id="{14030958-D08E-42DB-9861-323678BEBDE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787525"/>
            <a:ext cx="6343650" cy="4389438"/>
            <a:chOff x="226" y="1412"/>
            <a:chExt cx="3996" cy="2765"/>
          </a:xfrm>
        </p:grpSpPr>
        <p:pic>
          <p:nvPicPr>
            <p:cNvPr id="418822" name="Picture 6">
              <a:extLst>
                <a:ext uri="{FF2B5EF4-FFF2-40B4-BE49-F238E27FC236}">
                  <a16:creationId xmlns:a16="http://schemas.microsoft.com/office/drawing/2014/main" id="{D3D1A9EE-31C3-4029-91EF-E2A6E553C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12" b="21735"/>
            <a:stretch>
              <a:fillRect/>
            </a:stretch>
          </p:blipFill>
          <p:spPr bwMode="auto">
            <a:xfrm>
              <a:off x="226" y="1412"/>
              <a:ext cx="3996" cy="2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8823" name="Text Box 7">
              <a:extLst>
                <a:ext uri="{FF2B5EF4-FFF2-40B4-BE49-F238E27FC236}">
                  <a16:creationId xmlns:a16="http://schemas.microsoft.com/office/drawing/2014/main" id="{0E923ACF-CD82-47D3-8D00-D0AAF92A2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3453"/>
              <a:ext cx="140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/>
                <a:t>Estimation with</a:t>
              </a:r>
              <a:r>
                <a:rPr lang="en-US" altLang="en-US" sz="2000" b="0" i="1"/>
                <a:t> n</a:t>
              </a:r>
              <a:r>
                <a:rPr lang="en-US" altLang="en-US" sz="2000" b="0" i="1" baseline="-25000"/>
                <a:t>eff</a:t>
              </a:r>
            </a:p>
          </p:txBody>
        </p:sp>
      </p:grpSp>
      <p:sp>
        <p:nvSpPr>
          <p:cNvPr id="418824" name="Line 8">
            <a:extLst>
              <a:ext uri="{FF2B5EF4-FFF2-40B4-BE49-F238E27FC236}">
                <a16:creationId xmlns:a16="http://schemas.microsoft.com/office/drawing/2014/main" id="{85ABB9F9-EC9F-4E23-AE22-0B265E5A3A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8875" y="1751013"/>
            <a:ext cx="1331913" cy="2484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8825" name="Object 9">
            <a:extLst>
              <a:ext uri="{FF2B5EF4-FFF2-40B4-BE49-F238E27FC236}">
                <a16:creationId xmlns:a16="http://schemas.microsoft.com/office/drawing/2014/main" id="{BED0E1F1-363F-4F05-928D-B69809FA9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2538" y="836613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7" name="Equation" r:id="rId7" imgW="1028520" imgH="457200" progId="Equation.3">
                  <p:embed/>
                </p:oleObj>
              </mc:Choice>
              <mc:Fallback>
                <p:oleObj name="Equation" r:id="rId7" imgW="10285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836613"/>
                        <a:ext cx="2057400" cy="914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E90300E-394F-4487-BB0C-602233E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pic>
        <p:nvPicPr>
          <p:cNvPr id="363529" name="Picture 9">
            <a:extLst>
              <a:ext uri="{FF2B5EF4-FFF2-40B4-BE49-F238E27FC236}">
                <a16:creationId xmlns:a16="http://schemas.microsoft.com/office/drawing/2014/main" id="{BD76FE39-78B7-42E7-B8F9-A4938E6E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9"/>
          <a:stretch>
            <a:fillRect/>
          </a:stretch>
        </p:blipFill>
        <p:spPr bwMode="auto">
          <a:xfrm>
            <a:off x="0" y="800100"/>
            <a:ext cx="5146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2" name="Rectangle 2">
            <a:extLst>
              <a:ext uri="{FF2B5EF4-FFF2-40B4-BE49-F238E27FC236}">
                <a16:creationId xmlns:a16="http://schemas.microsoft.com/office/drawing/2014/main" id="{8024E02F-E914-4C8C-904D-BF8D72EA2E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Oblique incidence</a:t>
            </a:r>
          </a:p>
        </p:txBody>
      </p:sp>
      <p:sp>
        <p:nvSpPr>
          <p:cNvPr id="363523" name="Text Box 3">
            <a:extLst>
              <a:ext uri="{FF2B5EF4-FFF2-40B4-BE49-F238E27FC236}">
                <a16:creationId xmlns:a16="http://schemas.microsoft.com/office/drawing/2014/main" id="{C6393B97-0B04-40C6-9B08-A89492FE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812800"/>
            <a:ext cx="3925887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Main </a:t>
            </a:r>
            <a:r>
              <a:rPr lang="en-US" altLang="en-US" b="0">
                <a:solidFill>
                  <a:srgbClr val="FF0000"/>
                </a:solidFill>
              </a:rPr>
              <a:t>dip splits in two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Different directions describe frequency surface dispersion</a:t>
            </a:r>
            <a:r>
              <a:rPr lang="en-US" altLang="en-US"/>
              <a:t> </a:t>
            </a:r>
            <a:r>
              <a:rPr lang="el-GR" altLang="en-US" b="0" i="1">
                <a:cs typeface="Times New Roman" panose="02020603050405020304" pitchFamily="18" charset="0"/>
              </a:rPr>
              <a:t>ω</a:t>
            </a:r>
            <a:r>
              <a:rPr lang="en-US" altLang="en-US" b="0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k</a:t>
            </a:r>
            <a:r>
              <a:rPr lang="en-US" altLang="en-US" b="0">
                <a:cs typeface="Times New Roman" panose="02020603050405020304" pitchFamily="18" charset="0"/>
              </a:rPr>
              <a:t>)</a:t>
            </a:r>
            <a:r>
              <a:rPr lang="en-US" altLang="en-US" b="0"/>
              <a:t> near the </a:t>
            </a:r>
            <a:r>
              <a:rPr lang="el-GR" altLang="en-US" b="0" i="1">
                <a:cs typeface="Times New Roman" panose="02020603050405020304" pitchFamily="18" charset="0"/>
              </a:rPr>
              <a:t>Γ</a:t>
            </a:r>
            <a:r>
              <a:rPr lang="en-US" altLang="en-US" b="0">
                <a:cs typeface="Times New Roman" panose="02020603050405020304" pitchFamily="18" charset="0"/>
              </a:rPr>
              <a:t>-point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Non-idealities: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cs typeface="Times New Roman" panose="02020603050405020304" pitchFamily="18" charset="0"/>
              </a:rPr>
              <a:t>ML domains ~100 </a:t>
            </a:r>
            <a:r>
              <a:rPr lang="el-GR" altLang="en-US" b="0">
                <a:cs typeface="Times New Roman" panose="02020603050405020304" pitchFamily="18" charset="0"/>
              </a:rPr>
              <a:t>μ</a:t>
            </a:r>
            <a:r>
              <a:rPr lang="en-US" altLang="en-US" b="0">
                <a:cs typeface="Times New Roman" panose="02020603050405020304" pitchFamily="18" charset="0"/>
              </a:rPr>
              <a:t>m, </a:t>
            </a:r>
            <a:r>
              <a:rPr lang="en-US" altLang="en-US" b="0"/>
              <a:t>non-polarized light</a:t>
            </a:r>
            <a:r>
              <a:rPr lang="en-US" altLang="en-US" b="0">
                <a:cs typeface="Times New Roman" panose="02020603050405020304" pitchFamily="18" charset="0"/>
              </a:rPr>
              <a:t> </a:t>
            </a:r>
            <a:r>
              <a:rPr lang="en-US" altLang="en-US" b="0">
                <a:cs typeface="Times New Roman" panose="02020603050405020304" pitchFamily="18" charset="0"/>
                <a:sym typeface="Mathematica1" pitchFamily="2" charset="2"/>
              </a:rPr>
              <a:t> orientation averaging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cs typeface="Times New Roman" panose="02020603050405020304" pitchFamily="18" charset="0"/>
              </a:rPr>
              <a:t>Various sizes, defects, 3&lt;</a:t>
            </a:r>
            <a:r>
              <a:rPr lang="en-US" altLang="en-US" b="0" i="1">
                <a:cs typeface="Times New Roman" panose="02020603050405020304" pitchFamily="18" charset="0"/>
              </a:rPr>
              <a:t>n</a:t>
            </a:r>
            <a:r>
              <a:rPr lang="en-US" altLang="en-US" b="0" i="1" baseline="-25000">
                <a:cs typeface="Times New Roman" panose="02020603050405020304" pitchFamily="18" charset="0"/>
              </a:rPr>
              <a:t>Si</a:t>
            </a:r>
            <a:r>
              <a:rPr lang="en-US" altLang="en-US" b="0">
                <a:cs typeface="Times New Roman" panose="02020603050405020304" pitchFamily="18" charset="0"/>
              </a:rPr>
              <a:t>&lt;5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cs typeface="Times New Roman" panose="02020603050405020304" pitchFamily="18" charset="0"/>
              </a:rPr>
              <a:t>Coupling coefficients</a:t>
            </a:r>
            <a:r>
              <a:rPr lang="en-US" altLang="en-US" b="0">
                <a:cs typeface="Times New Roman" panose="02020603050405020304" pitchFamily="18" charset="0"/>
                <a:sym typeface="Mathematica1" pitchFamily="2" charset="2"/>
              </a:rPr>
              <a:t>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chemeClr val="accent2"/>
                </a:solidFill>
                <a:cs typeface="Times New Roman" panose="02020603050405020304" pitchFamily="18" charset="0"/>
                <a:sym typeface="Mathematica1" pitchFamily="2" charset="2"/>
              </a:rPr>
              <a:t>Simplified </a:t>
            </a:r>
            <a:r>
              <a:rPr lang="en-US" altLang="en-US">
                <a:solidFill>
                  <a:schemeClr val="accent2"/>
                </a:solidFill>
                <a:sym typeface="Mathematica1" pitchFamily="2" charset="2"/>
              </a:rPr>
              <a:t> </a:t>
            </a:r>
            <a:r>
              <a:rPr lang="en-US" altLang="en-US" b="0" i="1">
                <a:solidFill>
                  <a:schemeClr val="accent2"/>
                </a:solidFill>
                <a:sym typeface="Mathematica1" pitchFamily="2" charset="2"/>
              </a:rPr>
              <a:t>n</a:t>
            </a:r>
            <a:r>
              <a:rPr lang="en-US" altLang="en-US" b="0" i="1" baseline="-25000">
                <a:solidFill>
                  <a:schemeClr val="accent2"/>
                </a:solidFill>
                <a:sym typeface="Mathematica1" pitchFamily="2" charset="2"/>
              </a:rPr>
              <a:t>eff</a:t>
            </a:r>
            <a:r>
              <a:rPr lang="en-US" altLang="en-US" b="0" i="1">
                <a:solidFill>
                  <a:schemeClr val="accent2"/>
                </a:solidFill>
                <a:sym typeface="Mathematica1" pitchFamily="2" charset="2"/>
              </a:rPr>
              <a:t> </a:t>
            </a:r>
            <a:r>
              <a:rPr lang="en-US" altLang="en-US" b="0">
                <a:solidFill>
                  <a:schemeClr val="accent2"/>
                </a:solidFill>
                <a:cs typeface="Times New Roman" panose="02020603050405020304" pitchFamily="18" charset="0"/>
                <a:sym typeface="Mathematica1" pitchFamily="2" charset="2"/>
              </a:rPr>
              <a:t>description</a:t>
            </a:r>
          </a:p>
        </p:txBody>
      </p:sp>
      <p:grpSp>
        <p:nvGrpSpPr>
          <p:cNvPr id="363536" name="Group 16">
            <a:extLst>
              <a:ext uri="{FF2B5EF4-FFF2-40B4-BE49-F238E27FC236}">
                <a16:creationId xmlns:a16="http://schemas.microsoft.com/office/drawing/2014/main" id="{29740D68-8977-4228-8F2E-BB3C2312B05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437063"/>
            <a:ext cx="4429125" cy="2195512"/>
            <a:chOff x="340" y="2795"/>
            <a:chExt cx="2790" cy="1383"/>
          </a:xfrm>
        </p:grpSpPr>
        <p:graphicFrame>
          <p:nvGraphicFramePr>
            <p:cNvPr id="363530" name="Object 10">
              <a:extLst>
                <a:ext uri="{FF2B5EF4-FFF2-40B4-BE49-F238E27FC236}">
                  <a16:creationId xmlns:a16="http://schemas.microsoft.com/office/drawing/2014/main" id="{EFBBC3BA-BC9D-4186-8283-FE303FFA91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3125"/>
            <a:ext cx="223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37" name="Equation" r:id="rId5" imgW="1765080" imgH="228600" progId="Equation.3">
                    <p:embed/>
                  </p:oleObj>
                </mc:Choice>
                <mc:Fallback>
                  <p:oleObj name="Equation" r:id="rId5" imgW="17650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3125"/>
                          <a:ext cx="2232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3531" name="Object 11">
              <a:extLst>
                <a:ext uri="{FF2B5EF4-FFF2-40B4-BE49-F238E27FC236}">
                  <a16:creationId xmlns:a16="http://schemas.microsoft.com/office/drawing/2014/main" id="{4D192756-206A-4D6B-A5CE-4A0F885CC6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" y="3624"/>
            <a:ext cx="1494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38" name="Equation" r:id="rId7" imgW="1180800" imgH="444240" progId="Equation.3">
                    <p:embed/>
                  </p:oleObj>
                </mc:Choice>
                <mc:Fallback>
                  <p:oleObj name="Equation" r:id="rId7" imgW="1180800" imgH="4442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" y="3624"/>
                          <a:ext cx="1494" cy="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3532" name="Line 12">
              <a:extLst>
                <a:ext uri="{FF2B5EF4-FFF2-40B4-BE49-F238E27FC236}">
                  <a16:creationId xmlns:a16="http://schemas.microsoft.com/office/drawing/2014/main" id="{31D9271E-70B5-4B43-86B3-8F05DB4DB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" y="3374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33" name="Line 13">
              <a:extLst>
                <a:ext uri="{FF2B5EF4-FFF2-40B4-BE49-F238E27FC236}">
                  <a16:creationId xmlns:a16="http://schemas.microsoft.com/office/drawing/2014/main" id="{96B54F67-1451-429A-9CDD-E01F05CF7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3374"/>
              <a:ext cx="136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34" name="Line 14">
              <a:extLst>
                <a:ext uri="{FF2B5EF4-FFF2-40B4-BE49-F238E27FC236}">
                  <a16:creationId xmlns:a16="http://schemas.microsoft.com/office/drawing/2014/main" id="{93982CD0-CA8A-4FF5-B214-FE89046EC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5" y="3022"/>
              <a:ext cx="885" cy="4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35" name="Text Box 15">
              <a:extLst>
                <a:ext uri="{FF2B5EF4-FFF2-40B4-BE49-F238E27FC236}">
                  <a16:creationId xmlns:a16="http://schemas.microsoft.com/office/drawing/2014/main" id="{77D44450-CCB9-41D6-9046-822F643D5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795"/>
              <a:ext cx="7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>
                  <a:solidFill>
                    <a:schemeClr val="accent2"/>
                  </a:solidFill>
                  <a:sym typeface="Symbol" panose="05050102010706020507" pitchFamily="18" charset="2"/>
                </a:rPr>
                <a:t> </a:t>
              </a:r>
              <a:r>
                <a:rPr lang="en-US" altLang="en-US" b="0">
                  <a:solidFill>
                    <a:schemeClr val="accent2"/>
                  </a:solidFill>
                  <a:sym typeface="Symbol" panose="05050102010706020507" pitchFamily="18" charset="2"/>
                </a:rPr>
                <a:t>point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79C7E50-4D50-4ABC-A94D-A464C3B2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2474C6F5-EA38-453A-89A0-D3AB052086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Orientation-dependent coupling</a:t>
            </a:r>
          </a:p>
        </p:txBody>
      </p:sp>
      <p:sp>
        <p:nvSpPr>
          <p:cNvPr id="384006" name="Text Box 6">
            <a:extLst>
              <a:ext uri="{FF2B5EF4-FFF2-40B4-BE49-F238E27FC236}">
                <a16:creationId xmlns:a16="http://schemas.microsoft.com/office/drawing/2014/main" id="{9F89ADA4-4961-44E3-B713-3C1DB6A7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25538"/>
            <a:ext cx="40338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Mathematica1" pitchFamily="2" charset="2"/>
              </a:rPr>
              <a:t>Main dip mode.</a:t>
            </a:r>
            <a:r>
              <a:rPr lang="en-US" altLang="en-US" b="0" i="1">
                <a:sym typeface="Mathematica1" pitchFamily="2" charset="2"/>
              </a:rPr>
              <a:t> </a:t>
            </a:r>
            <a:r>
              <a:rPr lang="en-US" altLang="en-US" b="0">
                <a:sym typeface="Mathematica1" pitchFamily="2" charset="2"/>
              </a:rPr>
              <a:t>Use</a:t>
            </a:r>
            <a:r>
              <a:rPr lang="en-US" altLang="en-US" b="0" i="1">
                <a:sym typeface="Mathematica1" pitchFamily="2" charset="2"/>
              </a:rPr>
              <a:t> n</a:t>
            </a:r>
            <a:r>
              <a:rPr lang="en-US" altLang="en-US" b="0" i="1" baseline="-25000">
                <a:sym typeface="Mathematica1" pitchFamily="2" charset="2"/>
              </a:rPr>
              <a:t>eff</a:t>
            </a:r>
            <a:r>
              <a:rPr lang="en-US" altLang="en-US" baseline="-25000">
                <a:sym typeface="Mathematica1" pitchFamily="2" charset="2"/>
              </a:rPr>
              <a:t> </a:t>
            </a:r>
            <a:r>
              <a:rPr lang="en-US" altLang="en-US">
                <a:cs typeface="Times New Roman" panose="02020603050405020304" pitchFamily="18" charset="0"/>
                <a:sym typeface="Mathematica1" pitchFamily="2" charset="2"/>
              </a:rPr>
              <a:t> </a:t>
            </a:r>
            <a:r>
              <a:rPr lang="en-US" altLang="en-US" b="0"/>
              <a:t>near </a:t>
            </a:r>
            <a:r>
              <a:rPr lang="el-GR" altLang="en-US" b="0" i="1"/>
              <a:t>Γ</a:t>
            </a:r>
            <a:r>
              <a:rPr lang="en-US" altLang="en-US" b="0"/>
              <a:t>-point</a:t>
            </a:r>
            <a:r>
              <a:rPr lang="en-US" altLang="en-US">
                <a:sym typeface="Mathematica1" pitchFamily="2" charset="2"/>
              </a:rPr>
              <a:t> </a:t>
            </a:r>
            <a:r>
              <a:rPr lang="en-US" altLang="en-US" b="0"/>
              <a:t>(normal incidence)</a:t>
            </a:r>
            <a:endParaRPr lang="en-US" altLang="en-US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Different directions (</a:t>
            </a:r>
            <a:r>
              <a:rPr lang="el-GR" altLang="en-US" b="0" i="1">
                <a:cs typeface="Times New Roman" panose="02020603050405020304" pitchFamily="18" charset="0"/>
              </a:rPr>
              <a:t>φ</a:t>
            </a:r>
            <a:r>
              <a:rPr lang="en-US" altLang="en-US" i="1" baseline="-25000">
                <a:cs typeface="Times New Roman" panose="02020603050405020304" pitchFamily="18" charset="0"/>
              </a:rPr>
              <a:t>kb</a:t>
            </a:r>
            <a:r>
              <a:rPr lang="en-US" altLang="en-US" b="0">
                <a:cs typeface="Times New Roman" panose="02020603050405020304" pitchFamily="18" charset="0"/>
              </a:rPr>
              <a:t> </a:t>
            </a:r>
            <a:r>
              <a:rPr lang="en-US" altLang="en-US" b="0"/>
              <a:t>angle) describe frequency surface dispersion</a:t>
            </a:r>
            <a:r>
              <a:rPr lang="en-US" altLang="en-US"/>
              <a:t> </a:t>
            </a:r>
            <a:r>
              <a:rPr lang="el-GR" altLang="en-US" b="0" i="1">
                <a:cs typeface="Times New Roman" panose="02020603050405020304" pitchFamily="18" charset="0"/>
              </a:rPr>
              <a:t>ω</a:t>
            </a:r>
            <a:r>
              <a:rPr lang="en-US" altLang="en-US" b="0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k</a:t>
            </a:r>
            <a:r>
              <a:rPr lang="en-US" altLang="en-US" b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Observed transmission is averaged over different orientations</a:t>
            </a:r>
            <a:r>
              <a:rPr lang="en-US" altLang="en-US" b="0">
                <a:cs typeface="Times New Roman" panose="02020603050405020304" pitchFamily="18" charset="0"/>
              </a:rPr>
              <a:t> </a:t>
            </a:r>
            <a:r>
              <a:rPr lang="el-GR" altLang="en-US" b="0" i="1">
                <a:cs typeface="Times New Roman" panose="02020603050405020304" pitchFamily="18" charset="0"/>
              </a:rPr>
              <a:t>φ</a:t>
            </a:r>
            <a:r>
              <a:rPr lang="en-US" altLang="en-US" b="0">
                <a:cs typeface="Times New Roman" panose="02020603050405020304" pitchFamily="18" charset="0"/>
              </a:rPr>
              <a:t> 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and polarizations</a:t>
            </a:r>
            <a:endParaRPr lang="el-GR" altLang="en-US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3C4552CE-41CA-4D56-B4DD-DD64A1C23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4007" name="Object 7">
            <a:extLst>
              <a:ext uri="{FF2B5EF4-FFF2-40B4-BE49-F238E27FC236}">
                <a16:creationId xmlns:a16="http://schemas.microsoft.com/office/drawing/2014/main" id="{863A8672-2E0D-4FF8-BF93-785E223368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350" y="5049838"/>
          <a:ext cx="53721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8" name="Equation" r:id="rId4" imgW="2717640" imgH="685800" progId="Equation.3">
                  <p:embed/>
                </p:oleObj>
              </mc:Choice>
              <mc:Fallback>
                <p:oleObj name="Equation" r:id="rId4" imgW="271764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5049838"/>
                        <a:ext cx="5372100" cy="136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4027" name="Group 27">
            <a:extLst>
              <a:ext uri="{FF2B5EF4-FFF2-40B4-BE49-F238E27FC236}">
                <a16:creationId xmlns:a16="http://schemas.microsoft.com/office/drawing/2014/main" id="{C28CA437-1A62-43C1-830A-C65FC2D8402E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944563"/>
            <a:ext cx="4427537" cy="3998912"/>
            <a:chOff x="2699" y="845"/>
            <a:chExt cx="2789" cy="2519"/>
          </a:xfrm>
        </p:grpSpPr>
        <p:pic>
          <p:nvPicPr>
            <p:cNvPr id="384023" name="Picture 23">
              <a:extLst>
                <a:ext uri="{FF2B5EF4-FFF2-40B4-BE49-F238E27FC236}">
                  <a16:creationId xmlns:a16="http://schemas.microsoft.com/office/drawing/2014/main" id="{9076C127-33F9-42DE-B23B-4B9638A74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5" r="15900"/>
            <a:stretch>
              <a:fillRect/>
            </a:stretch>
          </p:blipFill>
          <p:spPr bwMode="auto">
            <a:xfrm>
              <a:off x="2767" y="845"/>
              <a:ext cx="2721" cy="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4018" name="Text Box 18">
              <a:extLst>
                <a:ext uri="{FF2B5EF4-FFF2-40B4-BE49-F238E27FC236}">
                  <a16:creationId xmlns:a16="http://schemas.microsoft.com/office/drawing/2014/main" id="{5F917047-CC17-433E-9404-D966967C5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" y="159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i="1">
                  <a:cs typeface="Times New Roman" panose="02020603050405020304" pitchFamily="18" charset="0"/>
                </a:rPr>
                <a:t>φ</a:t>
              </a:r>
            </a:p>
          </p:txBody>
        </p:sp>
        <p:sp>
          <p:nvSpPr>
            <p:cNvPr id="384024" name="Line 24">
              <a:extLst>
                <a:ext uri="{FF2B5EF4-FFF2-40B4-BE49-F238E27FC236}">
                  <a16:creationId xmlns:a16="http://schemas.microsoft.com/office/drawing/2014/main" id="{877F5678-8F63-4D3B-AE16-4584F710F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9" y="1956"/>
              <a:ext cx="2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025" name="Freeform 25">
              <a:extLst>
                <a:ext uri="{FF2B5EF4-FFF2-40B4-BE49-F238E27FC236}">
                  <a16:creationId xmlns:a16="http://schemas.microsoft.com/office/drawing/2014/main" id="{8B7EA7F3-44F6-493C-BCAD-AE9BACCD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1820"/>
              <a:ext cx="137" cy="137"/>
            </a:xfrm>
            <a:custGeom>
              <a:avLst/>
              <a:gdLst>
                <a:gd name="T0" fmla="*/ 0 w 137"/>
                <a:gd name="T1" fmla="*/ 0 h 137"/>
                <a:gd name="T2" fmla="*/ 114 w 137"/>
                <a:gd name="T3" fmla="*/ 23 h 137"/>
                <a:gd name="T4" fmla="*/ 136 w 137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cubicBezTo>
                    <a:pt x="45" y="0"/>
                    <a:pt x="91" y="0"/>
                    <a:pt x="114" y="23"/>
                  </a:cubicBezTo>
                  <a:cubicBezTo>
                    <a:pt x="137" y="46"/>
                    <a:pt x="136" y="91"/>
                    <a:pt x="136" y="1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026" name="Rectangle 26">
              <a:extLst>
                <a:ext uri="{FF2B5EF4-FFF2-40B4-BE49-F238E27FC236}">
                  <a16:creationId xmlns:a16="http://schemas.microsoft.com/office/drawing/2014/main" id="{557197B8-8C90-4BD1-93B3-471F1B52E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890"/>
              <a:ext cx="36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102F9F91-D9CA-439F-B730-9F89013A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A105B2DF-C8EB-4A0C-8994-CCD85CDDB9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FDTD coupling and polarization</a:t>
            </a:r>
          </a:p>
        </p:txBody>
      </p:sp>
      <p:sp>
        <p:nvSpPr>
          <p:cNvPr id="396295" name="Text Box 7">
            <a:extLst>
              <a:ext uri="{FF2B5EF4-FFF2-40B4-BE49-F238E27FC236}">
                <a16:creationId xmlns:a16="http://schemas.microsoft.com/office/drawing/2014/main" id="{3764D882-A006-4DFB-A4DE-089C6A96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20713"/>
            <a:ext cx="241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=</a:t>
            </a:r>
            <a:r>
              <a:rPr lang="el-GR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b="0">
                <a:solidFill>
                  <a:srgbClr val="FF0000"/>
                </a:solidFill>
                <a:cs typeface="Times New Roman" panose="02020603050405020304" pitchFamily="18" charset="0"/>
              </a:rPr>
              <a:t>/6, </a:t>
            </a:r>
            <a:r>
              <a:rPr lang="en-US" altLang="en-US" b="0" i="1">
                <a:solidFill>
                  <a:srgbClr val="FF0000"/>
                </a:solidFill>
              </a:rPr>
              <a:t>h/d</a:t>
            </a:r>
            <a:r>
              <a:rPr lang="en-US" altLang="en-US" b="0">
                <a:solidFill>
                  <a:srgbClr val="FF0000"/>
                </a:solidFill>
              </a:rPr>
              <a:t>=0.11</a:t>
            </a:r>
          </a:p>
        </p:txBody>
      </p:sp>
      <p:sp>
        <p:nvSpPr>
          <p:cNvPr id="396321" name="Text Box 33">
            <a:extLst>
              <a:ext uri="{FF2B5EF4-FFF2-40B4-BE49-F238E27FC236}">
                <a16:creationId xmlns:a16="http://schemas.microsoft.com/office/drawing/2014/main" id="{F5BB2C7E-5518-43E6-851E-57F61926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4864100"/>
            <a:ext cx="3671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Better coupling to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b="0"/>
              <a:t> </a:t>
            </a:r>
            <a:r>
              <a:rPr lang="en-US" altLang="en-US"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altLang="en-US" b="0">
                <a:cs typeface="Times New Roman" panose="02020603050405020304" pitchFamily="18" charset="0"/>
              </a:rPr>
              <a:t> </a:t>
            </a:r>
            <a:r>
              <a:rPr lang="en-US" altLang="en-US" i="1"/>
              <a:t>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0"/>
              <a:t>Dipole effect</a:t>
            </a:r>
          </a:p>
          <a:p>
            <a:pPr>
              <a:spcBef>
                <a:spcPct val="50000"/>
              </a:spcBef>
            </a:pPr>
            <a:r>
              <a:rPr lang="en-US" altLang="en-US" b="0"/>
              <a:t>Note change in mode period</a:t>
            </a:r>
          </a:p>
        </p:txBody>
      </p:sp>
      <p:grpSp>
        <p:nvGrpSpPr>
          <p:cNvPr id="396323" name="Group 35">
            <a:extLst>
              <a:ext uri="{FF2B5EF4-FFF2-40B4-BE49-F238E27FC236}">
                <a16:creationId xmlns:a16="http://schemas.microsoft.com/office/drawing/2014/main" id="{E6DBC9F3-2A00-4D08-A047-57824F5CEE66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1773238"/>
            <a:ext cx="3816350" cy="2808287"/>
            <a:chOff x="3356" y="1003"/>
            <a:chExt cx="2404" cy="1769"/>
          </a:xfrm>
        </p:grpSpPr>
        <p:pic>
          <p:nvPicPr>
            <p:cNvPr id="396305" name="Picture 17">
              <a:extLst>
                <a:ext uri="{FF2B5EF4-FFF2-40B4-BE49-F238E27FC236}">
                  <a16:creationId xmlns:a16="http://schemas.microsoft.com/office/drawing/2014/main" id="{A312AAD0-ADEC-4C65-B09F-43104C4F8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003"/>
              <a:ext cx="2317" cy="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6322" name="Rectangle 34">
              <a:extLst>
                <a:ext uri="{FF2B5EF4-FFF2-40B4-BE49-F238E27FC236}">
                  <a16:creationId xmlns:a16="http://schemas.microsoft.com/office/drawing/2014/main" id="{6EE52C04-61FF-4EE8-A96D-094C94B10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8" y="2591"/>
              <a:ext cx="272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6353" name="Group 65">
            <a:extLst>
              <a:ext uri="{FF2B5EF4-FFF2-40B4-BE49-F238E27FC236}">
                <a16:creationId xmlns:a16="http://schemas.microsoft.com/office/drawing/2014/main" id="{024A9F45-C3FB-49B2-AE28-F23C5110FF2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728663"/>
            <a:ext cx="5076825" cy="2879725"/>
            <a:chOff x="158" y="459"/>
            <a:chExt cx="3198" cy="1814"/>
          </a:xfrm>
        </p:grpSpPr>
        <p:sp>
          <p:nvSpPr>
            <p:cNvPr id="396297" name="Text Box 9">
              <a:extLst>
                <a:ext uri="{FF2B5EF4-FFF2-40B4-BE49-F238E27FC236}">
                  <a16:creationId xmlns:a16="http://schemas.microsoft.com/office/drawing/2014/main" id="{87E78608-5C87-4004-9142-2B3532B53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985"/>
              <a:ext cx="1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b="0" i="1">
                  <a:cs typeface="Times New Roman" panose="02020603050405020304" pitchFamily="18" charset="0"/>
                </a:rPr>
                <a:t>λ</a:t>
              </a:r>
              <a:r>
                <a:rPr lang="en-US" altLang="en-US" b="0" i="1">
                  <a:cs typeface="Times New Roman" panose="02020603050405020304" pitchFamily="18" charset="0"/>
                </a:rPr>
                <a:t>/d</a:t>
              </a:r>
              <a:r>
                <a:rPr lang="en-US" altLang="en-US" b="0">
                  <a:cs typeface="Times New Roman" panose="02020603050405020304" pitchFamily="18" charset="0"/>
                </a:rPr>
                <a:t>=1.23, </a:t>
              </a:r>
              <a:r>
                <a:rPr lang="en-US" altLang="en-US" b="0" i="1"/>
                <a:t>E</a:t>
              </a:r>
              <a:r>
                <a:rPr lang="en-US" altLang="en-US" b="0" i="1" baseline="-25000"/>
                <a:t>x</a:t>
              </a:r>
              <a:r>
                <a:rPr lang="en-US" altLang="en-US"/>
                <a:t> </a:t>
              </a:r>
              <a:r>
                <a:rPr lang="en-US" altLang="en-US" b="0">
                  <a:solidFill>
                    <a:srgbClr val="FF0000"/>
                  </a:solidFill>
                  <a:cs typeface="Times New Roman" panose="02020603050405020304" pitchFamily="18" charset="0"/>
                </a:rPr>
                <a:t>↔</a:t>
              </a:r>
              <a:r>
                <a:rPr lang="en-US" altLang="en-US"/>
                <a:t> </a:t>
              </a:r>
              <a:r>
                <a:rPr lang="en-US" altLang="en-US" b="0"/>
                <a:t>shown</a:t>
              </a:r>
              <a:endParaRPr lang="el-GR" altLang="en-US" b="0">
                <a:cs typeface="Times New Roman" panose="02020603050405020304" pitchFamily="18" charset="0"/>
              </a:endParaRPr>
            </a:p>
          </p:txBody>
        </p:sp>
        <p:grpSp>
          <p:nvGrpSpPr>
            <p:cNvPr id="396340" name="Group 52">
              <a:extLst>
                <a:ext uri="{FF2B5EF4-FFF2-40B4-BE49-F238E27FC236}">
                  <a16:creationId xmlns:a16="http://schemas.microsoft.com/office/drawing/2014/main" id="{58737A59-06B5-4DA4-A3F9-F2530A95E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459"/>
              <a:ext cx="1468" cy="1496"/>
              <a:chOff x="271" y="323"/>
              <a:chExt cx="1468" cy="1496"/>
            </a:xfrm>
          </p:grpSpPr>
          <p:pic>
            <p:nvPicPr>
              <p:cNvPr id="396299" name="Picture 11">
                <a:extLst>
                  <a:ext uri="{FF2B5EF4-FFF2-40B4-BE49-F238E27FC236}">
                    <a16:creationId xmlns:a16="http://schemas.microsoft.com/office/drawing/2014/main" id="{741ACFA9-8AB0-46BA-B770-73C3615D7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8"/>
              <a:stretch>
                <a:fillRect/>
              </a:stretch>
            </p:blipFill>
            <p:spPr bwMode="auto">
              <a:xfrm>
                <a:off x="271" y="323"/>
                <a:ext cx="1468" cy="1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6304" name="Line 16">
                <a:extLst>
                  <a:ext uri="{FF2B5EF4-FFF2-40B4-BE49-F238E27FC236}">
                    <a16:creationId xmlns:a16="http://schemas.microsoft.com/office/drawing/2014/main" id="{541FDA28-6720-4599-A8B4-81E3907FB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9" y="981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24" name="Text Box 36">
                <a:extLst>
                  <a:ext uri="{FF2B5EF4-FFF2-40B4-BE49-F238E27FC236}">
                    <a16:creationId xmlns:a16="http://schemas.microsoft.com/office/drawing/2014/main" id="{4BA4B766-8DEF-4AD0-B51F-7A1D79F20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" y="1253"/>
                <a:ext cx="12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b="0" i="1"/>
                  <a:t>φ</a:t>
                </a:r>
                <a:r>
                  <a:rPr lang="en-US" altLang="en-US" b="0"/>
                  <a:t>=</a:t>
                </a:r>
                <a:r>
                  <a:rPr lang="el-GR" altLang="en-US" b="0"/>
                  <a:t>π</a:t>
                </a:r>
                <a:r>
                  <a:rPr lang="en-US" altLang="en-US" b="0"/>
                  <a:t>/2, </a:t>
                </a:r>
                <a:r>
                  <a:rPr lang="en-US" altLang="en-US" b="0">
                    <a:cs typeface="Times New Roman" panose="02020603050405020304" pitchFamily="18" charset="0"/>
                  </a:rPr>
                  <a:t>strong</a:t>
                </a:r>
                <a:endParaRPr lang="el-GR" altLang="en-US" b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96328" name="AutoShape 40">
                <a:extLst>
                  <a:ext uri="{FF2B5EF4-FFF2-40B4-BE49-F238E27FC236}">
                    <a16:creationId xmlns:a16="http://schemas.microsoft.com/office/drawing/2014/main" id="{7F91E669-10F4-438C-A659-490D07D7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83" y="482"/>
                <a:ext cx="159" cy="408"/>
              </a:xfrm>
              <a:prstGeom prst="rtTriangl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6352" name="Group 64">
              <a:extLst>
                <a:ext uri="{FF2B5EF4-FFF2-40B4-BE49-F238E27FC236}">
                  <a16:creationId xmlns:a16="http://schemas.microsoft.com/office/drawing/2014/main" id="{68DC5AE2-974A-4307-8FB4-3B5EB1101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" y="466"/>
              <a:ext cx="1747" cy="1490"/>
              <a:chOff x="1609" y="466"/>
              <a:chExt cx="1747" cy="1490"/>
            </a:xfrm>
          </p:grpSpPr>
          <p:pic>
            <p:nvPicPr>
              <p:cNvPr id="396300" name="Picture 12">
                <a:extLst>
                  <a:ext uri="{FF2B5EF4-FFF2-40B4-BE49-F238E27FC236}">
                    <a16:creationId xmlns:a16="http://schemas.microsoft.com/office/drawing/2014/main" id="{3EE6AB23-7878-44F5-BB3F-0BD7C1247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610"/>
              <a:stretch>
                <a:fillRect/>
              </a:stretch>
            </p:blipFill>
            <p:spPr bwMode="auto">
              <a:xfrm>
                <a:off x="1626" y="466"/>
                <a:ext cx="1730" cy="1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6303" name="Line 15">
                <a:extLst>
                  <a:ext uri="{FF2B5EF4-FFF2-40B4-BE49-F238E27FC236}">
                    <a16:creationId xmlns:a16="http://schemas.microsoft.com/office/drawing/2014/main" id="{3D9E2380-EBE8-4C40-99E9-636A0C59A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7" y="981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25" name="Text Box 37">
                <a:extLst>
                  <a:ext uri="{FF2B5EF4-FFF2-40B4-BE49-F238E27FC236}">
                    <a16:creationId xmlns:a16="http://schemas.microsoft.com/office/drawing/2014/main" id="{15D4107E-5ED2-4DFC-A1EE-51174A9A4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0" y="1389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b="0" i="1"/>
                  <a:t>φ</a:t>
                </a:r>
                <a:r>
                  <a:rPr lang="en-US" altLang="en-US" b="0"/>
                  <a:t>=</a:t>
                </a:r>
                <a:r>
                  <a:rPr lang="el-GR" altLang="en-US" b="0"/>
                  <a:t>π</a:t>
                </a:r>
                <a:r>
                  <a:rPr lang="en-US" altLang="en-US" b="0"/>
                  <a:t>/2, </a:t>
                </a:r>
                <a:r>
                  <a:rPr lang="en-US" altLang="en-US" b="0">
                    <a:cs typeface="Times New Roman" panose="02020603050405020304" pitchFamily="18" charset="0"/>
                  </a:rPr>
                  <a:t>weaker </a:t>
                </a:r>
                <a:endParaRPr lang="el-GR" altLang="en-US" b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96326" name="Rectangle 38">
                <a:extLst>
                  <a:ext uri="{FF2B5EF4-FFF2-40B4-BE49-F238E27FC236}">
                    <a16:creationId xmlns:a16="http://schemas.microsoft.com/office/drawing/2014/main" id="{07E4A913-6E5A-4C35-9775-DCE9295A5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482"/>
                <a:ext cx="272" cy="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329" name="AutoShape 41">
                <a:extLst>
                  <a:ext uri="{FF2B5EF4-FFF2-40B4-BE49-F238E27FC236}">
                    <a16:creationId xmlns:a16="http://schemas.microsoft.com/office/drawing/2014/main" id="{C64BAAC6-F11B-4A79-9565-D09C8FE79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993" y="618"/>
                <a:ext cx="159" cy="408"/>
              </a:xfrm>
              <a:prstGeom prst="rtTriangl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6354" name="Group 66">
            <a:extLst>
              <a:ext uri="{FF2B5EF4-FFF2-40B4-BE49-F238E27FC236}">
                <a16:creationId xmlns:a16="http://schemas.microsoft.com/office/drawing/2014/main" id="{30B6DFCA-D543-4979-80D8-10D7BFD06C2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536950"/>
            <a:ext cx="5148263" cy="3049588"/>
            <a:chOff x="204" y="2228"/>
            <a:chExt cx="3243" cy="1921"/>
          </a:xfrm>
        </p:grpSpPr>
        <p:sp>
          <p:nvSpPr>
            <p:cNvPr id="396339" name="Text Box 51">
              <a:extLst>
                <a:ext uri="{FF2B5EF4-FFF2-40B4-BE49-F238E27FC236}">
                  <a16:creationId xmlns:a16="http://schemas.microsoft.com/office/drawing/2014/main" id="{E3D8ED1E-8A25-4FF0-9E67-F90F8446F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3861"/>
              <a:ext cx="18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b="0" i="1">
                  <a:cs typeface="Times New Roman" panose="02020603050405020304" pitchFamily="18" charset="0"/>
                </a:rPr>
                <a:t>λ</a:t>
              </a:r>
              <a:r>
                <a:rPr lang="en-US" altLang="en-US" b="0" i="1">
                  <a:cs typeface="Times New Roman" panose="02020603050405020304" pitchFamily="18" charset="0"/>
                </a:rPr>
                <a:t>/d</a:t>
              </a:r>
              <a:r>
                <a:rPr lang="en-US" altLang="en-US" b="0">
                  <a:cs typeface="Times New Roman" panose="02020603050405020304" pitchFamily="18" charset="0"/>
                </a:rPr>
                <a:t>=1.6, </a:t>
              </a:r>
              <a:r>
                <a:rPr lang="en-US" altLang="en-US" b="0" i="1"/>
                <a:t>E</a:t>
              </a:r>
              <a:r>
                <a:rPr lang="en-US" altLang="en-US" b="0" i="1" baseline="-25000"/>
                <a:t>z</a:t>
              </a:r>
              <a:r>
                <a:rPr lang="en-US" altLang="en-US"/>
                <a:t> </a:t>
              </a:r>
              <a:r>
                <a:rPr lang="en-US" altLang="en-US" b="0">
                  <a:solidFill>
                    <a:srgbClr val="FF0000"/>
                  </a:solidFill>
                  <a:cs typeface="Times New Roman" panose="02020603050405020304" pitchFamily="18" charset="0"/>
                </a:rPr>
                <a:t>↕</a:t>
              </a:r>
              <a:r>
                <a:rPr lang="en-US" altLang="en-US" b="0"/>
                <a:t> shown</a:t>
              </a:r>
              <a:endParaRPr lang="el-GR" altLang="en-US" b="0">
                <a:cs typeface="Times New Roman" panose="02020603050405020304" pitchFamily="18" charset="0"/>
              </a:endParaRPr>
            </a:p>
          </p:txBody>
        </p:sp>
        <p:grpSp>
          <p:nvGrpSpPr>
            <p:cNvPr id="396349" name="Group 61">
              <a:extLst>
                <a:ext uri="{FF2B5EF4-FFF2-40B4-BE49-F238E27FC236}">
                  <a16:creationId xmlns:a16="http://schemas.microsoft.com/office/drawing/2014/main" id="{865CB0BF-8E9F-402D-884F-BC9B63CCC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2307"/>
              <a:ext cx="1313" cy="1486"/>
              <a:chOff x="204" y="2251"/>
              <a:chExt cx="1313" cy="1486"/>
            </a:xfrm>
          </p:grpSpPr>
          <p:pic>
            <p:nvPicPr>
              <p:cNvPr id="396301" name="Picture 13">
                <a:extLst>
                  <a:ext uri="{FF2B5EF4-FFF2-40B4-BE49-F238E27FC236}">
                    <a16:creationId xmlns:a16="http://schemas.microsoft.com/office/drawing/2014/main" id="{EB09D476-73F8-489A-9001-4645002BB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93"/>
              <a:stretch>
                <a:fillRect/>
              </a:stretch>
            </p:blipFill>
            <p:spPr bwMode="auto">
              <a:xfrm>
                <a:off x="204" y="2251"/>
                <a:ext cx="1307" cy="1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6312" name="Line 24">
                <a:extLst>
                  <a:ext uri="{FF2B5EF4-FFF2-40B4-BE49-F238E27FC236}">
                    <a16:creationId xmlns:a16="http://schemas.microsoft.com/office/drawing/2014/main" id="{016F1247-5E70-4807-AB58-865E60580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773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36" name="Line 48">
                <a:extLst>
                  <a:ext uri="{FF2B5EF4-FFF2-40B4-BE49-F238E27FC236}">
                    <a16:creationId xmlns:a16="http://schemas.microsoft.com/office/drawing/2014/main" id="{BA7845A0-341A-4C46-BAF5-D12E582BC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" y="2659"/>
                <a:ext cx="4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37" name="Text Box 49">
                <a:extLst>
                  <a:ext uri="{FF2B5EF4-FFF2-40B4-BE49-F238E27FC236}">
                    <a16:creationId xmlns:a16="http://schemas.microsoft.com/office/drawing/2014/main" id="{6C1601A0-CAFB-4C12-8291-858CE8650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" y="3158"/>
                <a:ext cx="10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b="0" i="1"/>
                  <a:t>φ</a:t>
                </a:r>
                <a:r>
                  <a:rPr lang="en-US" altLang="en-US" b="0"/>
                  <a:t>=</a:t>
                </a:r>
                <a:r>
                  <a:rPr lang="el-GR" altLang="en-US" b="0"/>
                  <a:t>π</a:t>
                </a:r>
                <a:r>
                  <a:rPr lang="en-US" altLang="en-US" b="0"/>
                  <a:t>, </a:t>
                </a:r>
                <a:r>
                  <a:rPr lang="en-US" altLang="en-US" b="0">
                    <a:cs typeface="Times New Roman" panose="02020603050405020304" pitchFamily="18" charset="0"/>
                  </a:rPr>
                  <a:t>strong</a:t>
                </a:r>
                <a:endParaRPr lang="el-GR" altLang="en-US" b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96344" name="Line 56">
                <a:extLst>
                  <a:ext uri="{FF2B5EF4-FFF2-40B4-BE49-F238E27FC236}">
                    <a16:creationId xmlns:a16="http://schemas.microsoft.com/office/drawing/2014/main" id="{020174B4-7621-41CD-ACF4-9C2D66364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2682"/>
                <a:ext cx="2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45" name="Line 57">
                <a:extLst>
                  <a:ext uri="{FF2B5EF4-FFF2-40B4-BE49-F238E27FC236}">
                    <a16:creationId xmlns:a16="http://schemas.microsoft.com/office/drawing/2014/main" id="{72EA6C2E-B8E6-425F-AED3-2BA9FE692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" y="2682"/>
                <a:ext cx="15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6348" name="Group 60">
              <a:extLst>
                <a:ext uri="{FF2B5EF4-FFF2-40B4-BE49-F238E27FC236}">
                  <a16:creationId xmlns:a16="http://schemas.microsoft.com/office/drawing/2014/main" id="{ED44AE7F-A50D-42C4-AFE4-11958C61B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1" y="2228"/>
              <a:ext cx="1836" cy="1583"/>
              <a:chOff x="1588" y="2160"/>
              <a:chExt cx="1836" cy="1583"/>
            </a:xfrm>
          </p:grpSpPr>
          <p:grpSp>
            <p:nvGrpSpPr>
              <p:cNvPr id="396331" name="Group 43">
                <a:extLst>
                  <a:ext uri="{FF2B5EF4-FFF2-40B4-BE49-F238E27FC236}">
                    <a16:creationId xmlns:a16="http://schemas.microsoft.com/office/drawing/2014/main" id="{DF1FD3B8-EFC5-4798-ADEB-4D0BDFEE7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" y="2160"/>
                <a:ext cx="1769" cy="1583"/>
                <a:chOff x="1950" y="2296"/>
                <a:chExt cx="1769" cy="1583"/>
              </a:xfrm>
            </p:grpSpPr>
            <p:pic>
              <p:nvPicPr>
                <p:cNvPr id="396302" name="Picture 14">
                  <a:extLst>
                    <a:ext uri="{FF2B5EF4-FFF2-40B4-BE49-F238E27FC236}">
                      <a16:creationId xmlns:a16="http://schemas.microsoft.com/office/drawing/2014/main" id="{7E6117F3-3F8E-4175-B249-6B860498A5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407"/>
                <a:stretch>
                  <a:fillRect/>
                </a:stretch>
              </p:blipFill>
              <p:spPr bwMode="auto">
                <a:xfrm>
                  <a:off x="1995" y="2364"/>
                  <a:ext cx="1724" cy="15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6330" name="Rectangle 42">
                  <a:extLst>
                    <a:ext uri="{FF2B5EF4-FFF2-40B4-BE49-F238E27FC236}">
                      <a16:creationId xmlns:a16="http://schemas.microsoft.com/office/drawing/2014/main" id="{A5185E91-5B53-4BFB-9D73-AAFEA4D95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0" y="2296"/>
                  <a:ext cx="318" cy="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6306" name="Line 18">
                <a:extLst>
                  <a:ext uri="{FF2B5EF4-FFF2-40B4-BE49-F238E27FC236}">
                    <a16:creationId xmlns:a16="http://schemas.microsoft.com/office/drawing/2014/main" id="{D75AE74C-528D-4EAC-9EF4-FB510BC41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0" y="2886"/>
                <a:ext cx="27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38" name="Text Box 50">
                <a:extLst>
                  <a:ext uri="{FF2B5EF4-FFF2-40B4-BE49-F238E27FC236}">
                    <a16:creationId xmlns:a16="http://schemas.microsoft.com/office/drawing/2014/main" id="{ED639F6C-88F7-43F8-B039-F5C91659F8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142"/>
                <a:ext cx="13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b="0" i="1"/>
                  <a:t>φ</a:t>
                </a:r>
                <a:r>
                  <a:rPr lang="en-US" altLang="en-US" b="0"/>
                  <a:t>=5</a:t>
                </a:r>
                <a:r>
                  <a:rPr lang="el-GR" altLang="en-US" b="0"/>
                  <a:t>π</a:t>
                </a:r>
                <a:r>
                  <a:rPr lang="en-US" altLang="en-US" b="0"/>
                  <a:t>/6, </a:t>
                </a:r>
                <a:r>
                  <a:rPr lang="en-US" altLang="en-US" b="0">
                    <a:cs typeface="Times New Roman" panose="02020603050405020304" pitchFamily="18" charset="0"/>
                  </a:rPr>
                  <a:t>weaker </a:t>
                </a:r>
                <a:endParaRPr lang="el-GR" altLang="en-US" b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96346" name="Freeform 58">
                <a:extLst>
                  <a:ext uri="{FF2B5EF4-FFF2-40B4-BE49-F238E27FC236}">
                    <a16:creationId xmlns:a16="http://schemas.microsoft.com/office/drawing/2014/main" id="{CE7F3CE6-9FB2-4C23-B555-5C6A892E9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613"/>
                <a:ext cx="431" cy="159"/>
              </a:xfrm>
              <a:custGeom>
                <a:avLst/>
                <a:gdLst>
                  <a:gd name="T0" fmla="*/ 249 w 431"/>
                  <a:gd name="T1" fmla="*/ 159 h 159"/>
                  <a:gd name="T2" fmla="*/ 431 w 431"/>
                  <a:gd name="T3" fmla="*/ 159 h 159"/>
                  <a:gd name="T4" fmla="*/ 0 w 431"/>
                  <a:gd name="T5" fmla="*/ 0 h 159"/>
                  <a:gd name="T6" fmla="*/ 249 w 431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159">
                    <a:moveTo>
                      <a:pt x="249" y="159"/>
                    </a:moveTo>
                    <a:lnTo>
                      <a:pt x="431" y="159"/>
                    </a:lnTo>
                    <a:lnTo>
                      <a:pt x="0" y="0"/>
                    </a:lnTo>
                    <a:lnTo>
                      <a:pt x="249" y="159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6350" name="Freeform 62">
            <a:extLst>
              <a:ext uri="{FF2B5EF4-FFF2-40B4-BE49-F238E27FC236}">
                <a16:creationId xmlns:a16="http://schemas.microsoft.com/office/drawing/2014/main" id="{89782EB9-8C0C-403E-B6AB-92582DAE2946}"/>
              </a:ext>
            </a:extLst>
          </p:cNvPr>
          <p:cNvSpPr>
            <a:spLocks/>
          </p:cNvSpPr>
          <p:nvPr/>
        </p:nvSpPr>
        <p:spPr bwMode="auto">
          <a:xfrm>
            <a:off x="5327650" y="1306513"/>
            <a:ext cx="3276600" cy="971550"/>
          </a:xfrm>
          <a:custGeom>
            <a:avLst/>
            <a:gdLst>
              <a:gd name="T0" fmla="*/ 0 w 2064"/>
              <a:gd name="T1" fmla="*/ 0 h 612"/>
              <a:gd name="T2" fmla="*/ 1406 w 2064"/>
              <a:gd name="T3" fmla="*/ 113 h 612"/>
              <a:gd name="T4" fmla="*/ 2064 w 2064"/>
              <a:gd name="T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612">
                <a:moveTo>
                  <a:pt x="0" y="0"/>
                </a:moveTo>
                <a:cubicBezTo>
                  <a:pt x="531" y="5"/>
                  <a:pt x="1062" y="11"/>
                  <a:pt x="1406" y="113"/>
                </a:cubicBezTo>
                <a:cubicBezTo>
                  <a:pt x="1750" y="215"/>
                  <a:pt x="1907" y="413"/>
                  <a:pt x="2064" y="61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351" name="Freeform 63">
            <a:extLst>
              <a:ext uri="{FF2B5EF4-FFF2-40B4-BE49-F238E27FC236}">
                <a16:creationId xmlns:a16="http://schemas.microsoft.com/office/drawing/2014/main" id="{BBA0B43A-6F4A-4EC9-BE05-462C91E24972}"/>
              </a:ext>
            </a:extLst>
          </p:cNvPr>
          <p:cNvSpPr>
            <a:spLocks/>
          </p:cNvSpPr>
          <p:nvPr/>
        </p:nvSpPr>
        <p:spPr bwMode="auto">
          <a:xfrm flipV="1">
            <a:off x="5362575" y="3609975"/>
            <a:ext cx="2665413" cy="1079500"/>
          </a:xfrm>
          <a:custGeom>
            <a:avLst/>
            <a:gdLst>
              <a:gd name="T0" fmla="*/ 0 w 2064"/>
              <a:gd name="T1" fmla="*/ 0 h 612"/>
              <a:gd name="T2" fmla="*/ 1406 w 2064"/>
              <a:gd name="T3" fmla="*/ 113 h 612"/>
              <a:gd name="T4" fmla="*/ 2064 w 2064"/>
              <a:gd name="T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612">
                <a:moveTo>
                  <a:pt x="0" y="0"/>
                </a:moveTo>
                <a:cubicBezTo>
                  <a:pt x="531" y="5"/>
                  <a:pt x="1062" y="11"/>
                  <a:pt x="1406" y="113"/>
                </a:cubicBezTo>
                <a:cubicBezTo>
                  <a:pt x="1750" y="215"/>
                  <a:pt x="1907" y="413"/>
                  <a:pt x="2064" y="61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A1C48A3-B94B-4454-A064-A94EF641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8BA3747A-C34E-4DB4-B438-B0254F65A5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09260" name="Text Box 12">
            <a:extLst>
              <a:ext uri="{FF2B5EF4-FFF2-40B4-BE49-F238E27FC236}">
                <a16:creationId xmlns:a16="http://schemas.microsoft.com/office/drawing/2014/main" id="{17D4EDF8-674B-4BCE-AB23-676FE749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592263"/>
            <a:ext cx="72358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b="0"/>
              <a:t>History and motivation</a:t>
            </a:r>
          </a:p>
          <a:p>
            <a:pPr>
              <a:buFontTx/>
              <a:buChar char="•"/>
            </a:pPr>
            <a:r>
              <a:rPr lang="en-US" altLang="en-US" b="0"/>
              <a:t>Transmission of bare colloidal monolayers</a:t>
            </a:r>
          </a:p>
          <a:p>
            <a:pPr lvl="1">
              <a:buFontTx/>
              <a:buChar char="•"/>
            </a:pPr>
            <a:r>
              <a:rPr lang="en-US" altLang="en-US" b="0"/>
              <a:t>Rayleigh-Wood anomalies in diffraction</a:t>
            </a:r>
            <a:r>
              <a:rPr lang="en-US" altLang="en-US"/>
              <a:t> </a:t>
            </a:r>
            <a:endParaRPr lang="en-US" altLang="en-US" b="0"/>
          </a:p>
          <a:p>
            <a:pPr>
              <a:buFontTx/>
              <a:buChar char="•"/>
            </a:pPr>
            <a:r>
              <a:rPr lang="en-US" altLang="en-US" b="0"/>
              <a:t>a-Si covered monolayers</a:t>
            </a:r>
          </a:p>
          <a:p>
            <a:pPr lvl="1">
              <a:buFontTx/>
              <a:buChar char="•"/>
            </a:pPr>
            <a:r>
              <a:rPr lang="en-US" altLang="en-US" b="0"/>
              <a:t>Photonic crystals</a:t>
            </a:r>
            <a:r>
              <a:rPr lang="en-US" altLang="en-US"/>
              <a:t> </a:t>
            </a:r>
            <a:endParaRPr lang="en-US" altLang="en-US" b="0"/>
          </a:p>
          <a:p>
            <a:pPr lvl="1">
              <a:buFontTx/>
              <a:buChar char="•"/>
            </a:pPr>
            <a:r>
              <a:rPr lang="en-US" altLang="en-US" b="0"/>
              <a:t>Mode profiles and coupling</a:t>
            </a:r>
          </a:p>
          <a:p>
            <a:pPr>
              <a:buFontTx/>
              <a:buChar char="•"/>
            </a:pPr>
            <a:r>
              <a:rPr lang="en-US" altLang="en-US" b="0"/>
              <a:t>Metal covered monolayers</a:t>
            </a:r>
          </a:p>
          <a:p>
            <a:pPr lvl="1">
              <a:buFontTx/>
              <a:buChar char="•"/>
            </a:pPr>
            <a:r>
              <a:rPr lang="en-US" altLang="en-US" b="0"/>
              <a:t>Minimal model</a:t>
            </a:r>
            <a:r>
              <a:rPr lang="en-US" altLang="en-US"/>
              <a:t> </a:t>
            </a:r>
            <a:r>
              <a:rPr lang="en-US" altLang="en-US" b="0"/>
              <a:t>of plasmon-mediated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EC92BC-C551-4E7C-A3FD-8F7495C4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CC7B8B3E-429C-4EEB-A9CC-206C95AACC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Metal-covered monolayers</a:t>
            </a:r>
          </a:p>
        </p:txBody>
      </p:sp>
      <p:sp>
        <p:nvSpPr>
          <p:cNvPr id="355333" name="Text Box 5">
            <a:extLst>
              <a:ext uri="{FF2B5EF4-FFF2-40B4-BE49-F238E27FC236}">
                <a16:creationId xmlns:a16="http://schemas.microsoft.com/office/drawing/2014/main" id="{2AAE22CA-B181-4455-B4A7-67FFA6B5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944563"/>
            <a:ext cx="3421063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Transmission spectrum: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Metal independent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Bare monolayer </a:t>
            </a:r>
            <a:r>
              <a:rPr lang="en-US" altLang="en-US" b="0">
                <a:solidFill>
                  <a:srgbClr val="FF0000"/>
                </a:solidFill>
              </a:rPr>
              <a:t>minima become maxima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Slightly red shifted</a:t>
            </a:r>
            <a:endParaRPr lang="en-US" altLang="en-US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Positions </a:t>
            </a:r>
            <a:r>
              <a:rPr lang="en-US" altLang="en-US" b="0">
                <a:solidFill>
                  <a:srgbClr val="FF0000"/>
                </a:solidFill>
              </a:rPr>
              <a:t>thickness independent</a:t>
            </a:r>
            <a:endParaRPr lang="en-US" altLang="en-US" b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chemeClr val="accent2"/>
                </a:solidFill>
              </a:rPr>
              <a:t>high 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 values (compare dash and dash-dot)</a:t>
            </a:r>
          </a:p>
        </p:txBody>
      </p:sp>
      <p:pic>
        <p:nvPicPr>
          <p:cNvPr id="355337" name="Picture 9">
            <a:extLst>
              <a:ext uri="{FF2B5EF4-FFF2-40B4-BE49-F238E27FC236}">
                <a16:creationId xmlns:a16="http://schemas.microsoft.com/office/drawing/2014/main" id="{79507572-E4C3-4EA9-8E95-4AE896AD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r="34508" b="14450"/>
          <a:stretch>
            <a:fillRect/>
          </a:stretch>
        </p:blipFill>
        <p:spPr bwMode="auto">
          <a:xfrm>
            <a:off x="71438" y="966788"/>
            <a:ext cx="55753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40" name="Rectangle 12">
            <a:extLst>
              <a:ext uri="{FF2B5EF4-FFF2-40B4-BE49-F238E27FC236}">
                <a16:creationId xmlns:a16="http://schemas.microsoft.com/office/drawing/2014/main" id="{0A2E671A-0573-475C-A297-2FA0FBA1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273800"/>
            <a:ext cx="4248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400" b="0"/>
              <a:t>L. Landström, D. Brodoceanu, K. Piglmayer, G. Langer and D. Bäuerle,</a:t>
            </a:r>
            <a:r>
              <a:rPr lang="en-US" altLang="en-US" sz="1400" b="0" i="1"/>
              <a:t> Appl. Phys. A</a:t>
            </a:r>
            <a:r>
              <a:rPr lang="en-US" altLang="en-US" sz="1400" b="0"/>
              <a:t>. </a:t>
            </a:r>
            <a:r>
              <a:rPr lang="en-US" altLang="en-US" sz="1400"/>
              <a:t>81</a:t>
            </a:r>
            <a:r>
              <a:rPr lang="en-US" altLang="en-US" sz="1400" b="0"/>
              <a:t>, 15 (2005).</a:t>
            </a:r>
          </a:p>
        </p:txBody>
      </p:sp>
      <p:sp>
        <p:nvSpPr>
          <p:cNvPr id="355341" name="Text Box 13">
            <a:extLst>
              <a:ext uri="{FF2B5EF4-FFF2-40B4-BE49-F238E27FC236}">
                <a16:creationId xmlns:a16="http://schemas.microsoft.com/office/drawing/2014/main" id="{F3B16E3D-BA28-48DF-A8B8-B9C5FD07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92713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>
                <a:sym typeface="Symbol" panose="05050102010706020507" pitchFamily="18" charset="2"/>
              </a:rPr>
              <a:t></a:t>
            </a:r>
            <a:r>
              <a:rPr lang="en-US" altLang="en-US" b="0" baseline="-25000">
                <a:sym typeface="Symbol" panose="05050102010706020507" pitchFamily="18" charset="2"/>
              </a:rPr>
              <a:t>max</a:t>
            </a:r>
            <a:r>
              <a:rPr lang="en-US" altLang="en-US" b="0">
                <a:sym typeface="Symbol" panose="05050102010706020507" pitchFamily="18" charset="2"/>
              </a:rPr>
              <a:t> scales with </a:t>
            </a:r>
            <a:r>
              <a:rPr lang="en-US" altLang="en-US" b="0" i="1">
                <a:sym typeface="Symbol" panose="05050102010706020507" pitchFamily="18" charset="2"/>
              </a:rPr>
              <a:t>d        </a:t>
            </a:r>
            <a:r>
              <a:rPr lang="en-US" altLang="en-US" b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altLang="en-US" b="0" baseline="30000">
                <a:solidFill>
                  <a:srgbClr val="FF0000"/>
                </a:solidFill>
                <a:sym typeface="Symbol" panose="05050102010706020507" pitchFamily="18" charset="2"/>
              </a:rPr>
              <a:t>st</a:t>
            </a:r>
            <a:r>
              <a:rPr lang="en-US" altLang="en-US" b="0">
                <a:solidFill>
                  <a:srgbClr val="FF0000"/>
                </a:solidFill>
                <a:sym typeface="Symbol" panose="05050102010706020507" pitchFamily="18" charset="2"/>
              </a:rPr>
              <a:t> maximum</a:t>
            </a:r>
            <a:r>
              <a:rPr lang="en-US" altLang="en-US" b="0">
                <a:sym typeface="Symbol" panose="05050102010706020507" pitchFamily="18" charset="2"/>
              </a:rPr>
              <a:t>: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b="0" i="1"/>
              <a:t>d/</a:t>
            </a:r>
            <a:r>
              <a:rPr lang="en-US" altLang="en-US" b="0" i="1">
                <a:sym typeface="Symbol" panose="05050102010706020507" pitchFamily="18" charset="2"/>
              </a:rPr>
              <a:t>~</a:t>
            </a:r>
            <a:r>
              <a:rPr lang="en-US" altLang="en-US" b="0">
                <a:sym typeface="Symbol" panose="05050102010706020507" pitchFamily="18" charset="2"/>
              </a:rPr>
              <a:t>1.18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>
            <a:extLst>
              <a:ext uri="{FF2B5EF4-FFF2-40B4-BE49-F238E27FC236}">
                <a16:creationId xmlns:a16="http://schemas.microsoft.com/office/drawing/2014/main" id="{ADA06A93-780F-4ED8-A2E7-ECA65FBD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61AE0F4D-3065-47D2-B89F-0FB2A393FB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Minimal model</a:t>
            </a:r>
          </a:p>
        </p:txBody>
      </p:sp>
      <p:grpSp>
        <p:nvGrpSpPr>
          <p:cNvPr id="361523" name="Group 51">
            <a:extLst>
              <a:ext uri="{FF2B5EF4-FFF2-40B4-BE49-F238E27FC236}">
                <a16:creationId xmlns:a16="http://schemas.microsoft.com/office/drawing/2014/main" id="{03A8DCC3-B890-41DC-A70B-2CFC1F2A89A3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2528888"/>
            <a:ext cx="3754437" cy="1558925"/>
            <a:chOff x="181" y="1593"/>
            <a:chExt cx="2365" cy="982"/>
          </a:xfrm>
        </p:grpSpPr>
        <p:sp>
          <p:nvSpPr>
            <p:cNvPr id="361476" name="Oval 4">
              <a:extLst>
                <a:ext uri="{FF2B5EF4-FFF2-40B4-BE49-F238E27FC236}">
                  <a16:creationId xmlns:a16="http://schemas.microsoft.com/office/drawing/2014/main" id="{B7577767-D3D1-4D8C-AD22-0D8F57398F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087"/>
              <a:ext cx="453" cy="4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77" name="Oval 5">
              <a:extLst>
                <a:ext uri="{FF2B5EF4-FFF2-40B4-BE49-F238E27FC236}">
                  <a16:creationId xmlns:a16="http://schemas.microsoft.com/office/drawing/2014/main" id="{04237F70-85E5-4E8C-88F5-3F8AE404D6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7" y="2076"/>
              <a:ext cx="453" cy="4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78" name="Oval 6">
              <a:extLst>
                <a:ext uri="{FF2B5EF4-FFF2-40B4-BE49-F238E27FC236}">
                  <a16:creationId xmlns:a16="http://schemas.microsoft.com/office/drawing/2014/main" id="{3B40DBA3-8885-40B1-B0D8-C05B871D58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3" y="2081"/>
              <a:ext cx="453" cy="4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79" name="Oval 7">
              <a:extLst>
                <a:ext uri="{FF2B5EF4-FFF2-40B4-BE49-F238E27FC236}">
                  <a16:creationId xmlns:a16="http://schemas.microsoft.com/office/drawing/2014/main" id="{CC0F8DCA-2E68-45A2-BB5E-F0A3C50ABB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8" y="2076"/>
              <a:ext cx="454" cy="4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0" name="AutoShape 8">
              <a:extLst>
                <a:ext uri="{FF2B5EF4-FFF2-40B4-BE49-F238E27FC236}">
                  <a16:creationId xmlns:a16="http://schemas.microsoft.com/office/drawing/2014/main" id="{0DD9C531-6D87-4940-8938-85EE6248B3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65" y="1886"/>
              <a:ext cx="291" cy="470"/>
            </a:xfrm>
            <a:prstGeom prst="moon">
              <a:avLst>
                <a:gd name="adj" fmla="val 34852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1" name="Line 9">
              <a:extLst>
                <a:ext uri="{FF2B5EF4-FFF2-40B4-BE49-F238E27FC236}">
                  <a16:creationId xmlns:a16="http://schemas.microsoft.com/office/drawing/2014/main" id="{E8423E5A-D0F0-4E15-9683-BDBB3A561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2" y="2535"/>
              <a:ext cx="140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2" name="Text Box 10">
              <a:extLst>
                <a:ext uri="{FF2B5EF4-FFF2-40B4-BE49-F238E27FC236}">
                  <a16:creationId xmlns:a16="http://schemas.microsoft.com/office/drawing/2014/main" id="{F2B3A79F-6C5F-4176-9273-3F0C5E12B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205"/>
              <a:ext cx="13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2000">
                  <a:solidFill>
                    <a:schemeClr val="accent2"/>
                  </a:solidFill>
                </a:rPr>
                <a:t>1, monolayer </a:t>
              </a:r>
              <a:r>
                <a:rPr lang="en-US" altLang="en-US" sz="2000" i="1">
                  <a:solidFill>
                    <a:schemeClr val="accent2"/>
                  </a:solidFill>
                </a:rPr>
                <a:t>n</a:t>
              </a:r>
              <a:r>
                <a:rPr lang="en-US" altLang="en-US" sz="2000" i="1" baseline="-25000">
                  <a:solidFill>
                    <a:schemeClr val="accent2"/>
                  </a:solidFill>
                </a:rPr>
                <a:t>mon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361483" name="AutoShape 11">
              <a:extLst>
                <a:ext uri="{FF2B5EF4-FFF2-40B4-BE49-F238E27FC236}">
                  <a16:creationId xmlns:a16="http://schemas.microsoft.com/office/drawing/2014/main" id="{F0E5AFAE-ACE2-498D-A95E-DCAEB2A2F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6" y="1885"/>
              <a:ext cx="291" cy="471"/>
            </a:xfrm>
            <a:prstGeom prst="moon">
              <a:avLst>
                <a:gd name="adj" fmla="val 34852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4" name="AutoShape 12">
              <a:extLst>
                <a:ext uri="{FF2B5EF4-FFF2-40B4-BE49-F238E27FC236}">
                  <a16:creationId xmlns:a16="http://schemas.microsoft.com/office/drawing/2014/main" id="{40362FA1-62A7-4440-86D6-5933520CDA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7" y="1885"/>
              <a:ext cx="291" cy="471"/>
            </a:xfrm>
            <a:prstGeom prst="moon">
              <a:avLst>
                <a:gd name="adj" fmla="val 34852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5" name="AutoShape 13">
              <a:extLst>
                <a:ext uri="{FF2B5EF4-FFF2-40B4-BE49-F238E27FC236}">
                  <a16:creationId xmlns:a16="http://schemas.microsoft.com/office/drawing/2014/main" id="{BA358AB4-475F-484F-AC70-5F3298333B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76" y="1897"/>
              <a:ext cx="291" cy="470"/>
            </a:xfrm>
            <a:prstGeom prst="moon">
              <a:avLst>
                <a:gd name="adj" fmla="val 34852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6" name="Text Box 14">
              <a:extLst>
                <a:ext uri="{FF2B5EF4-FFF2-40B4-BE49-F238E27FC236}">
                  <a16:creationId xmlns:a16="http://schemas.microsoft.com/office/drawing/2014/main" id="{D5142108-3112-4A5B-8F1F-AC7B91EB9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5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2000"/>
                <a:t>3, air</a:t>
              </a:r>
            </a:p>
          </p:txBody>
        </p:sp>
        <p:sp>
          <p:nvSpPr>
            <p:cNvPr id="361487" name="Text Box 15">
              <a:extLst>
                <a:ext uri="{FF2B5EF4-FFF2-40B4-BE49-F238E27FC236}">
                  <a16:creationId xmlns:a16="http://schemas.microsoft.com/office/drawing/2014/main" id="{68BA818E-B429-4B6F-A429-0E689B7F2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1933"/>
              <a:ext cx="77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2, metal</a:t>
              </a:r>
            </a:p>
          </p:txBody>
        </p:sp>
        <p:sp>
          <p:nvSpPr>
            <p:cNvPr id="361488" name="Line 16">
              <a:extLst>
                <a:ext uri="{FF2B5EF4-FFF2-40B4-BE49-F238E27FC236}">
                  <a16:creationId xmlns:a16="http://schemas.microsoft.com/office/drawing/2014/main" id="{D0EBE114-3F24-4751-A9CC-A830FBA2A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0" y="2154"/>
              <a:ext cx="0" cy="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89" name="Line 17">
              <a:extLst>
                <a:ext uri="{FF2B5EF4-FFF2-40B4-BE49-F238E27FC236}">
                  <a16:creationId xmlns:a16="http://schemas.microsoft.com/office/drawing/2014/main" id="{20FC8626-C3D5-4D7B-B4FB-E7A2D9435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1" y="1706"/>
              <a:ext cx="0" cy="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0" name="Line 18">
              <a:extLst>
                <a:ext uri="{FF2B5EF4-FFF2-40B4-BE49-F238E27FC236}">
                  <a16:creationId xmlns:a16="http://schemas.microsoft.com/office/drawing/2014/main" id="{B95ABF8F-380E-49AF-885A-E4CBDF70E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3" y="2008"/>
              <a:ext cx="19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1" name="Line 19">
              <a:extLst>
                <a:ext uri="{FF2B5EF4-FFF2-40B4-BE49-F238E27FC236}">
                  <a16:creationId xmlns:a16="http://schemas.microsoft.com/office/drawing/2014/main" id="{A049E360-045D-44D9-A14D-19918B6D2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2020"/>
              <a:ext cx="173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2" name="Text Box 20">
              <a:extLst>
                <a:ext uri="{FF2B5EF4-FFF2-40B4-BE49-F238E27FC236}">
                  <a16:creationId xmlns:a16="http://schemas.microsoft.com/office/drawing/2014/main" id="{06981E4B-D2DC-4006-9784-35C3EC026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" y="1593"/>
              <a:ext cx="3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2000" b="0" i="1"/>
                <a:t>t</a:t>
              </a:r>
              <a:r>
                <a:rPr lang="de-DE" altLang="en-US" sz="2000" b="0" i="1" baseline="-25000"/>
                <a:t>23</a:t>
              </a:r>
              <a:endParaRPr lang="en-US" altLang="en-US" sz="2000" b="0"/>
            </a:p>
          </p:txBody>
        </p:sp>
        <p:sp>
          <p:nvSpPr>
            <p:cNvPr id="361493" name="Text Box 21">
              <a:extLst>
                <a:ext uri="{FF2B5EF4-FFF2-40B4-BE49-F238E27FC236}">
                  <a16:creationId xmlns:a16="http://schemas.microsoft.com/office/drawing/2014/main" id="{8C2CFBFC-E3CA-460E-878F-598CD784F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2047"/>
              <a:ext cx="36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2000" b="0" i="1"/>
                <a:t>t</a:t>
              </a:r>
              <a:r>
                <a:rPr lang="de-DE" altLang="en-US" sz="2000" b="0" i="1" baseline="-25000"/>
                <a:t>12</a:t>
              </a:r>
              <a:endParaRPr lang="en-US" altLang="en-US" sz="2000" b="0"/>
            </a:p>
          </p:txBody>
        </p:sp>
        <p:sp>
          <p:nvSpPr>
            <p:cNvPr id="361494" name="Text Box 22">
              <a:extLst>
                <a:ext uri="{FF2B5EF4-FFF2-40B4-BE49-F238E27FC236}">
                  <a16:creationId xmlns:a16="http://schemas.microsoft.com/office/drawing/2014/main" id="{7028755C-1DDE-461A-B568-9B46EAF44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733"/>
              <a:ext cx="31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2000" b="0" i="1"/>
                <a:t>r</a:t>
              </a:r>
              <a:r>
                <a:rPr lang="de-DE" altLang="en-US" sz="2000" b="0" i="1" baseline="-25000"/>
                <a:t>23</a:t>
              </a:r>
              <a:endParaRPr lang="en-US" altLang="en-US" sz="2000" b="0"/>
            </a:p>
          </p:txBody>
        </p:sp>
        <p:sp>
          <p:nvSpPr>
            <p:cNvPr id="361495" name="Line 23">
              <a:extLst>
                <a:ext uri="{FF2B5EF4-FFF2-40B4-BE49-F238E27FC236}">
                  <a16:creationId xmlns:a16="http://schemas.microsoft.com/office/drawing/2014/main" id="{6BE07D7F-0381-4F11-A350-1865936C5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" y="1975"/>
              <a:ext cx="191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6" name="Text Box 24">
              <a:extLst>
                <a:ext uri="{FF2B5EF4-FFF2-40B4-BE49-F238E27FC236}">
                  <a16:creationId xmlns:a16="http://schemas.microsoft.com/office/drawing/2014/main" id="{5E10A0D9-B6A9-4469-9B7E-F7159193D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2047"/>
              <a:ext cx="36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2000" b="0" i="1"/>
                <a:t>r</a:t>
              </a:r>
              <a:r>
                <a:rPr lang="de-DE" altLang="en-US" sz="2000" b="0" i="1" baseline="-25000"/>
                <a:t>21</a:t>
              </a:r>
              <a:endParaRPr lang="en-US" altLang="en-US" sz="2000" b="0"/>
            </a:p>
          </p:txBody>
        </p:sp>
      </p:grpSp>
      <p:sp>
        <p:nvSpPr>
          <p:cNvPr id="361520" name="Rectangle 48">
            <a:extLst>
              <a:ext uri="{FF2B5EF4-FFF2-40B4-BE49-F238E27FC236}">
                <a16:creationId xmlns:a16="http://schemas.microsoft.com/office/drawing/2014/main" id="{A2C73155-9C75-4583-BCFC-752801208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521" name="Text Box 49">
            <a:extLst>
              <a:ext uri="{FF2B5EF4-FFF2-40B4-BE49-F238E27FC236}">
                <a16:creationId xmlns:a16="http://schemas.microsoft.com/office/drawing/2014/main" id="{6C816D2A-3FDA-495F-809C-1818278A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65175"/>
            <a:ext cx="9001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anose="05050102010706020507" pitchFamily="18" charset="2"/>
              </a:rPr>
              <a:t>Question: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Symbol" panose="05050102010706020507" pitchFamily="18" charset="2"/>
              </a:rPr>
              <a:t>Why metal</a:t>
            </a:r>
            <a:r>
              <a:rPr lang="en-US" altLang="en-US" b="0">
                <a:sym typeface="Symbol" panose="05050102010706020507" pitchFamily="18" charset="2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Symbol" panose="05050102010706020507" pitchFamily="18" charset="2"/>
              </a:rPr>
              <a:t>transmits?</a:t>
            </a:r>
            <a:endParaRPr lang="en-US" alt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Metals: </a:t>
            </a:r>
            <a:r>
              <a:rPr lang="en-US" altLang="en-US" b="0">
                <a:sym typeface="Symbol" panose="05050102010706020507" pitchFamily="18" charset="2"/>
              </a:rPr>
              <a:t>Re </a:t>
            </a:r>
            <a:r>
              <a:rPr lang="en-US" altLang="en-US" b="0" i="1">
                <a:sym typeface="Symbol" panose="05050102010706020507" pitchFamily="18" charset="2"/>
              </a:rPr>
              <a:t></a:t>
            </a:r>
            <a:r>
              <a:rPr lang="en-US" altLang="en-US" b="0">
                <a:sym typeface="Symbol" panose="05050102010706020507" pitchFamily="18" charset="2"/>
              </a:rPr>
              <a:t>&lt;0, </a:t>
            </a:r>
            <a:r>
              <a:rPr lang="en-US" altLang="en-US" b="0"/>
              <a:t>FDTD requires 200 points/</a:t>
            </a:r>
            <a:r>
              <a:rPr lang="en-US" altLang="en-US" b="0" i="1">
                <a:sym typeface="Symbol" panose="05050102010706020507" pitchFamily="18" charset="2"/>
              </a:rPr>
              <a:t>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anose="05050102010706020507" pitchFamily="18" charset="2"/>
              </a:rPr>
              <a:t>Time consuming  </a:t>
            </a:r>
            <a:r>
              <a:rPr lang="en-US" altLang="en-US" b="0">
                <a:solidFill>
                  <a:srgbClr val="FF0000"/>
                </a:solidFill>
                <a:sym typeface="Symbol" panose="05050102010706020507" pitchFamily="18" charset="2"/>
              </a:rPr>
              <a:t>minimal model – Metallic Fabry-Perot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361525" name="Group 53">
            <a:extLst>
              <a:ext uri="{FF2B5EF4-FFF2-40B4-BE49-F238E27FC236}">
                <a16:creationId xmlns:a16="http://schemas.microsoft.com/office/drawing/2014/main" id="{07303524-2638-4A0F-9874-EE1BA2B74E2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744788"/>
            <a:ext cx="8783638" cy="3613150"/>
            <a:chOff x="136" y="1729"/>
            <a:chExt cx="5533" cy="2276"/>
          </a:xfrm>
        </p:grpSpPr>
        <p:grpSp>
          <p:nvGrpSpPr>
            <p:cNvPr id="361497" name="Group 25">
              <a:extLst>
                <a:ext uri="{FF2B5EF4-FFF2-40B4-BE49-F238E27FC236}">
                  <a16:creationId xmlns:a16="http://schemas.microsoft.com/office/drawing/2014/main" id="{F75FFC91-0992-4212-B275-12027C049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2954"/>
              <a:ext cx="2677" cy="1051"/>
              <a:chOff x="2282" y="5929"/>
              <a:chExt cx="6694" cy="2629"/>
            </a:xfrm>
          </p:grpSpPr>
          <p:sp>
            <p:nvSpPr>
              <p:cNvPr id="361498" name="Line 26">
                <a:extLst>
                  <a:ext uri="{FF2B5EF4-FFF2-40B4-BE49-F238E27FC236}">
                    <a16:creationId xmlns:a16="http://schemas.microsoft.com/office/drawing/2014/main" id="{018451FA-4159-4446-A578-FF9A99FED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6563"/>
                <a:ext cx="0" cy="10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499" name="Line 27">
                <a:extLst>
                  <a:ext uri="{FF2B5EF4-FFF2-40B4-BE49-F238E27FC236}">
                    <a16:creationId xmlns:a16="http://schemas.microsoft.com/office/drawing/2014/main" id="{3F5F2593-2C0E-4481-9472-E1FDBCA28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3" y="6605"/>
                <a:ext cx="0" cy="1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0" name="Line 28">
                <a:extLst>
                  <a:ext uri="{FF2B5EF4-FFF2-40B4-BE49-F238E27FC236}">
                    <a16:creationId xmlns:a16="http://schemas.microsoft.com/office/drawing/2014/main" id="{80316039-2CE1-4CC2-AD4D-93DD6F70D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" y="6857"/>
                <a:ext cx="85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1" name="Line 29">
                <a:extLst>
                  <a:ext uri="{FF2B5EF4-FFF2-40B4-BE49-F238E27FC236}">
                    <a16:creationId xmlns:a16="http://schemas.microsoft.com/office/drawing/2014/main" id="{34671DF5-6044-41F4-BE54-9CEED3952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6820"/>
                <a:ext cx="170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2" name="Line 30">
                <a:extLst>
                  <a:ext uri="{FF2B5EF4-FFF2-40B4-BE49-F238E27FC236}">
                    <a16:creationId xmlns:a16="http://schemas.microsoft.com/office/drawing/2014/main" id="{EF10E593-ABB2-4BA4-81A7-23B98749F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" y="6829"/>
                <a:ext cx="113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3" name="Line 31">
                <a:extLst>
                  <a:ext uri="{FF2B5EF4-FFF2-40B4-BE49-F238E27FC236}">
                    <a16:creationId xmlns:a16="http://schemas.microsoft.com/office/drawing/2014/main" id="{79B647BB-6CFA-478A-B6FE-6D064EBB3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2" y="7217"/>
                <a:ext cx="56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4" name="Line 32">
                <a:extLst>
                  <a:ext uri="{FF2B5EF4-FFF2-40B4-BE49-F238E27FC236}">
                    <a16:creationId xmlns:a16="http://schemas.microsoft.com/office/drawing/2014/main" id="{5B77E1BA-5769-48AC-9CE9-8ED995E53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1" y="7417"/>
                <a:ext cx="170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05" name="Text Box 33">
                <a:extLst>
                  <a:ext uri="{FF2B5EF4-FFF2-40B4-BE49-F238E27FC236}">
                    <a16:creationId xmlns:a16="http://schemas.microsoft.com/office/drawing/2014/main" id="{67CECDD9-63F8-43B0-9698-31BEEB6A6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6" y="6876"/>
                <a:ext cx="56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200" b="0" i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sz="1200" b="0" i="1" baseline="-25000">
                    <a:solidFill>
                      <a:srgbClr val="000000"/>
                    </a:solidFill>
                  </a:rPr>
                  <a:t>c</a:t>
                </a:r>
                <a:endParaRPr lang="en-US" altLang="en-US" b="0"/>
              </a:p>
            </p:txBody>
          </p:sp>
          <p:sp>
            <p:nvSpPr>
              <p:cNvPr id="361506" name="Text Box 34">
                <a:extLst>
                  <a:ext uri="{FF2B5EF4-FFF2-40B4-BE49-F238E27FC236}">
                    <a16:creationId xmlns:a16="http://schemas.microsoft.com/office/drawing/2014/main" id="{FEB087DE-E528-4738-9F4D-1336A2BA5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9" y="6497"/>
                <a:ext cx="52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200" b="0" i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sz="1200" b="0" i="1" baseline="-25000">
                    <a:solidFill>
                      <a:srgbClr val="000000"/>
                    </a:solidFill>
                  </a:rPr>
                  <a:t>t</a:t>
                </a:r>
                <a:endParaRPr lang="en-US" altLang="en-US" b="0"/>
              </a:p>
            </p:txBody>
          </p:sp>
          <p:sp>
            <p:nvSpPr>
              <p:cNvPr id="361507" name="Text Box 35">
                <a:extLst>
                  <a:ext uri="{FF2B5EF4-FFF2-40B4-BE49-F238E27FC236}">
                    <a16:creationId xmlns:a16="http://schemas.microsoft.com/office/drawing/2014/main" id="{E9FDF0D2-17CE-4253-B57E-BE7B6124C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" y="5985"/>
                <a:ext cx="445" cy="48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b="0"/>
              </a:p>
            </p:txBody>
          </p:sp>
          <p:sp>
            <p:nvSpPr>
              <p:cNvPr id="361508" name="Text Box 36">
                <a:extLst>
                  <a:ext uri="{FF2B5EF4-FFF2-40B4-BE49-F238E27FC236}">
                    <a16:creationId xmlns:a16="http://schemas.microsoft.com/office/drawing/2014/main" id="{CCC5165A-D702-45B8-8B50-F5892E2D9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2" y="5929"/>
                <a:ext cx="444" cy="48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b="0"/>
              </a:p>
            </p:txBody>
          </p:sp>
          <p:sp>
            <p:nvSpPr>
              <p:cNvPr id="361509" name="Text Box 37">
                <a:extLst>
                  <a:ext uri="{FF2B5EF4-FFF2-40B4-BE49-F238E27FC236}">
                    <a16:creationId xmlns:a16="http://schemas.microsoft.com/office/drawing/2014/main" id="{35A72326-562D-461D-9726-C3B75D90C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3" y="5929"/>
                <a:ext cx="446" cy="48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b="0"/>
              </a:p>
            </p:txBody>
          </p:sp>
          <p:sp>
            <p:nvSpPr>
              <p:cNvPr id="361510" name="Arc 38">
                <a:extLst>
                  <a:ext uri="{FF2B5EF4-FFF2-40B4-BE49-F238E27FC236}">
                    <a16:creationId xmlns:a16="http://schemas.microsoft.com/office/drawing/2014/main" id="{0070B0C2-8540-44CA-8750-70EAF1BC731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27" y="6829"/>
                <a:ext cx="479" cy="601"/>
              </a:xfrm>
              <a:custGeom>
                <a:avLst/>
                <a:gdLst>
                  <a:gd name="G0" fmla="+- 37 0 0"/>
                  <a:gd name="G1" fmla="+- 21600 0 0"/>
                  <a:gd name="G2" fmla="+- 21600 0 0"/>
                  <a:gd name="T0" fmla="*/ 0 w 21637"/>
                  <a:gd name="T1" fmla="*/ 0 h 43200"/>
                  <a:gd name="T2" fmla="*/ 5 w 21637"/>
                  <a:gd name="T3" fmla="*/ 43200 h 43200"/>
                  <a:gd name="T4" fmla="*/ 37 w 2163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7" h="43200" fill="none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66" y="0"/>
                      <a:pt x="21637" y="9670"/>
                      <a:pt x="21637" y="21600"/>
                    </a:cubicBezTo>
                    <a:cubicBezTo>
                      <a:pt x="21637" y="33529"/>
                      <a:pt x="11966" y="43200"/>
                      <a:pt x="37" y="43200"/>
                    </a:cubicBezTo>
                    <a:cubicBezTo>
                      <a:pt x="26" y="43199"/>
                      <a:pt x="15" y="43199"/>
                      <a:pt x="5" y="43199"/>
                    </a:cubicBezTo>
                  </a:path>
                  <a:path w="21637" h="43200" stroke="0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66" y="0"/>
                      <a:pt x="21637" y="9670"/>
                      <a:pt x="21637" y="21600"/>
                    </a:cubicBezTo>
                    <a:cubicBezTo>
                      <a:pt x="21637" y="33529"/>
                      <a:pt x="11966" y="43200"/>
                      <a:pt x="37" y="43200"/>
                    </a:cubicBezTo>
                    <a:cubicBezTo>
                      <a:pt x="26" y="43199"/>
                      <a:pt x="15" y="43199"/>
                      <a:pt x="5" y="43199"/>
                    </a:cubicBezTo>
                    <a:lnTo>
                      <a:pt x="37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11" name="Arc 39">
                <a:extLst>
                  <a:ext uri="{FF2B5EF4-FFF2-40B4-BE49-F238E27FC236}">
                    <a16:creationId xmlns:a16="http://schemas.microsoft.com/office/drawing/2014/main" id="{9FAC46E5-24B1-4BE9-B441-1C802D226F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405" y="6820"/>
                <a:ext cx="480" cy="601"/>
              </a:xfrm>
              <a:custGeom>
                <a:avLst/>
                <a:gdLst>
                  <a:gd name="G0" fmla="+- 37 0 0"/>
                  <a:gd name="G1" fmla="+- 21600 0 0"/>
                  <a:gd name="G2" fmla="+- 21600 0 0"/>
                  <a:gd name="T0" fmla="*/ 0 w 21637"/>
                  <a:gd name="T1" fmla="*/ 0 h 43200"/>
                  <a:gd name="T2" fmla="*/ 5 w 21637"/>
                  <a:gd name="T3" fmla="*/ 43200 h 43200"/>
                  <a:gd name="T4" fmla="*/ 37 w 2163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7" h="43200" fill="none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66" y="0"/>
                      <a:pt x="21637" y="9670"/>
                      <a:pt x="21637" y="21600"/>
                    </a:cubicBezTo>
                    <a:cubicBezTo>
                      <a:pt x="21637" y="33529"/>
                      <a:pt x="11966" y="43200"/>
                      <a:pt x="37" y="43200"/>
                    </a:cubicBezTo>
                    <a:cubicBezTo>
                      <a:pt x="26" y="43199"/>
                      <a:pt x="15" y="43199"/>
                      <a:pt x="5" y="43199"/>
                    </a:cubicBezTo>
                  </a:path>
                  <a:path w="21637" h="43200" stroke="0" extrusionOk="0">
                    <a:moveTo>
                      <a:pt x="0" y="0"/>
                    </a:moveTo>
                    <a:cubicBezTo>
                      <a:pt x="12" y="0"/>
                      <a:pt x="24" y="0"/>
                      <a:pt x="37" y="0"/>
                    </a:cubicBezTo>
                    <a:cubicBezTo>
                      <a:pt x="11966" y="0"/>
                      <a:pt x="21637" y="9670"/>
                      <a:pt x="21637" y="21600"/>
                    </a:cubicBezTo>
                    <a:cubicBezTo>
                      <a:pt x="21637" y="33529"/>
                      <a:pt x="11966" y="43200"/>
                      <a:pt x="37" y="43200"/>
                    </a:cubicBezTo>
                    <a:cubicBezTo>
                      <a:pt x="26" y="43199"/>
                      <a:pt x="15" y="43199"/>
                      <a:pt x="5" y="43199"/>
                    </a:cubicBezTo>
                    <a:lnTo>
                      <a:pt x="37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12" name="Oval 40">
                <a:extLst>
                  <a:ext uri="{FF2B5EF4-FFF2-40B4-BE49-F238E27FC236}">
                    <a16:creationId xmlns:a16="http://schemas.microsoft.com/office/drawing/2014/main" id="{562BCF58-D0F9-46EA-B10E-4D2ABE1E0F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7" y="7025"/>
                <a:ext cx="183" cy="1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13" name="Line 41">
                <a:extLst>
                  <a:ext uri="{FF2B5EF4-FFF2-40B4-BE49-F238E27FC236}">
                    <a16:creationId xmlns:a16="http://schemas.microsoft.com/office/drawing/2014/main" id="{3FC4C2A5-494D-41CE-AEC9-EFE368BD7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1" y="7781"/>
                <a:ext cx="3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61514" name="Text Box 42">
                <a:extLst>
                  <a:ext uri="{FF2B5EF4-FFF2-40B4-BE49-F238E27FC236}">
                    <a16:creationId xmlns:a16="http://schemas.microsoft.com/office/drawing/2014/main" id="{507535C9-539C-423D-B541-C738816DC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8" y="7993"/>
                <a:ext cx="413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 altLang="en-US" sz="1200" b="0" i="1">
                    <a:solidFill>
                      <a:srgbClr val="000000"/>
                    </a:solidFill>
                  </a:rPr>
                  <a:t>h</a:t>
                </a:r>
                <a:endParaRPr lang="en-US" altLang="en-US" sz="1200" b="0"/>
              </a:p>
            </p:txBody>
          </p:sp>
          <p:sp>
            <p:nvSpPr>
              <p:cNvPr id="361515" name="Text Box 43">
                <a:extLst>
                  <a:ext uri="{FF2B5EF4-FFF2-40B4-BE49-F238E27FC236}">
                    <a16:creationId xmlns:a16="http://schemas.microsoft.com/office/drawing/2014/main" id="{8A985657-7030-410D-8D5D-522775102D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7837"/>
                <a:ext cx="290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 b="0"/>
              </a:p>
            </p:txBody>
          </p:sp>
          <p:sp>
            <p:nvSpPr>
              <p:cNvPr id="361516" name="Text Box 44">
                <a:extLst>
                  <a:ext uri="{FF2B5EF4-FFF2-40B4-BE49-F238E27FC236}">
                    <a16:creationId xmlns:a16="http://schemas.microsoft.com/office/drawing/2014/main" id="{4A4CCA25-4075-4F33-BABA-B6A90DD52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" y="7789"/>
                <a:ext cx="290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 b="0"/>
              </a:p>
            </p:txBody>
          </p:sp>
          <p:sp>
            <p:nvSpPr>
              <p:cNvPr id="361517" name="Text Box 45">
                <a:extLst>
                  <a:ext uri="{FF2B5EF4-FFF2-40B4-BE49-F238E27FC236}">
                    <a16:creationId xmlns:a16="http://schemas.microsoft.com/office/drawing/2014/main" id="{2E5FC34C-2144-4633-83DA-ECC2F7D30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6493"/>
                <a:ext cx="56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200" b="0" i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sz="1200" b="0" i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b="0"/>
              </a:p>
            </p:txBody>
          </p:sp>
          <p:sp>
            <p:nvSpPr>
              <p:cNvPr id="361518" name="Text Box 46">
                <a:extLst>
                  <a:ext uri="{FF2B5EF4-FFF2-40B4-BE49-F238E27FC236}">
                    <a16:creationId xmlns:a16="http://schemas.microsoft.com/office/drawing/2014/main" id="{B7D110CF-9E66-449C-9281-EEC2AF1E4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" y="6988"/>
                <a:ext cx="56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200" b="0" i="1">
                    <a:solidFill>
                      <a:srgbClr val="000000"/>
                    </a:solidFill>
                  </a:rPr>
                  <a:t>E</a:t>
                </a:r>
                <a:r>
                  <a:rPr lang="en-US" altLang="en-US" sz="1200" b="0" i="1" baseline="-25000">
                    <a:solidFill>
                      <a:srgbClr val="000000"/>
                    </a:solidFill>
                  </a:rPr>
                  <a:t>r</a:t>
                </a:r>
                <a:endParaRPr lang="en-US" altLang="en-US" b="0"/>
              </a:p>
            </p:txBody>
          </p:sp>
        </p:grpSp>
        <p:graphicFrame>
          <p:nvGraphicFramePr>
            <p:cNvPr id="361519" name="Object 47">
              <a:extLst>
                <a:ext uri="{FF2B5EF4-FFF2-40B4-BE49-F238E27FC236}">
                  <a16:creationId xmlns:a16="http://schemas.microsoft.com/office/drawing/2014/main" id="{72617BE7-F5D9-41A5-A0BC-0CBE0CBA68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3" y="1729"/>
            <a:ext cx="138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27" name="Equation" r:id="rId4" imgW="1104840" imgH="507960" progId="Equation.3">
                    <p:embed/>
                  </p:oleObj>
                </mc:Choice>
                <mc:Fallback>
                  <p:oleObj name="Equation" r:id="rId4" imgW="1104840" imgH="50796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1729"/>
                          <a:ext cx="1380" cy="64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1522" name="Text Box 50">
              <a:extLst>
                <a:ext uri="{FF2B5EF4-FFF2-40B4-BE49-F238E27FC236}">
                  <a16:creationId xmlns:a16="http://schemas.microsoft.com/office/drawing/2014/main" id="{D9470409-ADB7-4022-8566-7BAEC143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636"/>
              <a:ext cx="288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/>
                <a:t>Standard FP, but: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>
                  <a:solidFill>
                    <a:schemeClr val="accent2"/>
                  </a:solidFill>
                </a:rPr>
                <a:t>Evanescent waves</a:t>
              </a:r>
              <a:r>
                <a:rPr lang="en-US" altLang="en-US" b="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/>
                <a:t>In and out </a:t>
              </a:r>
              <a:r>
                <a:rPr lang="en-US" altLang="en-US" b="0">
                  <a:solidFill>
                    <a:schemeClr val="accent2"/>
                  </a:solidFill>
                </a:rPr>
                <a:t>coupling by diffraction</a:t>
              </a:r>
              <a:r>
                <a:rPr lang="en-US" altLang="en-US" b="0"/>
                <a:t>: </a:t>
              </a:r>
              <a:r>
                <a:rPr lang="en-US" altLang="en-US" b="0" i="1"/>
                <a:t>t</a:t>
              </a:r>
              <a:r>
                <a:rPr lang="en-US" altLang="en-US" b="0" baseline="30000"/>
                <a:t>01</a:t>
              </a:r>
              <a:r>
                <a:rPr lang="en-US" altLang="en-US" b="0"/>
                <a:t> means from 0 to 1</a:t>
              </a:r>
              <a:r>
                <a:rPr lang="en-US" altLang="en-US" b="0" baseline="30000"/>
                <a:t>st</a:t>
              </a:r>
              <a:r>
                <a:rPr lang="en-US" altLang="en-US" b="0"/>
                <a:t> order, etc.</a:t>
              </a:r>
            </a:p>
          </p:txBody>
        </p:sp>
      </p:grpSp>
      <p:sp>
        <p:nvSpPr>
          <p:cNvPr id="361524" name="Rectangle 52">
            <a:extLst>
              <a:ext uri="{FF2B5EF4-FFF2-40B4-BE49-F238E27FC236}">
                <a16:creationId xmlns:a16="http://schemas.microsoft.com/office/drawing/2014/main" id="{422D8B76-A159-44B1-8128-15FDCF1A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200775"/>
            <a:ext cx="5472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en-US" sz="1400" b="0"/>
              <a:t>L. Martín-Moreno, F.J. García-Vidal, H.J. Lezec, P.M. Pellerin, T. Thio, J.B. Pendry, T.W. Ebbesen, </a:t>
            </a:r>
            <a:r>
              <a:rPr lang="de-DE" altLang="en-US" sz="1400" b="0" i="1"/>
              <a:t>Phys. Rev. Lett.</a:t>
            </a:r>
            <a:r>
              <a:rPr lang="de-DE" altLang="en-US" sz="1400" b="0"/>
              <a:t> </a:t>
            </a:r>
            <a:r>
              <a:rPr lang="de-DE" altLang="en-US" sz="1400"/>
              <a:t>86</a:t>
            </a:r>
            <a:r>
              <a:rPr lang="de-DE" altLang="en-US" sz="1400" b="0"/>
              <a:t>, 1114 (2001).</a:t>
            </a:r>
            <a:r>
              <a:rPr lang="en-US" altLang="en-US" sz="1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1C1141A2-AA27-416D-A57F-22E081A0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00386" name="Rectangle 2">
            <a:extLst>
              <a:ext uri="{FF2B5EF4-FFF2-40B4-BE49-F238E27FC236}">
                <a16:creationId xmlns:a16="http://schemas.microsoft.com/office/drawing/2014/main" id="{75A8EAF7-44BB-4879-A83D-D13FCA3B12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Resonant FP denominator</a:t>
            </a:r>
          </a:p>
        </p:txBody>
      </p:sp>
      <p:graphicFrame>
        <p:nvGraphicFramePr>
          <p:cNvPr id="400387" name="Object 3">
            <a:extLst>
              <a:ext uri="{FF2B5EF4-FFF2-40B4-BE49-F238E27FC236}">
                <a16:creationId xmlns:a16="http://schemas.microsoft.com/office/drawing/2014/main" id="{7F000F30-134D-4FE0-9C3A-416ABC817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727075"/>
          <a:ext cx="22399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6" name="Equation" r:id="rId4" imgW="1130300" imgH="508000" progId="Equation.3">
                  <p:embed/>
                </p:oleObj>
              </mc:Choice>
              <mc:Fallback>
                <p:oleObj name="Equation" r:id="rId4" imgW="11303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27075"/>
                        <a:ext cx="22399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>
            <a:extLst>
              <a:ext uri="{FF2B5EF4-FFF2-40B4-BE49-F238E27FC236}">
                <a16:creationId xmlns:a16="http://schemas.microsoft.com/office/drawing/2014/main" id="{13212DD3-0501-4A3E-AE78-A538085A2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7850" y="800100"/>
          <a:ext cx="3892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7" name="Equation" r:id="rId6" imgW="1930320" imgH="330120" progId="Equation.3">
                  <p:embed/>
                </p:oleObj>
              </mc:Choice>
              <mc:Fallback>
                <p:oleObj name="Equation" r:id="rId6" imgW="1930320" imgH="330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800100"/>
                        <a:ext cx="3892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Text Box 6">
            <a:extLst>
              <a:ext uri="{FF2B5EF4-FFF2-40B4-BE49-F238E27FC236}">
                <a16:creationId xmlns:a16="http://schemas.microsoft.com/office/drawing/2014/main" id="{2DC4576B-CE40-4E10-BBE6-3AC5D0E7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916113"/>
            <a:ext cx="8750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Transmission large when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denominator small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Can happen</a:t>
            </a:r>
            <a:r>
              <a:rPr lang="en-US" altLang="ja-JP" b="0">
                <a:ea typeface="ＭＳ Ｐゴシック" panose="020B0600070205080204" pitchFamily="34" charset="-128"/>
              </a:rPr>
              <a:t> despite exponential term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For evanescent waves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Fresnel coefficient </a:t>
            </a:r>
            <a:r>
              <a:rPr lang="en-US" altLang="ja-JP" b="0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&gt;&gt;1 is possible</a:t>
            </a:r>
            <a:endParaRPr lang="en-US" altLang="ja-JP" b="0">
              <a:ea typeface="ＭＳ Ｐゴシック" panose="020B0600070205080204" pitchFamily="34" charset="-128"/>
            </a:endParaRPr>
          </a:p>
        </p:txBody>
      </p:sp>
      <p:sp>
        <p:nvSpPr>
          <p:cNvPr id="400392" name="Oval 8">
            <a:extLst>
              <a:ext uri="{FF2B5EF4-FFF2-40B4-BE49-F238E27FC236}">
                <a16:creationId xmlns:a16="http://schemas.microsoft.com/office/drawing/2014/main" id="{B7711757-57D2-4D16-82EC-A05450C67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1123950"/>
            <a:ext cx="2087562" cy="755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3" name="Line 9">
            <a:extLst>
              <a:ext uri="{FF2B5EF4-FFF2-40B4-BE49-F238E27FC236}">
                <a16:creationId xmlns:a16="http://schemas.microsoft.com/office/drawing/2014/main" id="{1BE7796B-C9FF-4952-AA75-842484A361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1160463"/>
            <a:ext cx="90011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4" name="Line 10">
            <a:extLst>
              <a:ext uri="{FF2B5EF4-FFF2-40B4-BE49-F238E27FC236}">
                <a16:creationId xmlns:a16="http://schemas.microsoft.com/office/drawing/2014/main" id="{9729A997-2328-4DCD-A3B7-C2A8C79AE7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8650" y="1771650"/>
            <a:ext cx="574675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5" name="Rectangle 11">
            <a:extLst>
              <a:ext uri="{FF2B5EF4-FFF2-40B4-BE49-F238E27FC236}">
                <a16:creationId xmlns:a16="http://schemas.microsoft.com/office/drawing/2014/main" id="{E84CCB1C-ABEF-4CFF-856F-9F99A233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5343525"/>
            <a:ext cx="3700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baseline="-25000">
                <a:ea typeface="ＭＳ Ｐゴシック" panose="020B0600070205080204" pitchFamily="34" charset="-128"/>
              </a:rPr>
              <a:t>2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i="1" baseline="-25000">
                <a:ea typeface="ＭＳ Ｐゴシック" panose="020B0600070205080204" pitchFamily="34" charset="-128"/>
              </a:rPr>
              <a:t>metal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-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143.75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12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 (~Ag)</a:t>
            </a:r>
          </a:p>
          <a:p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baseline="-25000">
                <a:ea typeface="ＭＳ Ｐゴシック" panose="020B0600070205080204" pitchFamily="34" charset="-128"/>
              </a:rPr>
              <a:t>3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i="1" baseline="-25000">
                <a:ea typeface="ＭＳ Ｐゴシック" panose="020B0600070205080204" pitchFamily="34" charset="-128"/>
              </a:rPr>
              <a:t>air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=1 and 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baseline="-25000">
                <a:ea typeface="ＭＳ Ｐゴシック" panose="020B0600070205080204" pitchFamily="34" charset="-128"/>
              </a:rPr>
              <a:t>1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</a:t>
            </a:r>
            <a:r>
              <a:rPr lang="en-US" altLang="ja-JP" b="0" i="1"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ja-JP" b="0" i="1" baseline="-25000">
                <a:ea typeface="ＭＳ Ｐゴシック" panose="020B0600070205080204" pitchFamily="34" charset="-128"/>
              </a:rPr>
              <a:t>mon</a:t>
            </a:r>
            <a:r>
              <a:rPr lang="en-US" altLang="ja-JP" b="0">
                <a:ea typeface="ＭＳ Ｐゴシック" panose="020B0600070205080204" pitchFamily="34" charset="-128"/>
                <a:sym typeface="Symbol" panose="05050102010706020507" pitchFamily="18" charset="2"/>
              </a:rPr>
              <a:t>=1.81</a:t>
            </a:r>
            <a:r>
              <a:rPr lang="en-US" altLang="ja-JP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400396" name="Object 12">
            <a:extLst>
              <a:ext uri="{FF2B5EF4-FFF2-40B4-BE49-F238E27FC236}">
                <a16:creationId xmlns:a16="http://schemas.microsoft.com/office/drawing/2014/main" id="{A928CB6A-28CF-4F66-8BBB-B92F6F33D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4184650"/>
          <a:ext cx="213836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8" name="Equation" r:id="rId8" imgW="1091726" imgH="469696" progId="Equation.3">
                  <p:embed/>
                </p:oleObj>
              </mc:Choice>
              <mc:Fallback>
                <p:oleObj name="Equation" r:id="rId8" imgW="1091726" imgH="46969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4184650"/>
                        <a:ext cx="2138363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0399" name="Picture 15" descr="FresnelR">
            <a:extLst>
              <a:ext uri="{FF2B5EF4-FFF2-40B4-BE49-F238E27FC236}">
                <a16:creationId xmlns:a16="http://schemas.microsoft.com/office/drawing/2014/main" id="{A9424F43-572F-459E-A07B-0E802397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62375"/>
            <a:ext cx="4935538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401" name="Text Box 17">
            <a:extLst>
              <a:ext uri="{FF2B5EF4-FFF2-40B4-BE49-F238E27FC236}">
                <a16:creationId xmlns:a16="http://schemas.microsoft.com/office/drawing/2014/main" id="{7E035FFB-499A-48A9-BF7B-F1968159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4149725"/>
            <a:ext cx="1081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008000"/>
                </a:solidFill>
              </a:rPr>
              <a:t>metal-air</a:t>
            </a:r>
          </a:p>
        </p:txBody>
      </p:sp>
      <p:sp>
        <p:nvSpPr>
          <p:cNvPr id="400402" name="Text Box 18">
            <a:extLst>
              <a:ext uri="{FF2B5EF4-FFF2-40B4-BE49-F238E27FC236}">
                <a16:creationId xmlns:a16="http://schemas.microsoft.com/office/drawing/2014/main" id="{6B2DB109-0414-43F1-9C3B-1D178B45A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4113213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metal-monolayer</a:t>
            </a:r>
          </a:p>
        </p:txBody>
      </p:sp>
      <p:sp>
        <p:nvSpPr>
          <p:cNvPr id="400403" name="Text Box 19">
            <a:extLst>
              <a:ext uri="{FF2B5EF4-FFF2-40B4-BE49-F238E27FC236}">
                <a16:creationId xmlns:a16="http://schemas.microsoft.com/office/drawing/2014/main" id="{020B7EE7-6CFF-40AC-A92F-67FCD38F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53695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p-polarization</a:t>
            </a:r>
          </a:p>
        </p:txBody>
      </p:sp>
      <p:graphicFrame>
        <p:nvGraphicFramePr>
          <p:cNvPr id="400404" name="Object 20">
            <a:extLst>
              <a:ext uri="{FF2B5EF4-FFF2-40B4-BE49-F238E27FC236}">
                <a16:creationId xmlns:a16="http://schemas.microsoft.com/office/drawing/2014/main" id="{5AA2F63B-1327-412C-90BD-DF05165B7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2384425"/>
          <a:ext cx="161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9" name="Equation" r:id="rId11" imgW="812520" imgH="241200" progId="Equation.3">
                  <p:embed/>
                </p:oleObj>
              </mc:Choice>
              <mc:Fallback>
                <p:oleObj name="Equation" r:id="rId11" imgW="81252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384425"/>
                        <a:ext cx="1612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405" name="Text Box 21">
            <a:extLst>
              <a:ext uri="{FF2B5EF4-FFF2-40B4-BE49-F238E27FC236}">
                <a16:creationId xmlns:a16="http://schemas.microsoft.com/office/drawing/2014/main" id="{B407D984-D711-4789-9FE4-E4968689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233488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</a:rPr>
              <a:t>evanescent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470E63F-FFBC-47CA-974A-BCE2C8B2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04482" name="Rectangle 2">
            <a:extLst>
              <a:ext uri="{FF2B5EF4-FFF2-40B4-BE49-F238E27FC236}">
                <a16:creationId xmlns:a16="http://schemas.microsoft.com/office/drawing/2014/main" id="{D1E94FF9-9059-4AA0-A5DE-A53E39D27B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Qualitative transmission (denominator)</a:t>
            </a:r>
            <a:r>
              <a:rPr lang="en-US" altLang="en-US" sz="3600" b="1" baseline="30000">
                <a:solidFill>
                  <a:srgbClr val="0000FF"/>
                </a:solidFill>
              </a:rPr>
              <a:t>-1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grpSp>
        <p:nvGrpSpPr>
          <p:cNvPr id="404486" name="Group 6">
            <a:extLst>
              <a:ext uri="{FF2B5EF4-FFF2-40B4-BE49-F238E27FC236}">
                <a16:creationId xmlns:a16="http://schemas.microsoft.com/office/drawing/2014/main" id="{C166E9B4-9319-4E0F-AB89-956F261450F9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806450"/>
            <a:ext cx="5976938" cy="3667125"/>
            <a:chOff x="657" y="799"/>
            <a:chExt cx="3765" cy="2310"/>
          </a:xfrm>
        </p:grpSpPr>
        <p:pic>
          <p:nvPicPr>
            <p:cNvPr id="404483" name="Picture 3" descr="Transmission">
              <a:extLst>
                <a:ext uri="{FF2B5EF4-FFF2-40B4-BE49-F238E27FC236}">
                  <a16:creationId xmlns:a16="http://schemas.microsoft.com/office/drawing/2014/main" id="{3758029C-071F-4F46-AE18-67B437102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99"/>
              <a:ext cx="3737" cy="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4484" name="Text Box 4">
              <a:extLst>
                <a:ext uri="{FF2B5EF4-FFF2-40B4-BE49-F238E27FC236}">
                  <a16:creationId xmlns:a16="http://schemas.microsoft.com/office/drawing/2014/main" id="{C19D90F7-1251-45DE-A1F1-9A341A8E9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049"/>
              <a:ext cx="1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008000"/>
                  </a:solidFill>
                </a:rPr>
                <a:t>p-polarization</a:t>
              </a:r>
            </a:p>
          </p:txBody>
        </p:sp>
        <p:sp>
          <p:nvSpPr>
            <p:cNvPr id="404485" name="Text Box 5">
              <a:extLst>
                <a:ext uri="{FF2B5EF4-FFF2-40B4-BE49-F238E27FC236}">
                  <a16:creationId xmlns:a16="http://schemas.microsoft.com/office/drawing/2014/main" id="{7B5E1012-F1C1-4AE7-8A33-8EE5863C7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001"/>
              <a:ext cx="12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0000"/>
                  </a:solidFill>
                </a:rPr>
                <a:t>s-polarization</a:t>
              </a:r>
            </a:p>
          </p:txBody>
        </p:sp>
      </p:grpSp>
      <p:sp>
        <p:nvSpPr>
          <p:cNvPr id="404488" name="Text Box 8">
            <a:extLst>
              <a:ext uri="{FF2B5EF4-FFF2-40B4-BE49-F238E27FC236}">
                <a16:creationId xmlns:a16="http://schemas.microsoft.com/office/drawing/2014/main" id="{7A032407-833E-49E0-B1D2-5C6A7BE9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052513"/>
            <a:ext cx="270033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Ag, </a:t>
            </a:r>
            <a:r>
              <a:rPr lang="en-US" altLang="en-US" b="0" i="1"/>
              <a:t>h</a:t>
            </a:r>
            <a:r>
              <a:rPr lang="en-US" altLang="en-US" b="0"/>
              <a:t>=30 nm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accent2"/>
                </a:solidFill>
              </a:rPr>
              <a:t>Main maximum-metal-monolayer</a:t>
            </a:r>
          </a:p>
        </p:txBody>
      </p:sp>
      <p:sp>
        <p:nvSpPr>
          <p:cNvPr id="404489" name="Line 9">
            <a:extLst>
              <a:ext uri="{FF2B5EF4-FFF2-40B4-BE49-F238E27FC236}">
                <a16:creationId xmlns:a16="http://schemas.microsoft.com/office/drawing/2014/main" id="{6DAE0F65-AE0E-4110-9DFB-6BF9DC57F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7175" y="1233488"/>
            <a:ext cx="2268538" cy="1044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4491" name="Group 11">
            <a:extLst>
              <a:ext uri="{FF2B5EF4-FFF2-40B4-BE49-F238E27FC236}">
                <a16:creationId xmlns:a16="http://schemas.microsoft.com/office/drawing/2014/main" id="{571F3DEF-B206-409F-B7E3-B4D0F71168C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437063"/>
            <a:ext cx="6740525" cy="2100262"/>
            <a:chOff x="249" y="2795"/>
            <a:chExt cx="4246" cy="1323"/>
          </a:xfrm>
        </p:grpSpPr>
        <p:sp>
          <p:nvSpPr>
            <p:cNvPr id="404487" name="Text Box 7">
              <a:extLst>
                <a:ext uri="{FF2B5EF4-FFF2-40B4-BE49-F238E27FC236}">
                  <a16:creationId xmlns:a16="http://schemas.microsoft.com/office/drawing/2014/main" id="{CCB10709-F4A2-43BA-980E-9F351BA94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95"/>
              <a:ext cx="3175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/>
                <a:t>For quantitative description: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/>
                <a:t>Many modes together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/>
                <a:t>Coupling coefficients </a:t>
              </a:r>
              <a:r>
                <a:rPr lang="en-US" altLang="en-US" b="0" i="1"/>
                <a:t>t</a:t>
              </a:r>
              <a:r>
                <a:rPr lang="en-US" altLang="en-US" b="0"/>
                <a:t> difficult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/>
                <a:t>Better FDTD</a:t>
              </a:r>
            </a:p>
          </p:txBody>
        </p:sp>
        <p:graphicFrame>
          <p:nvGraphicFramePr>
            <p:cNvPr id="404490" name="Object 10">
              <a:extLst>
                <a:ext uri="{FF2B5EF4-FFF2-40B4-BE49-F238E27FC236}">
                  <a16:creationId xmlns:a16="http://schemas.microsoft.com/office/drawing/2014/main" id="{26D4273D-D6EF-498E-92FD-66D99550D0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7" y="3339"/>
            <a:ext cx="138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492" name="Equation" r:id="rId5" imgW="1104840" imgH="507960" progId="Equation.3">
                    <p:embed/>
                  </p:oleObj>
                </mc:Choice>
                <mc:Fallback>
                  <p:oleObj name="Equation" r:id="rId5" imgW="1104840" imgH="50796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339"/>
                          <a:ext cx="1388" cy="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853D040-DA81-4164-BF52-21A4AB7F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02434" name="Rectangle 2">
            <a:extLst>
              <a:ext uri="{FF2B5EF4-FFF2-40B4-BE49-F238E27FC236}">
                <a16:creationId xmlns:a16="http://schemas.microsoft.com/office/drawing/2014/main" id="{C191BA3E-1091-4FFE-AD62-00484FAE9B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Plasmons and minima to maxima inversion</a:t>
            </a:r>
          </a:p>
        </p:txBody>
      </p:sp>
      <p:sp>
        <p:nvSpPr>
          <p:cNvPr id="402437" name="Rectangle 5">
            <a:extLst>
              <a:ext uri="{FF2B5EF4-FFF2-40B4-BE49-F238E27FC236}">
                <a16:creationId xmlns:a16="http://schemas.microsoft.com/office/drawing/2014/main" id="{549656EB-DCAC-46B9-95BB-7CE3058A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839788"/>
            <a:ext cx="87503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ea typeface="ＭＳ Ｐゴシック" panose="020B0600070205080204" pitchFamily="34" charset="-128"/>
              </a:rPr>
              <a:t>Resonant </a:t>
            </a:r>
            <a:r>
              <a:rPr lang="en-US" altLang="ja-JP" b="0" i="1">
                <a:ea typeface="ＭＳ Ｐゴシック" panose="020B0600070205080204" pitchFamily="34" charset="-128"/>
              </a:rPr>
              <a:t>r</a:t>
            </a:r>
            <a:r>
              <a:rPr lang="en-US" altLang="ja-JP" b="0">
                <a:ea typeface="ＭＳ Ｐゴシック" panose="020B0600070205080204" pitchFamily="34" charset="-128"/>
              </a:rPr>
              <a:t>&gt;&gt;1 condition &lt;</a:t>
            </a:r>
            <a:r>
              <a:rPr lang="en-US" altLang="ja-JP" b="0"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ja-JP" b="0">
                <a:ea typeface="ＭＳ Ｐゴシック" panose="020B0600070205080204" pitchFamily="34" charset="-128"/>
                <a:cs typeface="Times New Roman" panose="02020603050405020304" pitchFamily="18" charset="0"/>
              </a:rPr>
              <a:t>&gt;</a:t>
            </a:r>
            <a:r>
              <a:rPr lang="en-US" altLang="ja-JP" b="0">
                <a:ea typeface="ＭＳ Ｐゴシック" panose="020B0600070205080204" pitchFamily="34" charset="-128"/>
              </a:rPr>
              <a:t>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surface plasmon</a:t>
            </a:r>
            <a:r>
              <a:rPr lang="en-US" altLang="ja-JP" b="0">
                <a:ea typeface="ＭＳ Ｐゴシック" panose="020B0600070205080204" pitchFamily="34" charset="-128"/>
              </a:rPr>
              <a:t> on the interface</a:t>
            </a:r>
          </a:p>
          <a:p>
            <a:pPr>
              <a:spcBef>
                <a:spcPct val="50000"/>
              </a:spcBef>
            </a:pP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ja-JP" b="0" baseline="30000">
                <a:solidFill>
                  <a:srgbClr val="FF0000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 order diffraction, normal incidence</a:t>
            </a:r>
            <a:r>
              <a:rPr lang="en-US" altLang="ja-JP" b="0">
                <a:ea typeface="ＭＳ Ｐゴシック" panose="020B0600070205080204" pitchFamily="34" charset="-128"/>
              </a:rPr>
              <a:t>, metal-monolayer interface</a:t>
            </a:r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02439" name="Rectangle 7">
            <a:extLst>
              <a:ext uri="{FF2B5EF4-FFF2-40B4-BE49-F238E27FC236}">
                <a16:creationId xmlns:a16="http://schemas.microsoft.com/office/drawing/2014/main" id="{473B29D2-0251-4B06-99B1-B723EE8B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2438" name="Object 6">
            <a:extLst>
              <a:ext uri="{FF2B5EF4-FFF2-40B4-BE49-F238E27FC236}">
                <a16:creationId xmlns:a16="http://schemas.microsoft.com/office/drawing/2014/main" id="{FC2EF697-15DE-429D-B86F-B98A6CADE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3" y="2063750"/>
          <a:ext cx="54006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4" name="Equation" r:id="rId4" imgW="2666880" imgH="482400" progId="Equation.3">
                  <p:embed/>
                </p:oleObj>
              </mc:Choice>
              <mc:Fallback>
                <p:oleObj name="Equation" r:id="rId4" imgW="26668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063750"/>
                        <a:ext cx="5400675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1" name="Rectangle 9">
            <a:extLst>
              <a:ext uri="{FF2B5EF4-FFF2-40B4-BE49-F238E27FC236}">
                <a16:creationId xmlns:a16="http://schemas.microsoft.com/office/drawing/2014/main" id="{326AFA6C-4B72-4789-8548-19D2E8B4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2440" name="Object 8">
            <a:extLst>
              <a:ext uri="{FF2B5EF4-FFF2-40B4-BE49-F238E27FC236}">
                <a16:creationId xmlns:a16="http://schemas.microsoft.com/office/drawing/2014/main" id="{CBFC8089-D73E-4EE2-A58D-65150D2B5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9463" y="2100263"/>
          <a:ext cx="1878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5" name="Equation" r:id="rId6" imgW="939600" imgH="431640" progId="Equation.3">
                  <p:embed/>
                </p:oleObj>
              </mc:Choice>
              <mc:Fallback>
                <p:oleObj name="Equation" r:id="rId6" imgW="9396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2100263"/>
                        <a:ext cx="1878012" cy="86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Text Box 10">
            <a:extLst>
              <a:ext uri="{FF2B5EF4-FFF2-40B4-BE49-F238E27FC236}">
                <a16:creationId xmlns:a16="http://schemas.microsoft.com/office/drawing/2014/main" id="{1FC611C1-5796-48F6-B080-82C526E5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644900"/>
            <a:ext cx="86772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>
                <a:solidFill>
                  <a:srgbClr val="FF0000"/>
                </a:solidFill>
                <a:ea typeface="ＭＳ Ｐゴシック" panose="020B0600070205080204" pitchFamily="34" charset="-128"/>
              </a:rPr>
              <a:t>Almost = bare ML </a:t>
            </a:r>
            <a:r>
              <a:rPr lang="en-US" altLang="ja-JP" i="1">
                <a:solidFill>
                  <a:srgbClr val="FF0000"/>
                </a:solidFill>
                <a:ea typeface="ＭＳ Ｐゴシック" panose="020B0600070205080204" pitchFamily="34" charset="-128"/>
              </a:rPr>
              <a:t>dip</a:t>
            </a:r>
            <a:r>
              <a:rPr lang="en-US" altLang="ja-JP">
                <a:solidFill>
                  <a:srgbClr val="FF0000"/>
                </a:solidFill>
                <a:ea typeface="ＭＳ Ｐゴシック" panose="020B0600070205080204" pitchFamily="34" charset="-128"/>
              </a:rPr>
              <a:t> condition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Upper part of the ML contains no air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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filling  </a:t>
            </a:r>
            <a:r>
              <a:rPr lang="en-US" altLang="ja-JP" b="0" i="1">
                <a:ea typeface="ＭＳ Ｐゴシック" panose="020B0600070205080204" pitchFamily="34" charset="-128"/>
              </a:rPr>
              <a:t>f</a:t>
            </a:r>
            <a:r>
              <a:rPr lang="en-US" altLang="ja-JP" b="0">
                <a:ea typeface="ＭＳ Ｐゴシック" panose="020B0600070205080204" pitchFamily="34" charset="-128"/>
              </a:rPr>
              <a:t>=0.8&gt;0.6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</a:t>
            </a:r>
            <a:r>
              <a:rPr lang="en-US" altLang="ja-JP" b="0">
                <a:ea typeface="ＭＳ Ｐゴシック" panose="020B0600070205080204" pitchFamily="34" charset="-128"/>
              </a:rPr>
              <a:t> </a:t>
            </a:r>
            <a:r>
              <a:rPr lang="en-US" altLang="ja-JP" b="0" i="1">
                <a:ea typeface="ＭＳ Ｐゴシック" panose="020B0600070205080204" pitchFamily="34" charset="-128"/>
              </a:rPr>
              <a:t>n</a:t>
            </a:r>
            <a:r>
              <a:rPr lang="en-US" altLang="ja-JP" b="0" i="1" baseline="-25000">
                <a:ea typeface="ＭＳ Ｐゴシック" panose="020B0600070205080204" pitchFamily="34" charset="-128"/>
              </a:rPr>
              <a:t>mon</a:t>
            </a:r>
            <a:r>
              <a:rPr lang="en-US" altLang="ja-JP" b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↑ </a:t>
            </a:r>
            <a:r>
              <a:rPr lang="en-US" altLang="ja-JP" b="0">
                <a:ea typeface="ＭＳ Ｐゴシック" panose="020B0600070205080204" pitchFamily="34" charset="-128"/>
                <a:cs typeface="Times New Roman" panose="02020603050405020304" pitchFamily="18" charset="0"/>
                <a:sym typeface="Mathematica1" pitchFamily="2" charset="2"/>
              </a:rPr>
              <a:t> </a:t>
            </a:r>
            <a:r>
              <a:rPr lang="el-GR" altLang="ja-JP" b="0" i="1">
                <a:cs typeface="Times New Roman" panose="02020603050405020304" pitchFamily="18" charset="0"/>
                <a:sym typeface="Mathematica1" pitchFamily="2" charset="2"/>
              </a:rPr>
              <a:t>λ</a:t>
            </a:r>
            <a:r>
              <a:rPr lang="en-US" altLang="ja-JP" b="0" baseline="-25000">
                <a:ea typeface="ＭＳ Ｐゴシック" panose="020B0600070205080204" pitchFamily="34" charset="-128"/>
                <a:sym typeface="Mathematica1" pitchFamily="2" charset="2"/>
              </a:rPr>
              <a:t>dip</a:t>
            </a:r>
            <a:r>
              <a:rPr lang="el-GR" altLang="ja-JP" b="0">
                <a:cs typeface="Times New Roman" panose="02020603050405020304" pitchFamily="18" charset="0"/>
                <a:sym typeface="Mathematica1" pitchFamily="2" charset="2"/>
              </a:rPr>
              <a:t>↑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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>
                <a:solidFill>
                  <a:schemeClr val="accent2"/>
                </a:solidFill>
                <a:ea typeface="ＭＳ Ｐゴシック" panose="020B0600070205080204" pitchFamily="34" charset="-128"/>
                <a:sym typeface="Mathematica1" pitchFamily="2" charset="2"/>
              </a:rPr>
              <a:t>minima become maxima</a:t>
            </a:r>
            <a:r>
              <a:rPr lang="en-US" altLang="ja-JP" b="0">
                <a:solidFill>
                  <a:schemeClr val="accent2"/>
                </a:solidFill>
                <a:ea typeface="ＭＳ Ｐゴシック" panose="020B0600070205080204" pitchFamily="34" charset="-128"/>
                <a:sym typeface="Mathematica1" pitchFamily="2" charset="2"/>
              </a:rPr>
              <a:t>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that are </a:t>
            </a:r>
            <a:r>
              <a:rPr lang="en-US" altLang="ja-JP">
                <a:solidFill>
                  <a:srgbClr val="FF0000"/>
                </a:solidFill>
                <a:ea typeface="ＭＳ Ｐゴシック" panose="020B0600070205080204" pitchFamily="34" charset="-128"/>
                <a:sym typeface="Mathematica1" pitchFamily="2" charset="2"/>
              </a:rPr>
              <a:t>red shifted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(</a:t>
            </a:r>
            <a:r>
              <a:rPr lang="el-GR" altLang="ja-JP" b="0" i="1">
                <a:sym typeface="Mathematica1" pitchFamily="2" charset="2"/>
              </a:rPr>
              <a:t>λ</a:t>
            </a:r>
            <a:r>
              <a:rPr lang="en-US" altLang="ja-JP" b="0" i="1">
                <a:ea typeface="ＭＳ Ｐゴシック" panose="020B0600070205080204" pitchFamily="34" charset="-128"/>
                <a:sym typeface="Mathematica1" pitchFamily="2" charset="2"/>
              </a:rPr>
              <a:t>/d=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1.18</a:t>
            </a:r>
            <a:r>
              <a:rPr lang="en-US" altLang="ja-JP" b="0" i="1">
                <a:ea typeface="ＭＳ Ｐゴシック" panose="020B0600070205080204" pitchFamily="34" charset="-128"/>
                <a:sym typeface="Mathematica1" pitchFamily="2" charset="2"/>
              </a:rPr>
              <a:t> vs.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1.12) (holds for SiO</a:t>
            </a:r>
            <a:r>
              <a:rPr lang="en-US" altLang="ja-JP" b="0" baseline="-25000">
                <a:ea typeface="ＭＳ Ｐゴシック" panose="020B0600070205080204" pitchFamily="34" charset="-128"/>
                <a:sym typeface="Mathematica1" pitchFamily="2" charset="2"/>
              </a:rPr>
              <a:t>2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 and PS spheres)</a:t>
            </a:r>
            <a:endParaRPr lang="en-US" altLang="en-US" b="0"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5F28538-D13A-4604-87EE-7791800C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5358F9E2-C82E-48BF-9CC2-2E5F1E0814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Multiple maxima positions</a:t>
            </a:r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10DD1A88-2E5A-4704-96FF-526D1685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6532" name="Object 4">
            <a:extLst>
              <a:ext uri="{FF2B5EF4-FFF2-40B4-BE49-F238E27FC236}">
                <a16:creationId xmlns:a16="http://schemas.microsoft.com/office/drawing/2014/main" id="{C66E820D-4570-4AB8-BBE5-A932ABC052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3" y="1376363"/>
          <a:ext cx="36210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53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376363"/>
                        <a:ext cx="362108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Rectangle 5">
            <a:extLst>
              <a:ext uri="{FF2B5EF4-FFF2-40B4-BE49-F238E27FC236}">
                <a16:creationId xmlns:a16="http://schemas.microsoft.com/office/drawing/2014/main" id="{41230C21-146D-45F9-A335-6214BB05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800100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ea typeface="ＭＳ Ｐゴシック" panose="020B0600070205080204" pitchFamily="34" charset="-128"/>
              </a:rPr>
              <a:t>Oblique incidence, higher order diffraction:</a:t>
            </a:r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F7E97A64-0501-4531-BCE5-A95324E1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6536" name="Rectangle 8">
            <a:extLst>
              <a:ext uri="{FF2B5EF4-FFF2-40B4-BE49-F238E27FC236}">
                <a16:creationId xmlns:a16="http://schemas.microsoft.com/office/drawing/2014/main" id="{714131CB-59DF-4357-A510-6EA6397A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6548" name="Text Box 20">
            <a:extLst>
              <a:ext uri="{FF2B5EF4-FFF2-40B4-BE49-F238E27FC236}">
                <a16:creationId xmlns:a16="http://schemas.microsoft.com/office/drawing/2014/main" id="{C55101FE-46FC-4629-9C94-B4B336AD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708275"/>
            <a:ext cx="37433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Maxima are broad, overlap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Orientation averaging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All </a:t>
            </a:r>
            <a:r>
              <a:rPr lang="el-GR" altLang="en-US" b="0" i="1"/>
              <a:t>ε</a:t>
            </a:r>
            <a:r>
              <a:rPr lang="en-US" altLang="en-US" b="0"/>
              <a:t> depend on </a:t>
            </a:r>
            <a:r>
              <a:rPr lang="el-GR" altLang="en-US" b="0" i="1"/>
              <a:t>λ</a:t>
            </a:r>
            <a:endParaRPr lang="en-US" altLang="en-US" b="0" i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Coupling coeffs. </a:t>
            </a:r>
            <a:r>
              <a:rPr lang="en-US" altLang="en-US" b="0" i="1"/>
              <a:t>t</a:t>
            </a:r>
            <a:r>
              <a:rPr lang="en-US" altLang="en-US" b="0"/>
              <a:t> differ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Difficult to say if metal-air interface plays a role</a:t>
            </a:r>
          </a:p>
        </p:txBody>
      </p:sp>
      <p:grpSp>
        <p:nvGrpSpPr>
          <p:cNvPr id="406552" name="Group 24">
            <a:extLst>
              <a:ext uri="{FF2B5EF4-FFF2-40B4-BE49-F238E27FC236}">
                <a16:creationId xmlns:a16="http://schemas.microsoft.com/office/drawing/2014/main" id="{6C8C629A-FB87-494C-8B29-31860FCF10E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205038"/>
            <a:ext cx="5292725" cy="4027487"/>
            <a:chOff x="68" y="1389"/>
            <a:chExt cx="3334" cy="2537"/>
          </a:xfrm>
        </p:grpSpPr>
        <p:grpSp>
          <p:nvGrpSpPr>
            <p:cNvPr id="406549" name="Group 21">
              <a:extLst>
                <a:ext uri="{FF2B5EF4-FFF2-40B4-BE49-F238E27FC236}">
                  <a16:creationId xmlns:a16="http://schemas.microsoft.com/office/drawing/2014/main" id="{F4DEFAB2-6721-4C84-81AB-E76121E99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" y="1616"/>
              <a:ext cx="3334" cy="2310"/>
              <a:chOff x="68" y="1616"/>
              <a:chExt cx="3334" cy="2310"/>
            </a:xfrm>
          </p:grpSpPr>
          <p:pic>
            <p:nvPicPr>
              <p:cNvPr id="406542" name="Picture 14" descr="plotMaxMetMonAll">
                <a:extLst>
                  <a:ext uri="{FF2B5EF4-FFF2-40B4-BE49-F238E27FC236}">
                    <a16:creationId xmlns:a16="http://schemas.microsoft.com/office/drawing/2014/main" id="{66796D17-81C5-4604-BEE8-0215BD603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" r="4843"/>
              <a:stretch>
                <a:fillRect/>
              </a:stretch>
            </p:blipFill>
            <p:spPr bwMode="auto">
              <a:xfrm>
                <a:off x="68" y="1616"/>
                <a:ext cx="3334" cy="2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6543" name="Text Box 15">
                <a:extLst>
                  <a:ext uri="{FF2B5EF4-FFF2-40B4-BE49-F238E27FC236}">
                    <a16:creationId xmlns:a16="http://schemas.microsoft.com/office/drawing/2014/main" id="{C4185D77-6227-4894-9AA9-F38C0D4EC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" y="2863"/>
                <a:ext cx="15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0">
                    <a:solidFill>
                      <a:srgbClr val="33CC33"/>
                    </a:solidFill>
                  </a:rPr>
                  <a:t>metal-monolayer </a:t>
                </a:r>
                <a:r>
                  <a:rPr lang="en-US" altLang="en-US" b="0" i="1">
                    <a:solidFill>
                      <a:srgbClr val="33CC33"/>
                    </a:solidFill>
                  </a:rPr>
                  <a:t>and</a:t>
                </a:r>
                <a:r>
                  <a:rPr lang="en-US" altLang="en-US" b="0">
                    <a:solidFill>
                      <a:srgbClr val="33CC33"/>
                    </a:solidFill>
                  </a:rPr>
                  <a:t> metal-air</a:t>
                </a:r>
              </a:p>
            </p:txBody>
          </p:sp>
          <p:sp>
            <p:nvSpPr>
              <p:cNvPr id="406546" name="Text Box 18">
                <a:extLst>
                  <a:ext uri="{FF2B5EF4-FFF2-40B4-BE49-F238E27FC236}">
                    <a16:creationId xmlns:a16="http://schemas.microsoft.com/office/drawing/2014/main" id="{FCA50433-C281-4D7A-A836-CEDA75BA6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" y="1956"/>
                <a:ext cx="15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0">
                    <a:solidFill>
                      <a:srgbClr val="FF0000"/>
                    </a:solidFill>
                  </a:rPr>
                  <a:t>metal-monolayer</a:t>
                </a:r>
              </a:p>
            </p:txBody>
          </p:sp>
        </p:grpSp>
        <p:sp>
          <p:nvSpPr>
            <p:cNvPr id="406550" name="Rectangle 22">
              <a:extLst>
                <a:ext uri="{FF2B5EF4-FFF2-40B4-BE49-F238E27FC236}">
                  <a16:creationId xmlns:a16="http://schemas.microsoft.com/office/drawing/2014/main" id="{12954174-6A5B-4073-B19C-D15C42312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389"/>
              <a:ext cx="20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ea typeface="ＭＳ Ｐゴシック" panose="020B0600070205080204" pitchFamily="34" charset="-128"/>
                </a:rPr>
                <a:t>Normal incidence, Ag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F0C9464-59C7-412A-AD2C-6C063490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408578" name="Rectangle 2">
            <a:extLst>
              <a:ext uri="{FF2B5EF4-FFF2-40B4-BE49-F238E27FC236}">
                <a16:creationId xmlns:a16="http://schemas.microsoft.com/office/drawing/2014/main" id="{B40E770A-49AD-4E1E-B783-17ABB3D561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Interesting experimental question</a:t>
            </a:r>
          </a:p>
        </p:txBody>
      </p:sp>
      <p:sp>
        <p:nvSpPr>
          <p:cNvPr id="408581" name="Rectangle 5">
            <a:extLst>
              <a:ext uri="{FF2B5EF4-FFF2-40B4-BE49-F238E27FC236}">
                <a16:creationId xmlns:a16="http://schemas.microsoft.com/office/drawing/2014/main" id="{1DBE9A4E-4646-45E0-985F-1FD0F487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968500"/>
            <a:ext cx="601345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Does one need the holes in the metal to see extraordinary transmission?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Or film modulation alone is enough?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The (qualitative) theoretical answer:– it shall work </a:t>
            </a:r>
            <a:r>
              <a:rPr lang="en-US" altLang="ja-JP" i="1">
                <a:ea typeface="ＭＳ Ｐゴシック" panose="020B0600070205080204" pitchFamily="34" charset="-128"/>
              </a:rPr>
              <a:t>without</a:t>
            </a:r>
            <a:r>
              <a:rPr lang="en-US" altLang="ja-JP" b="0">
                <a:ea typeface="ＭＳ Ｐゴシック" panose="020B0600070205080204" pitchFamily="34" charset="-128"/>
              </a:rPr>
              <a:t> holes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>
                <a:ea typeface="ＭＳ Ｐゴシック" panose="020B0600070205080204" pitchFamily="34" charset="-128"/>
              </a:rPr>
              <a:t>Difficult to verify (smaller efficiency, cracks)</a:t>
            </a:r>
            <a:endParaRPr lang="en-US" altLang="ja-JP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C8BEE9-3BB1-483C-BEF1-B7F447D2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69666" name="Rectangle 2">
            <a:extLst>
              <a:ext uri="{FF2B5EF4-FFF2-40B4-BE49-F238E27FC236}">
                <a16:creationId xmlns:a16="http://schemas.microsoft.com/office/drawing/2014/main" id="{BEBB1498-969B-4EF5-9797-19CD014353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Acknowledgements</a:t>
            </a:r>
          </a:p>
        </p:txBody>
      </p:sp>
      <p:sp>
        <p:nvSpPr>
          <p:cNvPr id="369670" name="Text Box 6">
            <a:extLst>
              <a:ext uri="{FF2B5EF4-FFF2-40B4-BE49-F238E27FC236}">
                <a16:creationId xmlns:a16="http://schemas.microsoft.com/office/drawing/2014/main" id="{C1C41988-72DC-4FBD-A45A-710C898F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92263"/>
            <a:ext cx="53657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/>
              <a:t>Prof. D. Bäuerle</a:t>
            </a:r>
          </a:p>
          <a:p>
            <a:r>
              <a:rPr lang="en-US" altLang="en-US" b="0"/>
              <a:t>Dr. L. Landström</a:t>
            </a:r>
          </a:p>
          <a:p>
            <a:r>
              <a:rPr lang="en-US" altLang="en-US" b="0"/>
              <a:t>Dr. K. Piglmayer</a:t>
            </a:r>
          </a:p>
          <a:p>
            <a:endParaRPr lang="en-US" altLang="en-US" b="0"/>
          </a:p>
          <a:p>
            <a:r>
              <a:rPr lang="en-US" altLang="en-US" b="0"/>
              <a:t>CD Laboratory for Surface Optics</a:t>
            </a:r>
          </a:p>
          <a:p>
            <a:r>
              <a:rPr lang="en-US" altLang="en-US" b="0"/>
              <a:t>Univ. Doz. Dr. K. Hingerl</a:t>
            </a:r>
          </a:p>
          <a:p>
            <a:r>
              <a:rPr lang="en-US" altLang="en-US" b="0"/>
              <a:t>MSc. J. Zarbakhsh</a:t>
            </a:r>
          </a:p>
        </p:txBody>
      </p:sp>
      <p:sp>
        <p:nvSpPr>
          <p:cNvPr id="369671" name="Text Box 7">
            <a:extLst>
              <a:ext uri="{FF2B5EF4-FFF2-40B4-BE49-F238E27FC236}">
                <a16:creationId xmlns:a16="http://schemas.microsoft.com/office/drawing/2014/main" id="{E5C2382E-18E8-4816-ACDA-298C64AA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868863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solidFill>
                  <a:srgbClr val="FF0000"/>
                </a:solidFill>
              </a:rPr>
              <a:t>Funding:</a:t>
            </a:r>
          </a:p>
          <a:p>
            <a:pPr algn="just"/>
            <a:r>
              <a:rPr lang="en-US" altLang="en-US" b="0"/>
              <a:t>Austrian Science Fund (FWF), P16133-N08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33B1900-34E7-4D9D-8136-7AA1714F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2925609F-25AC-4AEF-AE94-35E7FA2EBD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History and motivation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EF3169D6-F63F-4588-ABE9-6CE98DBF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97088"/>
            <a:ext cx="831691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b="0"/>
              <a:t>Patterning in Laser Cleaning and with ML arrays (Konstanz, Singapore)</a:t>
            </a:r>
          </a:p>
          <a:p>
            <a:pPr>
              <a:buFontTx/>
              <a:buChar char="•"/>
            </a:pPr>
            <a:r>
              <a:rPr lang="en-US" altLang="en-US" b="0"/>
              <a:t>Arrays of microspheres on support used for processing (Linz) </a:t>
            </a:r>
            <a:r>
              <a:rPr lang="en-US" altLang="en-US" b="0">
                <a:sym typeface="Mathematica1" pitchFamily="2" charset="2"/>
              </a:rPr>
              <a:t></a:t>
            </a:r>
            <a:r>
              <a:rPr lang="en-US" altLang="en-US" b="0"/>
              <a:t> need to understand the bare ML transmission properties</a:t>
            </a:r>
          </a:p>
          <a:p>
            <a:pPr>
              <a:buFontTx/>
              <a:buChar char="•"/>
            </a:pPr>
            <a:r>
              <a:rPr lang="en-US" altLang="en-US" b="0"/>
              <a:t>a-Si covered spheres for light manipulation </a:t>
            </a:r>
            <a:r>
              <a:rPr lang="en-US" altLang="en-US" b="0">
                <a:sym typeface="Mathematica1" pitchFamily="2" charset="2"/>
              </a:rPr>
              <a:t> need </a:t>
            </a:r>
            <a:r>
              <a:rPr lang="en-US" altLang="en-US" b="0"/>
              <a:t>to understand the transmission properties with the Si overlayer</a:t>
            </a:r>
          </a:p>
          <a:p>
            <a:pPr>
              <a:buFontTx/>
              <a:buChar char="•"/>
            </a:pPr>
            <a:r>
              <a:rPr lang="en-US" altLang="en-US" b="0"/>
              <a:t>Metal coated spheres for LIFT and apertured spheres arrays </a:t>
            </a:r>
            <a:r>
              <a:rPr lang="en-US" altLang="en-US" b="0">
                <a:sym typeface="Mathematica1" pitchFamily="2" charset="2"/>
              </a:rPr>
              <a:t> need to understand </a:t>
            </a:r>
            <a:r>
              <a:rPr lang="en-US" altLang="en-US" b="0"/>
              <a:t>plasmonic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20F5140-0B90-4346-9B97-219CE54A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AFEE345E-D1A9-494F-86CE-9D6378DCEF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Transmission measurements</a:t>
            </a:r>
          </a:p>
        </p:txBody>
      </p:sp>
      <p:sp>
        <p:nvSpPr>
          <p:cNvPr id="315398" name="Text Box 6">
            <a:extLst>
              <a:ext uri="{FF2B5EF4-FFF2-40B4-BE49-F238E27FC236}">
                <a16:creationId xmlns:a16="http://schemas.microsoft.com/office/drawing/2014/main" id="{D1F1375B-2457-4CC8-8922-56A4B40A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665288"/>
            <a:ext cx="29162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Spectrometer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chemeClr val="accent2"/>
                </a:solidFill>
              </a:rPr>
              <a:t>Far field, direct transmission (normal or oblique)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chemeClr val="accent2"/>
                </a:solidFill>
              </a:rPr>
              <a:t>Not a laser</a:t>
            </a:r>
            <a:r>
              <a:rPr lang="en-US" altLang="en-US" b="0"/>
              <a:t> 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Non-polarized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/>
              <a:t>Monolayer </a:t>
            </a:r>
            <a:r>
              <a:rPr lang="en-US" altLang="en-US" b="0">
                <a:solidFill>
                  <a:schemeClr val="accent2"/>
                </a:solidFill>
              </a:rPr>
              <a:t>domains</a:t>
            </a:r>
            <a:r>
              <a:rPr lang="en-US" altLang="en-US" b="0"/>
              <a:t> in irradiated area</a:t>
            </a:r>
          </a:p>
        </p:txBody>
      </p:sp>
      <p:graphicFrame>
        <p:nvGraphicFramePr>
          <p:cNvPr id="315399" name="Object 7">
            <a:extLst>
              <a:ext uri="{FF2B5EF4-FFF2-40B4-BE49-F238E27FC236}">
                <a16:creationId xmlns:a16="http://schemas.microsoft.com/office/drawing/2014/main" id="{C3C0F10A-BD9E-4E63-9D61-8AC1DB3B5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1665288"/>
          <a:ext cx="5146675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0" name="CorelDRAW" r:id="rId4" imgW="6437017" imgH="4151421" progId="CorelDRAW.Graphic.12">
                  <p:embed/>
                </p:oleObj>
              </mc:Choice>
              <mc:Fallback>
                <p:oleObj name="CorelDRAW" r:id="rId4" imgW="6437017" imgH="4151421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665288"/>
                        <a:ext cx="5146675" cy="331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059609C-BB70-4ECE-9D54-F8D16FA9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641A190D-E4D5-4BB3-8F22-366EC27784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Bare SiO</a:t>
            </a:r>
            <a:r>
              <a:rPr lang="en-US" altLang="en-US" sz="3600" b="1" baseline="-25000">
                <a:solidFill>
                  <a:srgbClr val="0000FF"/>
                </a:solidFill>
              </a:rPr>
              <a:t>2</a:t>
            </a:r>
            <a:r>
              <a:rPr lang="en-US" altLang="en-US" sz="3600" b="1">
                <a:solidFill>
                  <a:srgbClr val="0000FF"/>
                </a:solidFill>
              </a:rPr>
              <a:t> monolayer</a:t>
            </a:r>
          </a:p>
        </p:txBody>
      </p:sp>
      <p:sp>
        <p:nvSpPr>
          <p:cNvPr id="317446" name="Text Box 6">
            <a:extLst>
              <a:ext uri="{FF2B5EF4-FFF2-40B4-BE49-F238E27FC236}">
                <a16:creationId xmlns:a16="http://schemas.microsoft.com/office/drawing/2014/main" id="{770FAD45-B50E-4C8E-B64B-CB966E73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43211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olidFill>
                  <a:srgbClr val="FF0000"/>
                </a:solidFill>
                <a:sym typeface="Symbol" panose="05050102010706020507" pitchFamily="18" charset="2"/>
              </a:rPr>
              <a:t>Dip</a:t>
            </a:r>
            <a:r>
              <a:rPr lang="en-US" altLang="en-US" b="0">
                <a:sym typeface="Symbol" panose="05050102010706020507" pitchFamily="18" charset="2"/>
              </a:rPr>
              <a:t>: wavelength scales with </a:t>
            </a:r>
            <a:r>
              <a:rPr lang="en-US" altLang="en-US" b="0" i="1">
                <a:sym typeface="Symbol" panose="05050102010706020507" pitchFamily="18" charset="2"/>
              </a:rPr>
              <a:t>d</a:t>
            </a:r>
            <a:r>
              <a:rPr lang="en-US" altLang="en-US" b="0">
                <a:sym typeface="Symbol" panose="05050102010706020507" pitchFamily="18" charset="2"/>
              </a:rPr>
              <a:t>: </a:t>
            </a:r>
            <a:r>
              <a:rPr lang="en-US" altLang="en-US" b="0" i="1"/>
              <a:t>d/</a:t>
            </a:r>
            <a:r>
              <a:rPr lang="en-US" altLang="en-US" b="0" i="1">
                <a:sym typeface="Symbol" panose="05050102010706020507" pitchFamily="18" charset="2"/>
              </a:rPr>
              <a:t>~</a:t>
            </a:r>
            <a:r>
              <a:rPr lang="en-US" altLang="en-US" b="0">
                <a:sym typeface="Symbol" panose="05050102010706020507" pitchFamily="18" charset="2"/>
              </a:rPr>
              <a:t>1.12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>
                <a:sym typeface="Symbol" panose="05050102010706020507" pitchFamily="18" charset="2"/>
              </a:rPr>
              <a:t>No order - no dip</a:t>
            </a:r>
          </a:p>
        </p:txBody>
      </p:sp>
      <p:sp>
        <p:nvSpPr>
          <p:cNvPr id="317450" name="Rectangle 10">
            <a:extLst>
              <a:ext uri="{FF2B5EF4-FFF2-40B4-BE49-F238E27FC236}">
                <a16:creationId xmlns:a16="http://schemas.microsoft.com/office/drawing/2014/main" id="{FEFB795D-CE73-4DEB-B042-7D469E4E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7452" name="Group 12">
            <a:extLst>
              <a:ext uri="{FF2B5EF4-FFF2-40B4-BE49-F238E27FC236}">
                <a16:creationId xmlns:a16="http://schemas.microsoft.com/office/drawing/2014/main" id="{8B2A6E09-98C8-41E9-BF56-7C1A8F9305D2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1009650"/>
            <a:ext cx="3708400" cy="3575050"/>
            <a:chOff x="3402" y="636"/>
            <a:chExt cx="2336" cy="2252"/>
          </a:xfrm>
        </p:grpSpPr>
        <p:sp>
          <p:nvSpPr>
            <p:cNvPr id="317448" name="Text Box 8">
              <a:extLst>
                <a:ext uri="{FF2B5EF4-FFF2-40B4-BE49-F238E27FC236}">
                  <a16:creationId xmlns:a16="http://schemas.microsoft.com/office/drawing/2014/main" id="{F14F60E0-51F9-4BDE-8DCA-8710BEDE3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636"/>
              <a:ext cx="2336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/>
                <a:t>Decrease at small</a:t>
              </a:r>
              <a:r>
                <a:rPr lang="en-US" altLang="en-US" b="0">
                  <a:latin typeface="Arial Unicode MS" pitchFamily="34" charset="-128"/>
                  <a:ea typeface="Arial Unicode MS" pitchFamily="34" charset="-128"/>
                  <a:sym typeface="Symbol" panose="05050102010706020507" pitchFamily="18" charset="2"/>
                </a:rPr>
                <a:t></a:t>
              </a:r>
              <a:r>
                <a:rPr lang="en-US" altLang="en-US" b="0" i="1">
                  <a:latin typeface="Arial Unicode MS" pitchFamily="34" charset="-128"/>
                  <a:ea typeface="Arial Unicode MS" pitchFamily="34" charset="-128"/>
                  <a:sym typeface="Symbol" panose="05050102010706020507" pitchFamily="18" charset="2"/>
                </a:rPr>
                <a:t>: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0">
                  <a:ea typeface="Arial Unicode MS" pitchFamily="34" charset="-128"/>
                  <a:sym typeface="Symbol" panose="05050102010706020507" pitchFamily="18" charset="2"/>
                </a:rPr>
                <a:t>Diffraction grating, interference from a “primitive cell”:</a:t>
              </a:r>
              <a:endParaRPr lang="en-US" altLang="en-US" b="0">
                <a:sym typeface="Symbol" panose="05050102010706020507" pitchFamily="18" charset="2"/>
              </a:endParaRPr>
            </a:p>
          </p:txBody>
        </p:sp>
        <p:graphicFrame>
          <p:nvGraphicFramePr>
            <p:cNvPr id="317449" name="Object 9">
              <a:extLst>
                <a:ext uri="{FF2B5EF4-FFF2-40B4-BE49-F238E27FC236}">
                  <a16:creationId xmlns:a16="http://schemas.microsoft.com/office/drawing/2014/main" id="{6359A54E-F8E9-4D59-B6B9-31B59D8940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1933"/>
            <a:ext cx="1774" cy="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3" name="Equation" r:id="rId4" imgW="1434960" imgH="761760" progId="Equation.3">
                    <p:embed/>
                  </p:oleObj>
                </mc:Choice>
                <mc:Fallback>
                  <p:oleObj name="Equation" r:id="rId4" imgW="1434960" imgH="76176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933"/>
                          <a:ext cx="1774" cy="9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51" name="Object 11">
            <a:extLst>
              <a:ext uri="{FF2B5EF4-FFF2-40B4-BE49-F238E27FC236}">
                <a16:creationId xmlns:a16="http://schemas.microsoft.com/office/drawing/2014/main" id="{0DAD6101-8413-412A-A13F-D585B966D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" y="835025"/>
          <a:ext cx="5356225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4" name="Graph" r:id="rId6" imgW="5610240" imgH="3083040" progId="Origin50.Graph">
                  <p:embed/>
                </p:oleObj>
              </mc:Choice>
              <mc:Fallback>
                <p:oleObj name="Graph" r:id="rId6" imgW="5610240" imgH="3083040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32" t="21059" r="49132" b="13643"/>
                      <a:stretch>
                        <a:fillRect/>
                      </a:stretch>
                    </p:blipFill>
                    <p:spPr bwMode="auto">
                      <a:xfrm>
                        <a:off x="57150" y="835025"/>
                        <a:ext cx="5356225" cy="403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83A3389-3B70-4FCD-AD64-A13B3126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A0E49D72-9EE0-4746-BB7B-083AFD0EA5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Rayleigh-Wood anomaly</a:t>
            </a:r>
          </a:p>
        </p:txBody>
      </p:sp>
      <p:sp>
        <p:nvSpPr>
          <p:cNvPr id="319492" name="Text Box 4">
            <a:extLst>
              <a:ext uri="{FF2B5EF4-FFF2-40B4-BE49-F238E27FC236}">
                <a16:creationId xmlns:a16="http://schemas.microsoft.com/office/drawing/2014/main" id="{09E27D9F-7DED-45CD-A19C-3F479FD8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ea typeface="ＭＳ Ｐゴシック" panose="020B0600070205080204" pitchFamily="34" charset="-128"/>
              </a:rPr>
              <a:t>Known in gratings of all types.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Diffracted waves</a:t>
            </a:r>
            <a:r>
              <a:rPr lang="en-US" altLang="ja-JP" b="0">
                <a:ea typeface="ＭＳ Ｐゴシック" panose="020B0600070205080204" pitchFamily="34" charset="-128"/>
              </a:rPr>
              <a:t> at the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grazing angle</a:t>
            </a:r>
            <a:r>
              <a:rPr lang="en-US" altLang="ja-JP" b="0">
                <a:ea typeface="ＭＳ Ｐゴシック" panose="020B0600070205080204" pitchFamily="34" charset="-128"/>
              </a:rPr>
              <a:t>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 couple  consume energy</a:t>
            </a:r>
          </a:p>
          <a:p>
            <a:pPr>
              <a:spcBef>
                <a:spcPct val="50000"/>
              </a:spcBef>
            </a:pP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  <a:sym typeface="Mathematica1" pitchFamily="2" charset="2"/>
              </a:rPr>
              <a:t>Energy conservation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  </a:t>
            </a:r>
            <a:r>
              <a:rPr lang="en-US" altLang="ja-JP" b="0">
                <a:ea typeface="ＭＳ Ｐゴシック" panose="020B0600070205080204" pitchFamily="34" charset="-128"/>
              </a:rPr>
              <a:t>dip in  zero order (normal transmission)</a:t>
            </a:r>
          </a:p>
          <a:p>
            <a:pPr>
              <a:spcBef>
                <a:spcPct val="50000"/>
              </a:spcBef>
            </a:pPr>
            <a:r>
              <a:rPr lang="en-US" altLang="ja-JP" b="0">
                <a:ea typeface="ＭＳ Ｐゴシック" panose="020B0600070205080204" pitchFamily="34" charset="-128"/>
              </a:rPr>
              <a:t>Large-angles </a:t>
            </a:r>
            <a:r>
              <a:rPr lang="en-US" altLang="ja-JP" b="0">
                <a:ea typeface="ＭＳ Ｐゴシック" panose="020B0600070205080204" pitchFamily="34" charset="-128"/>
                <a:sym typeface="Mathematica1" pitchFamily="2" charset="2"/>
              </a:rPr>
              <a:t></a:t>
            </a:r>
            <a:r>
              <a:rPr lang="en-US" altLang="ja-JP" b="0">
                <a:ea typeface="ＭＳ Ｐゴシック" panose="020B0600070205080204" pitchFamily="34" charset="-128"/>
              </a:rPr>
              <a:t> requires 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full 3D vector Maxwell equations</a:t>
            </a:r>
            <a:r>
              <a:rPr lang="en-US" altLang="ja-JP" b="0">
                <a:ea typeface="ＭＳ Ｐゴシック" panose="020B0600070205080204" pitchFamily="34" charset="-128"/>
              </a:rPr>
              <a:t>.</a:t>
            </a:r>
            <a:endParaRPr lang="en-US" altLang="en-US" b="0">
              <a:ea typeface="ＭＳ Ｐゴシック" panose="020B0600070205080204" pitchFamily="34" charset="-128"/>
            </a:endParaRPr>
          </a:p>
        </p:txBody>
      </p:sp>
      <p:grpSp>
        <p:nvGrpSpPr>
          <p:cNvPr id="319494" name="Group 6">
            <a:extLst>
              <a:ext uri="{FF2B5EF4-FFF2-40B4-BE49-F238E27FC236}">
                <a16:creationId xmlns:a16="http://schemas.microsoft.com/office/drawing/2014/main" id="{7C24F169-6938-45D3-8D93-7DF7034EBF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5513" y="2781300"/>
            <a:ext cx="3171825" cy="3475038"/>
            <a:chOff x="5917" y="7611"/>
            <a:chExt cx="3220" cy="3528"/>
          </a:xfrm>
        </p:grpSpPr>
        <p:sp>
          <p:nvSpPr>
            <p:cNvPr id="319495" name="Line 7">
              <a:extLst>
                <a:ext uri="{FF2B5EF4-FFF2-40B4-BE49-F238E27FC236}">
                  <a16:creationId xmlns:a16="http://schemas.microsoft.com/office/drawing/2014/main" id="{AE9B6143-31D8-477B-9EA4-F28FD344A7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29" y="7611"/>
              <a:ext cx="446" cy="1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6" name="Line 8">
              <a:extLst>
                <a:ext uri="{FF2B5EF4-FFF2-40B4-BE49-F238E27FC236}">
                  <a16:creationId xmlns:a16="http://schemas.microsoft.com/office/drawing/2014/main" id="{58A8CE55-72CB-4787-B30A-FD35028589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77" y="9235"/>
              <a:ext cx="15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7" name="Line 9">
              <a:extLst>
                <a:ext uri="{FF2B5EF4-FFF2-40B4-BE49-F238E27FC236}">
                  <a16:creationId xmlns:a16="http://schemas.microsoft.com/office/drawing/2014/main" id="{93A9C9A0-514C-4F05-8907-8274E041A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28" y="9263"/>
              <a:ext cx="1" cy="18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8" name="Line 10">
              <a:extLst>
                <a:ext uri="{FF2B5EF4-FFF2-40B4-BE49-F238E27FC236}">
                  <a16:creationId xmlns:a16="http://schemas.microsoft.com/office/drawing/2014/main" id="{93D91245-DD3F-41C4-8FBC-124729E5C4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57" y="9235"/>
              <a:ext cx="4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99" name="Line 11">
              <a:extLst>
                <a:ext uri="{FF2B5EF4-FFF2-40B4-BE49-F238E27FC236}">
                  <a16:creationId xmlns:a16="http://schemas.microsoft.com/office/drawing/2014/main" id="{7F200982-E955-4A64-B7D8-07157D4C9B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253" y="9291"/>
              <a:ext cx="446" cy="1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0" name="Line 12">
              <a:extLst>
                <a:ext uri="{FF2B5EF4-FFF2-40B4-BE49-F238E27FC236}">
                  <a16:creationId xmlns:a16="http://schemas.microsoft.com/office/drawing/2014/main" id="{4E8DD5A8-5D26-4BBB-BC7F-85A49CA4EC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57" y="9319"/>
              <a:ext cx="19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1" name="Text Box 13">
              <a:extLst>
                <a:ext uri="{FF2B5EF4-FFF2-40B4-BE49-F238E27FC236}">
                  <a16:creationId xmlns:a16="http://schemas.microsoft.com/office/drawing/2014/main" id="{9DA5C236-A10F-446E-BFBC-EAAE60EB52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681" y="8843"/>
              <a:ext cx="44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b</a:t>
              </a:r>
              <a:endParaRPr lang="en-US" altLang="en-US" b="0"/>
            </a:p>
          </p:txBody>
        </p:sp>
        <p:sp>
          <p:nvSpPr>
            <p:cNvPr id="319502" name="Text Box 14">
              <a:extLst>
                <a:ext uri="{FF2B5EF4-FFF2-40B4-BE49-F238E27FC236}">
                  <a16:creationId xmlns:a16="http://schemas.microsoft.com/office/drawing/2014/main" id="{22361937-10FF-4A31-8BA0-D5864602D7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81" y="9627"/>
              <a:ext cx="1204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k’=k</a:t>
              </a:r>
              <a:r>
                <a:rPr lang="de-DE" altLang="en-US" sz="1200" b="0" baseline="-25000">
                  <a:sym typeface="Mathematica1" pitchFamily="2" charset="2"/>
                </a:rPr>
                <a:t></a:t>
              </a:r>
              <a:r>
                <a:rPr lang="de-DE" altLang="en-US" sz="1200" b="0"/>
                <a:t>+</a:t>
              </a:r>
              <a:r>
                <a:rPr lang="de-DE" altLang="en-US" sz="1200" i="1"/>
                <a:t>b</a:t>
              </a:r>
            </a:p>
          </p:txBody>
        </p:sp>
        <p:sp>
          <p:nvSpPr>
            <p:cNvPr id="319503" name="Oval 15">
              <a:extLst>
                <a:ext uri="{FF2B5EF4-FFF2-40B4-BE49-F238E27FC236}">
                  <a16:creationId xmlns:a16="http://schemas.microsoft.com/office/drawing/2014/main" id="{1673A159-9318-4489-96F2-4030D1AB2B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9" y="8899"/>
              <a:ext cx="784" cy="78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4" name="Oval 16">
              <a:extLst>
                <a:ext uri="{FF2B5EF4-FFF2-40B4-BE49-F238E27FC236}">
                  <a16:creationId xmlns:a16="http://schemas.microsoft.com/office/drawing/2014/main" id="{F0525B52-8311-4424-8F47-27EDE1302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41" y="8899"/>
              <a:ext cx="784" cy="78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5" name="Oval 17">
              <a:extLst>
                <a:ext uri="{FF2B5EF4-FFF2-40B4-BE49-F238E27FC236}">
                  <a16:creationId xmlns:a16="http://schemas.microsoft.com/office/drawing/2014/main" id="{19D7AB06-3BC8-4733-97E1-D3C0A206BF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53" y="8899"/>
              <a:ext cx="784" cy="78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6" name="Line 18">
              <a:extLst>
                <a:ext uri="{FF2B5EF4-FFF2-40B4-BE49-F238E27FC236}">
                  <a16:creationId xmlns:a16="http://schemas.microsoft.com/office/drawing/2014/main" id="{426561B0-53E9-4FE1-85A6-21F581CD21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77" y="7695"/>
              <a:ext cx="1" cy="1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7" name="Oval 19">
              <a:extLst>
                <a:ext uri="{FF2B5EF4-FFF2-40B4-BE49-F238E27FC236}">
                  <a16:creationId xmlns:a16="http://schemas.microsoft.com/office/drawing/2014/main" id="{469477D4-2A75-46C7-AA20-9C81709CEA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17" y="8899"/>
              <a:ext cx="784" cy="78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08" name="Text Box 20">
              <a:extLst>
                <a:ext uri="{FF2B5EF4-FFF2-40B4-BE49-F238E27FC236}">
                  <a16:creationId xmlns:a16="http://schemas.microsoft.com/office/drawing/2014/main" id="{33ACA565-BD28-431B-8029-0C37848FD47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73" y="10131"/>
              <a:ext cx="50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k</a:t>
              </a:r>
              <a:endParaRPr lang="en-US" altLang="en-US" b="0"/>
            </a:p>
          </p:txBody>
        </p:sp>
        <p:sp>
          <p:nvSpPr>
            <p:cNvPr id="319509" name="Text Box 21">
              <a:extLst>
                <a:ext uri="{FF2B5EF4-FFF2-40B4-BE49-F238E27FC236}">
                  <a16:creationId xmlns:a16="http://schemas.microsoft.com/office/drawing/2014/main" id="{88339F03-0883-4824-B814-2B47D64B40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701" y="8871"/>
              <a:ext cx="58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   k</a:t>
              </a:r>
              <a:r>
                <a:rPr lang="de-DE" altLang="en-US" sz="1200" b="0" baseline="-25000">
                  <a:sym typeface="Mathematica1" pitchFamily="2" charset="2"/>
                </a:rPr>
                <a:t></a:t>
              </a:r>
              <a:endParaRPr lang="en-US" altLang="en-US" b="0"/>
            </a:p>
          </p:txBody>
        </p:sp>
        <p:sp>
          <p:nvSpPr>
            <p:cNvPr id="319510" name="Text Box 22">
              <a:extLst>
                <a:ext uri="{FF2B5EF4-FFF2-40B4-BE49-F238E27FC236}">
                  <a16:creationId xmlns:a16="http://schemas.microsoft.com/office/drawing/2014/main" id="{0E0E396F-5C3D-4DFB-962A-2F77746121B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05" y="8059"/>
              <a:ext cx="50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k</a:t>
              </a:r>
              <a:endParaRPr lang="en-US" altLang="en-US" b="0"/>
            </a:p>
          </p:txBody>
        </p:sp>
        <p:sp>
          <p:nvSpPr>
            <p:cNvPr id="319511" name="Text Box 23">
              <a:extLst>
                <a:ext uri="{FF2B5EF4-FFF2-40B4-BE49-F238E27FC236}">
                  <a16:creationId xmlns:a16="http://schemas.microsoft.com/office/drawing/2014/main" id="{FBF9241D-D6EA-4F19-9181-C4C03550033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365" y="9823"/>
              <a:ext cx="50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>
                  <a:sym typeface="Symbol" panose="05050102010706020507" pitchFamily="18" charset="2"/>
                </a:rPr>
                <a:t>  </a:t>
              </a:r>
              <a:endParaRPr lang="en-US" altLang="en-US" b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520D31AE-90AE-4F6F-B7A5-90EB3126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71714" name="Rectangle 2">
            <a:extLst>
              <a:ext uri="{FF2B5EF4-FFF2-40B4-BE49-F238E27FC236}">
                <a16:creationId xmlns:a16="http://schemas.microsoft.com/office/drawing/2014/main" id="{E05DCF5A-56F2-425A-ADE4-8A86AD94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Dip condition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AC753722-EF9B-499D-A21C-7D16482C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ea typeface="ＭＳ Ｐゴシック" panose="020B0600070205080204" pitchFamily="34" charset="-128"/>
              </a:rPr>
              <a:t>Bragg condition:</a:t>
            </a:r>
            <a:endParaRPr lang="en-US" altLang="ja-JP" b="0">
              <a:ea typeface="ＭＳ Ｐゴシック" panose="020B0600070205080204" pitchFamily="34" charset="-128"/>
              <a:sym typeface="Mathematica1" pitchFamily="2" charset="2"/>
            </a:endParaRPr>
          </a:p>
        </p:txBody>
      </p:sp>
      <p:sp>
        <p:nvSpPr>
          <p:cNvPr id="371717" name="Rectangle 5">
            <a:extLst>
              <a:ext uri="{FF2B5EF4-FFF2-40B4-BE49-F238E27FC236}">
                <a16:creationId xmlns:a16="http://schemas.microsoft.com/office/drawing/2014/main" id="{57AA16F1-12EE-4794-BF53-4E25B71FC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18" name="Text Box 6">
            <a:extLst>
              <a:ext uri="{FF2B5EF4-FFF2-40B4-BE49-F238E27FC236}">
                <a16:creationId xmlns:a16="http://schemas.microsoft.com/office/drawing/2014/main" id="{CBAD4798-12AC-4A4A-ADC6-F97E2E9C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62100"/>
            <a:ext cx="4176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Normal incidence</a:t>
            </a:r>
            <a:r>
              <a:rPr lang="en-US" altLang="ja-JP" b="0">
                <a:ea typeface="ＭＳ Ｐゴシック" panose="020B0600070205080204" pitchFamily="34" charset="-128"/>
              </a:rPr>
              <a:t>, 1</a:t>
            </a:r>
            <a:r>
              <a:rPr lang="en-US" altLang="ja-JP" b="0" baseline="30000">
                <a:ea typeface="ＭＳ Ｐゴシック" panose="020B0600070205080204" pitchFamily="34" charset="-128"/>
              </a:rPr>
              <a:t>st</a:t>
            </a:r>
            <a:r>
              <a:rPr lang="en-US" altLang="ja-JP" b="0">
                <a:ea typeface="ＭＳ Ｐゴシック" panose="020B0600070205080204" pitchFamily="34" charset="-128"/>
              </a:rPr>
              <a:t> order diffraction, possibility to couple</a:t>
            </a:r>
            <a:endParaRPr lang="en-US" altLang="ja-JP" b="0">
              <a:ea typeface="ＭＳ Ｐゴシック" panose="020B0600070205080204" pitchFamily="34" charset="-128"/>
              <a:sym typeface="Mathematica1" pitchFamily="2" charset="2"/>
            </a:endParaRPr>
          </a:p>
        </p:txBody>
      </p:sp>
      <p:sp>
        <p:nvSpPr>
          <p:cNvPr id="371720" name="Rectangle 8">
            <a:extLst>
              <a:ext uri="{FF2B5EF4-FFF2-40B4-BE49-F238E27FC236}">
                <a16:creationId xmlns:a16="http://schemas.microsoft.com/office/drawing/2014/main" id="{1A4C3EAF-34F2-47CE-8493-2E9C7570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1719" name="Object 7">
            <a:extLst>
              <a:ext uri="{FF2B5EF4-FFF2-40B4-BE49-F238E27FC236}">
                <a16:creationId xmlns:a16="http://schemas.microsoft.com/office/drawing/2014/main" id="{F7357A40-99EE-4BC7-979B-EACBEF81C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981075"/>
          <a:ext cx="2752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7" name="Equation" r:id="rId4" imgW="1371600" imgH="253800" progId="Equation.3">
                  <p:embed/>
                </p:oleObj>
              </mc:Choice>
              <mc:Fallback>
                <p:oleObj name="Equation" r:id="rId4" imgW="137160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981075"/>
                        <a:ext cx="27527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2" name="Rectangle 10">
            <a:extLst>
              <a:ext uri="{FF2B5EF4-FFF2-40B4-BE49-F238E27FC236}">
                <a16:creationId xmlns:a16="http://schemas.microsoft.com/office/drawing/2014/main" id="{5CAD4072-91D5-4CBE-89CC-C9652D1FC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71741" name="Group 29">
            <a:extLst>
              <a:ext uri="{FF2B5EF4-FFF2-40B4-BE49-F238E27FC236}">
                <a16:creationId xmlns:a16="http://schemas.microsoft.com/office/drawing/2014/main" id="{8BF6571D-EE65-4AAF-B203-AC3E260E9BE8}"/>
              </a:ext>
            </a:extLst>
          </p:cNvPr>
          <p:cNvGrpSpPr>
            <a:grpSpLocks/>
          </p:cNvGrpSpPr>
          <p:nvPr/>
        </p:nvGrpSpPr>
        <p:grpSpPr bwMode="auto">
          <a:xfrm>
            <a:off x="6078538" y="3314700"/>
            <a:ext cx="2706687" cy="2419350"/>
            <a:chOff x="3811" y="1881"/>
            <a:chExt cx="4263" cy="3810"/>
          </a:xfrm>
        </p:grpSpPr>
        <p:sp>
          <p:nvSpPr>
            <p:cNvPr id="371742" name="Oval 30">
              <a:extLst>
                <a:ext uri="{FF2B5EF4-FFF2-40B4-BE49-F238E27FC236}">
                  <a16:creationId xmlns:a16="http://schemas.microsoft.com/office/drawing/2014/main" id="{63442551-1B78-4173-B794-5EE6073270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2" y="3872"/>
              <a:ext cx="1134" cy="113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3" name="Oval 31">
              <a:extLst>
                <a:ext uri="{FF2B5EF4-FFF2-40B4-BE49-F238E27FC236}">
                  <a16:creationId xmlns:a16="http://schemas.microsoft.com/office/drawing/2014/main" id="{0000A18A-C1D6-4D0B-BE46-585ED1371E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38" y="3887"/>
              <a:ext cx="1136" cy="11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4" name="Oval 32">
              <a:extLst>
                <a:ext uri="{FF2B5EF4-FFF2-40B4-BE49-F238E27FC236}">
                  <a16:creationId xmlns:a16="http://schemas.microsoft.com/office/drawing/2014/main" id="{C33154AF-2813-410B-BC39-33664F2ADC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64" y="2876"/>
              <a:ext cx="1134" cy="113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5" name="Line 33">
              <a:extLst>
                <a:ext uri="{FF2B5EF4-FFF2-40B4-BE49-F238E27FC236}">
                  <a16:creationId xmlns:a16="http://schemas.microsoft.com/office/drawing/2014/main" id="{86073B3A-24E4-45EA-A01D-5D040B0098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3366"/>
              <a:ext cx="644" cy="1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6" name="Line 34">
              <a:extLst>
                <a:ext uri="{FF2B5EF4-FFF2-40B4-BE49-F238E27FC236}">
                  <a16:creationId xmlns:a16="http://schemas.microsoft.com/office/drawing/2014/main" id="{3DBA458C-82A0-47F7-8067-F9E9E3B767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4431"/>
              <a:ext cx="12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7" name="Text Box 35">
              <a:extLst>
                <a:ext uri="{FF2B5EF4-FFF2-40B4-BE49-F238E27FC236}">
                  <a16:creationId xmlns:a16="http://schemas.microsoft.com/office/drawing/2014/main" id="{4F7D7FA7-C23F-4650-8A59-A20532D2B07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35" y="4292"/>
              <a:ext cx="53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a</a:t>
              </a:r>
              <a:r>
                <a:rPr lang="de-DE" altLang="en-US" sz="1200" i="1" baseline="-25000"/>
                <a:t>1</a:t>
              </a:r>
              <a:endParaRPr lang="en-US" altLang="en-US" b="0"/>
            </a:p>
          </p:txBody>
        </p:sp>
        <p:sp>
          <p:nvSpPr>
            <p:cNvPr id="371748" name="Text Box 36">
              <a:extLst>
                <a:ext uri="{FF2B5EF4-FFF2-40B4-BE49-F238E27FC236}">
                  <a16:creationId xmlns:a16="http://schemas.microsoft.com/office/drawing/2014/main" id="{D81C4C39-1EC5-44FE-B05C-DD3922CFD1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659" y="3449"/>
              <a:ext cx="532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a</a:t>
              </a:r>
              <a:r>
                <a:rPr lang="de-DE" altLang="en-US" sz="1200" i="1" baseline="-25000"/>
                <a:t>2</a:t>
              </a:r>
              <a:endParaRPr lang="en-US" altLang="en-US" b="0"/>
            </a:p>
          </p:txBody>
        </p:sp>
        <p:sp>
          <p:nvSpPr>
            <p:cNvPr id="371749" name="Text Box 37">
              <a:extLst>
                <a:ext uri="{FF2B5EF4-FFF2-40B4-BE49-F238E27FC236}">
                  <a16:creationId xmlns:a16="http://schemas.microsoft.com/office/drawing/2014/main" id="{CDA31858-6477-4E5C-AB6E-A3F94702BA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46" y="1965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b</a:t>
              </a:r>
              <a:r>
                <a:rPr lang="de-DE" altLang="en-US" sz="1200" i="1" baseline="-25000"/>
                <a:t>2</a:t>
              </a:r>
              <a:endParaRPr lang="en-US" altLang="en-US" b="0"/>
            </a:p>
          </p:txBody>
        </p:sp>
        <p:sp>
          <p:nvSpPr>
            <p:cNvPr id="371750" name="Line 38">
              <a:extLst>
                <a:ext uri="{FF2B5EF4-FFF2-40B4-BE49-F238E27FC236}">
                  <a16:creationId xmlns:a16="http://schemas.microsoft.com/office/drawing/2014/main" id="{8A301C37-6AD0-45E6-B6E3-A53BDB7421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23" y="1881"/>
              <a:ext cx="38" cy="2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51" name="Line 39">
              <a:extLst>
                <a:ext uri="{FF2B5EF4-FFF2-40B4-BE49-F238E27FC236}">
                  <a16:creationId xmlns:a16="http://schemas.microsoft.com/office/drawing/2014/main" id="{55D0F386-5B65-47D0-A6DD-FECA20C116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7974805" flipV="1">
              <a:off x="5134" y="2394"/>
              <a:ext cx="40" cy="26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52" name="Text Box 40">
              <a:extLst>
                <a:ext uri="{FF2B5EF4-FFF2-40B4-BE49-F238E27FC236}">
                  <a16:creationId xmlns:a16="http://schemas.microsoft.com/office/drawing/2014/main" id="{8EFAB0F0-EA80-4BD2-A07B-A642800B868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99" y="2889"/>
              <a:ext cx="532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i="1"/>
                <a:t>b</a:t>
              </a:r>
              <a:r>
                <a:rPr lang="de-DE" altLang="en-US" sz="1200" i="1" baseline="-25000"/>
                <a:t>1</a:t>
              </a:r>
              <a:endParaRPr lang="en-US" altLang="en-US" b="0"/>
            </a:p>
          </p:txBody>
        </p:sp>
        <p:sp>
          <p:nvSpPr>
            <p:cNvPr id="371753" name="Line 41">
              <a:extLst>
                <a:ext uri="{FF2B5EF4-FFF2-40B4-BE49-F238E27FC236}">
                  <a16:creationId xmlns:a16="http://schemas.microsoft.com/office/drawing/2014/main" id="{1F41BB09-5E0D-461D-83D6-D5537C0D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" y="4431"/>
              <a:ext cx="1316" cy="7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54" name="AutoShape 42">
              <a:extLst>
                <a:ext uri="{FF2B5EF4-FFF2-40B4-BE49-F238E27FC236}">
                  <a16:creationId xmlns:a16="http://schemas.microsoft.com/office/drawing/2014/main" id="{D2DEF712-A6D4-40DD-8133-8C9CA6D49E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66" y="3142"/>
              <a:ext cx="2948" cy="2549"/>
            </a:xfrm>
            <a:prstGeom prst="hexagon">
              <a:avLst>
                <a:gd name="adj" fmla="val 28913"/>
                <a:gd name="vf" fmla="val 11547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55" name="Text Box 43">
              <a:extLst>
                <a:ext uri="{FF2B5EF4-FFF2-40B4-BE49-F238E27FC236}">
                  <a16:creationId xmlns:a16="http://schemas.microsoft.com/office/drawing/2014/main" id="{B49139F5-4A32-474A-8A20-E5A781831C0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15" y="2777"/>
              <a:ext cx="53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/>
                <a:t>M</a:t>
              </a:r>
              <a:endParaRPr lang="en-US" altLang="en-US" b="0"/>
            </a:p>
          </p:txBody>
        </p:sp>
        <p:sp>
          <p:nvSpPr>
            <p:cNvPr id="371756" name="Text Box 44">
              <a:extLst>
                <a:ext uri="{FF2B5EF4-FFF2-40B4-BE49-F238E27FC236}">
                  <a16:creationId xmlns:a16="http://schemas.microsoft.com/office/drawing/2014/main" id="{559DC182-F591-4B76-93F6-88A28BB9A4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11" y="2807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/>
                <a:t>K</a:t>
              </a:r>
              <a:endParaRPr lang="en-US" altLang="en-US" b="0"/>
            </a:p>
          </p:txBody>
        </p:sp>
        <p:sp>
          <p:nvSpPr>
            <p:cNvPr id="371757" name="Text Box 45">
              <a:extLst>
                <a:ext uri="{FF2B5EF4-FFF2-40B4-BE49-F238E27FC236}">
                  <a16:creationId xmlns:a16="http://schemas.microsoft.com/office/drawing/2014/main" id="{9DB00669-0A85-479D-B302-01375B64D2F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07" y="4346"/>
              <a:ext cx="53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en-US" sz="1200" b="0" i="1">
                  <a:sym typeface="Symbol" panose="05050102010706020507" pitchFamily="18" charset="2"/>
                </a:rPr>
                <a:t></a:t>
              </a:r>
              <a:endParaRPr lang="en-US" altLang="en-US" b="0"/>
            </a:p>
          </p:txBody>
        </p:sp>
      </p:grpSp>
      <p:sp>
        <p:nvSpPr>
          <p:cNvPr id="371758" name="Text Box 46">
            <a:extLst>
              <a:ext uri="{FF2B5EF4-FFF2-40B4-BE49-F238E27FC236}">
                <a16:creationId xmlns:a16="http://schemas.microsoft.com/office/drawing/2014/main" id="{1138B9A1-3ADF-4D38-B0B8-30F06C8C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6150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1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ja-JP" b="0">
                <a:solidFill>
                  <a:srgbClr val="FF0000"/>
                </a:solidFill>
                <a:ea typeface="ＭＳ Ｐゴシック" panose="020B0600070205080204" pitchFamily="34" charset="-128"/>
              </a:rPr>
              <a:t> - </a:t>
            </a:r>
            <a:r>
              <a:rPr lang="en-US" altLang="ja-JP" b="0">
                <a:ea typeface="ＭＳ Ｐゴシック" panose="020B0600070205080204" pitchFamily="34" charset="-128"/>
              </a:rPr>
              <a:t>reciprocal lattice (2D hexagonal) </a:t>
            </a:r>
            <a:endParaRPr lang="en-US" altLang="ja-JP" b="0">
              <a:ea typeface="ＭＳ Ｐゴシック" panose="020B0600070205080204" pitchFamily="34" charset="-128"/>
              <a:sym typeface="Mathematica1" pitchFamily="2" charset="2"/>
            </a:endParaRPr>
          </a:p>
        </p:txBody>
      </p:sp>
      <p:graphicFrame>
        <p:nvGraphicFramePr>
          <p:cNvPr id="371761" name="Object 49">
            <a:extLst>
              <a:ext uri="{FF2B5EF4-FFF2-40B4-BE49-F238E27FC236}">
                <a16:creationId xmlns:a16="http://schemas.microsoft.com/office/drawing/2014/main" id="{B7C6C8FE-BEBB-4BD4-8AAE-5ADB79112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2503488"/>
          <a:ext cx="16271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8" name="Equation" r:id="rId6" imgW="812520" imgH="228600" progId="Equation.3">
                  <p:embed/>
                </p:oleObj>
              </mc:Choice>
              <mc:Fallback>
                <p:oleObj name="Equation" r:id="rId6" imgW="812520" imgH="2286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503488"/>
                        <a:ext cx="16271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1773" name="Group 61">
            <a:extLst>
              <a:ext uri="{FF2B5EF4-FFF2-40B4-BE49-F238E27FC236}">
                <a16:creationId xmlns:a16="http://schemas.microsoft.com/office/drawing/2014/main" id="{FEFBF8B6-C27F-4FCB-ADCC-0E92141CE6CA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603500"/>
            <a:ext cx="1855788" cy="538163"/>
            <a:chOff x="1076" y="1457"/>
            <a:chExt cx="1169" cy="339"/>
          </a:xfrm>
        </p:grpSpPr>
        <p:graphicFrame>
          <p:nvGraphicFramePr>
            <p:cNvPr id="371716" name="Object 4">
              <a:extLst>
                <a:ext uri="{FF2B5EF4-FFF2-40B4-BE49-F238E27FC236}">
                  <a16:creationId xmlns:a16="http://schemas.microsoft.com/office/drawing/2014/main" id="{EEF71549-6C61-44F1-B664-A8B20F527A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6" y="1480"/>
            <a:ext cx="1169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79" name="Equation" r:id="rId8" imgW="927000" imgH="253800" progId="Equation.3">
                    <p:embed/>
                  </p:oleObj>
                </mc:Choice>
                <mc:Fallback>
                  <p:oleObj name="Equation" r:id="rId8" imgW="92700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6" y="1480"/>
                          <a:ext cx="1169" cy="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1762" name="Line 50">
              <a:extLst>
                <a:ext uri="{FF2B5EF4-FFF2-40B4-BE49-F238E27FC236}">
                  <a16:creationId xmlns:a16="http://schemas.microsoft.com/office/drawing/2014/main" id="{C12A381B-AEDF-4530-85B9-E82B30BFF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1457"/>
              <a:ext cx="227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63" name="Line 51">
              <a:extLst>
                <a:ext uri="{FF2B5EF4-FFF2-40B4-BE49-F238E27FC236}">
                  <a16:creationId xmlns:a16="http://schemas.microsoft.com/office/drawing/2014/main" id="{17221538-4B4B-4153-9476-FFDD97D96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502"/>
              <a:ext cx="295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1766" name="Rectangle 54">
            <a:extLst>
              <a:ext uri="{FF2B5EF4-FFF2-40B4-BE49-F238E27FC236}">
                <a16:creationId xmlns:a16="http://schemas.microsoft.com/office/drawing/2014/main" id="{515A4F68-7AF0-4843-990D-A5B0C123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1767" name="Object 55">
            <a:extLst>
              <a:ext uri="{FF2B5EF4-FFF2-40B4-BE49-F238E27FC236}">
                <a16:creationId xmlns:a16="http://schemas.microsoft.com/office/drawing/2014/main" id="{4A56B4F4-3986-40F6-A3AC-24F95614DE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1038" y="3860800"/>
          <a:ext cx="23383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80" name="Equation" r:id="rId10" imgW="1168200" imgH="431640" progId="Equation.3">
                  <p:embed/>
                </p:oleObj>
              </mc:Choice>
              <mc:Fallback>
                <p:oleObj name="Equation" r:id="rId10" imgW="1168200" imgH="4316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860800"/>
                        <a:ext cx="2338387" cy="86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68" name="Line 56">
            <a:extLst>
              <a:ext uri="{FF2B5EF4-FFF2-40B4-BE49-F238E27FC236}">
                <a16:creationId xmlns:a16="http://schemas.microsoft.com/office/drawing/2014/main" id="{B9B2077D-4D93-4B0F-A07A-64912E9E5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068638"/>
            <a:ext cx="900112" cy="684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69" name="Line 57">
            <a:extLst>
              <a:ext uri="{FF2B5EF4-FFF2-40B4-BE49-F238E27FC236}">
                <a16:creationId xmlns:a16="http://schemas.microsoft.com/office/drawing/2014/main" id="{C8FC481E-EA3C-4B06-9774-DBBFEDCFD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7650" y="2924175"/>
            <a:ext cx="973138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1776" name="Group 64">
            <a:extLst>
              <a:ext uri="{FF2B5EF4-FFF2-40B4-BE49-F238E27FC236}">
                <a16:creationId xmlns:a16="http://schemas.microsoft.com/office/drawing/2014/main" id="{BD7F47BB-749B-448D-A6A5-92FE632B469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941888"/>
            <a:ext cx="5545137" cy="1655762"/>
            <a:chOff x="113" y="3113"/>
            <a:chExt cx="3493" cy="1043"/>
          </a:xfrm>
        </p:grpSpPr>
        <p:graphicFrame>
          <p:nvGraphicFramePr>
            <p:cNvPr id="371765" name="Object 53">
              <a:extLst>
                <a:ext uri="{FF2B5EF4-FFF2-40B4-BE49-F238E27FC236}">
                  <a16:creationId xmlns:a16="http://schemas.microsoft.com/office/drawing/2014/main" id="{34E60593-DEFB-49F6-93E2-D96FFD2DB3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7" y="3833"/>
            <a:ext cx="2150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81" name="Equation" r:id="rId12" imgW="1726920" imgH="253800" progId="Equation.3">
                    <p:embed/>
                  </p:oleObj>
                </mc:Choice>
                <mc:Fallback>
                  <p:oleObj name="Equation" r:id="rId12" imgW="1726920" imgH="25380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" y="3833"/>
                          <a:ext cx="2150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1770" name="Text Box 58">
              <a:extLst>
                <a:ext uri="{FF2B5EF4-FFF2-40B4-BE49-F238E27FC236}">
                  <a16:creationId xmlns:a16="http://schemas.microsoft.com/office/drawing/2014/main" id="{1B123F3F-B3D9-43BB-B87E-DA0011D16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3113"/>
              <a:ext cx="3493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i="1">
                  <a:solidFill>
                    <a:schemeClr val="accent2"/>
                  </a:solidFill>
                  <a:ea typeface="ＭＳ Ｐゴシック" panose="020B0600070205080204" pitchFamily="34" charset="-128"/>
                </a:rPr>
                <a:t>Effective</a:t>
              </a:r>
              <a:r>
                <a:rPr lang="en-US" altLang="ja-JP" b="0">
                  <a:ea typeface="ＭＳ Ｐゴシック" panose="020B0600070205080204" pitchFamily="34" charset="-128"/>
                </a:rPr>
                <a:t> </a:t>
              </a:r>
              <a:r>
                <a:rPr lang="en-US" altLang="ja-JP" b="0" i="1">
                  <a:ea typeface="ＭＳ Ｐゴシック" panose="020B0600070205080204" pitchFamily="34" charset="-128"/>
                </a:rPr>
                <a:t>n</a:t>
              </a:r>
              <a:r>
                <a:rPr lang="en-US" altLang="ja-JP" b="0" i="1" baseline="-25000">
                  <a:ea typeface="ＭＳ Ｐゴシック" panose="020B0600070205080204" pitchFamily="34" charset="-128"/>
                </a:rPr>
                <a:t>mon</a:t>
              </a:r>
              <a:r>
                <a:rPr lang="en-US" altLang="ja-JP" b="0">
                  <a:ea typeface="ＭＳ Ｐゴシック" panose="020B0600070205080204" pitchFamily="34" charset="-128"/>
                </a:rPr>
                <a:t> from the filling factor </a:t>
              </a:r>
              <a:r>
                <a:rPr lang="en-US" altLang="ja-JP" b="0" i="1">
                  <a:ea typeface="ＭＳ Ｐゴシック" panose="020B0600070205080204" pitchFamily="34" charset="-128"/>
                </a:rPr>
                <a:t>f </a:t>
              </a:r>
              <a:r>
                <a:rPr lang="en-US" altLang="en-US">
                  <a:sym typeface="Mathematica1" pitchFamily="2" charset="2"/>
                </a:rPr>
                <a:t>≈</a:t>
              </a:r>
              <a:r>
                <a:rPr lang="en-US" altLang="ja-JP">
                  <a:ea typeface="ＭＳ Ｐゴシック" panose="020B0600070205080204" pitchFamily="34" charset="-128"/>
                </a:rPr>
                <a:t> </a:t>
              </a:r>
              <a:r>
                <a:rPr lang="en-US" altLang="ja-JP" b="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0.6</a:t>
              </a:r>
            </a:p>
            <a:p>
              <a:pPr>
                <a:spcBef>
                  <a:spcPct val="50000"/>
                </a:spcBef>
              </a:pPr>
              <a:r>
                <a:rPr lang="en-US" altLang="ja-JP" b="0">
                  <a:ea typeface="ＭＳ Ｐゴシック" panose="020B0600070205080204" pitchFamily="34" charset="-128"/>
                </a:rPr>
                <a:t>and mixing law for </a:t>
              </a:r>
              <a:r>
                <a:rPr lang="en-US" altLang="ja-JP" b="0" i="1">
                  <a:ea typeface="ＭＳ Ｐゴシック" panose="020B0600070205080204" pitchFamily="34" charset="-128"/>
                  <a:sym typeface="Symbol" panose="05050102010706020507" pitchFamily="18" charset="2"/>
                </a:rPr>
                <a:t> </a:t>
              </a:r>
              <a:r>
                <a:rPr lang="en-US" altLang="ja-JP" b="0">
                  <a:ea typeface="ＭＳ Ｐゴシック" panose="020B0600070205080204" pitchFamily="34" charset="-128"/>
                  <a:sym typeface="Symbol" panose="05050102010706020507" pitchFamily="18" charset="2"/>
                </a:rPr>
                <a:t>:</a:t>
              </a:r>
            </a:p>
          </p:txBody>
        </p:sp>
        <p:graphicFrame>
          <p:nvGraphicFramePr>
            <p:cNvPr id="371772" name="Object 60">
              <a:extLst>
                <a:ext uri="{FF2B5EF4-FFF2-40B4-BE49-F238E27FC236}">
                  <a16:creationId xmlns:a16="http://schemas.microsoft.com/office/drawing/2014/main" id="{F02FBAB3-339B-4C76-9D0E-577961E7D8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2" y="3838"/>
            <a:ext cx="870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82" name="Equation" r:id="rId14" imgW="698400" imgH="228600" progId="Equation.3">
                    <p:embed/>
                  </p:oleObj>
                </mc:Choice>
                <mc:Fallback>
                  <p:oleObj name="Equation" r:id="rId14" imgW="698400" imgH="22860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" y="3838"/>
                          <a:ext cx="870" cy="29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D72002-CFB8-4CD1-BC41-2DB0CE55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83CFBC81-6397-4E14-806B-1579FC4BD3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FDTD calculations</a:t>
            </a:r>
          </a:p>
        </p:txBody>
      </p:sp>
      <p:pic>
        <p:nvPicPr>
          <p:cNvPr id="373763" name="Picture 3">
            <a:extLst>
              <a:ext uri="{FF2B5EF4-FFF2-40B4-BE49-F238E27FC236}">
                <a16:creationId xmlns:a16="http://schemas.microsoft.com/office/drawing/2014/main" id="{5804A498-4F3F-4048-BCE7-6A825A8E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/>
          <a:stretch>
            <a:fillRect/>
          </a:stretch>
        </p:blipFill>
        <p:spPr bwMode="auto">
          <a:xfrm>
            <a:off x="1811338" y="854075"/>
            <a:ext cx="32289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4" name="Picture 4">
            <a:extLst>
              <a:ext uri="{FF2B5EF4-FFF2-40B4-BE49-F238E27FC236}">
                <a16:creationId xmlns:a16="http://schemas.microsoft.com/office/drawing/2014/main" id="{A7FD53DC-98BA-42A6-ACAF-26393E89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728663"/>
            <a:ext cx="3270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5" name="Picture 5">
            <a:extLst>
              <a:ext uri="{FF2B5EF4-FFF2-40B4-BE49-F238E27FC236}">
                <a16:creationId xmlns:a16="http://schemas.microsoft.com/office/drawing/2014/main" id="{DC5E1FBD-1EA5-489F-B081-68CF2A1F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357563"/>
            <a:ext cx="3270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6" name="Picture 6">
            <a:extLst>
              <a:ext uri="{FF2B5EF4-FFF2-40B4-BE49-F238E27FC236}">
                <a16:creationId xmlns:a16="http://schemas.microsoft.com/office/drawing/2014/main" id="{37BC32CB-DE34-4840-8020-13CBDD3D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7"/>
          <a:stretch>
            <a:fillRect/>
          </a:stretch>
        </p:blipFill>
        <p:spPr bwMode="auto">
          <a:xfrm>
            <a:off x="1776413" y="3433763"/>
            <a:ext cx="3227387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8" name="Rectangle 8">
            <a:extLst>
              <a:ext uri="{FF2B5EF4-FFF2-40B4-BE49-F238E27FC236}">
                <a16:creationId xmlns:a16="http://schemas.microsoft.com/office/drawing/2014/main" id="{FF707913-E2DD-4F6D-B3DD-C3DC5901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3770" name="Text Box 10">
            <a:extLst>
              <a:ext uri="{FF2B5EF4-FFF2-40B4-BE49-F238E27FC236}">
                <a16:creationId xmlns:a16="http://schemas.microsoft.com/office/drawing/2014/main" id="{5F8F92CF-FA33-4505-BF6F-EDE16466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=0.8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sp>
        <p:nvSpPr>
          <p:cNvPr id="373772" name="Text Box 12">
            <a:extLst>
              <a:ext uri="{FF2B5EF4-FFF2-40B4-BE49-F238E27FC236}">
                <a16:creationId xmlns:a16="http://schemas.microsoft.com/office/drawing/2014/main" id="{0AF535E0-48FD-4EFA-881D-E67709AD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052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=1.0</a:t>
            </a:r>
            <a:endParaRPr lang="el-GR" alt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0BE81AE-526C-4416-BAFD-6D5D1A1D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N. Arnold, Applied Physics, Linz</a:t>
            </a:r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55C5601D-7F3E-4E20-8BBC-70635FB59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938"/>
            <a:ext cx="8964613" cy="684212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FDTD calculations</a:t>
            </a:r>
          </a:p>
        </p:txBody>
      </p:sp>
      <p:sp>
        <p:nvSpPr>
          <p:cNvPr id="375815" name="Rectangle 7">
            <a:extLst>
              <a:ext uri="{FF2B5EF4-FFF2-40B4-BE49-F238E27FC236}">
                <a16:creationId xmlns:a16="http://schemas.microsoft.com/office/drawing/2014/main" id="{8666FE26-9A73-4B23-9D25-F04E3296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5818" name="Picture 10">
            <a:extLst>
              <a:ext uri="{FF2B5EF4-FFF2-40B4-BE49-F238E27FC236}">
                <a16:creationId xmlns:a16="http://schemas.microsoft.com/office/drawing/2014/main" id="{15E84987-A06F-4F32-8067-D51BB51D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>
            <a:fillRect/>
          </a:stretch>
        </p:blipFill>
        <p:spPr bwMode="auto">
          <a:xfrm>
            <a:off x="1871663" y="949325"/>
            <a:ext cx="32051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9" name="Picture 11">
            <a:extLst>
              <a:ext uri="{FF2B5EF4-FFF2-40B4-BE49-F238E27FC236}">
                <a16:creationId xmlns:a16="http://schemas.microsoft.com/office/drawing/2014/main" id="{6518DA02-9386-4E3E-8879-6FC27370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806450"/>
            <a:ext cx="3270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0" name="Picture 12">
            <a:extLst>
              <a:ext uri="{FF2B5EF4-FFF2-40B4-BE49-F238E27FC236}">
                <a16:creationId xmlns:a16="http://schemas.microsoft.com/office/drawing/2014/main" id="{BB9A72C0-9E79-4B05-B0D2-A9B8CB83A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686175"/>
            <a:ext cx="3270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1" name="Picture 13">
            <a:extLst>
              <a:ext uri="{FF2B5EF4-FFF2-40B4-BE49-F238E27FC236}">
                <a16:creationId xmlns:a16="http://schemas.microsoft.com/office/drawing/2014/main" id="{2E9F89BE-0842-48A7-B6D6-BDF1DC0E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>
            <a:fillRect/>
          </a:stretch>
        </p:blipFill>
        <p:spPr bwMode="auto">
          <a:xfrm>
            <a:off x="1871663" y="3789363"/>
            <a:ext cx="320516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22" name="Text Box 14">
            <a:extLst>
              <a:ext uri="{FF2B5EF4-FFF2-40B4-BE49-F238E27FC236}">
                <a16:creationId xmlns:a16="http://schemas.microsoft.com/office/drawing/2014/main" id="{1BC4BF80-5F1B-495D-BE15-BDA9465A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4501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=1.2</a:t>
            </a:r>
            <a:endParaRPr lang="el-GR" altLang="en-US" b="0">
              <a:cs typeface="Times New Roman" panose="02020603050405020304" pitchFamily="18" charset="0"/>
            </a:endParaRPr>
          </a:p>
        </p:txBody>
      </p:sp>
      <p:sp>
        <p:nvSpPr>
          <p:cNvPr id="375824" name="Text Box 16">
            <a:extLst>
              <a:ext uri="{FF2B5EF4-FFF2-40B4-BE49-F238E27FC236}">
                <a16:creationId xmlns:a16="http://schemas.microsoft.com/office/drawing/2014/main" id="{1B8944E9-78E1-4C38-BB8D-EF733B05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520825"/>
            <a:ext cx="1225550" cy="1042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0" i="1">
                <a:cs typeface="Times New Roman" panose="02020603050405020304" pitchFamily="18" charset="0"/>
              </a:rPr>
              <a:t>λ</a:t>
            </a:r>
            <a:r>
              <a:rPr lang="en-US" altLang="en-US" b="0" i="1">
                <a:cs typeface="Times New Roman" panose="02020603050405020304" pitchFamily="18" charset="0"/>
              </a:rPr>
              <a:t>/d</a:t>
            </a:r>
            <a:r>
              <a:rPr lang="en-US" altLang="en-US" b="0">
                <a:cs typeface="Times New Roman" panose="02020603050405020304" pitchFamily="18" charset="0"/>
              </a:rPr>
              <a:t>=1.1</a:t>
            </a:r>
          </a:p>
          <a:p>
            <a:pPr>
              <a:spcBef>
                <a:spcPct val="50000"/>
              </a:spcBef>
            </a:pPr>
            <a:r>
              <a:rPr lang="en-US" altLang="en-US" b="0">
                <a:cs typeface="Times New Roman" panose="02020603050405020304" pitchFamily="18" charset="0"/>
              </a:rPr>
              <a:t>dip</a:t>
            </a:r>
            <a:endParaRPr lang="el-GR" alt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2700</Words>
  <Application>Microsoft Office PowerPoint</Application>
  <PresentationFormat>On-screen Show (4:3)</PresentationFormat>
  <Paragraphs>334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Times New Roman</vt:lpstr>
      <vt:lpstr>Mathematica1</vt:lpstr>
      <vt:lpstr>Symbol</vt:lpstr>
      <vt:lpstr>Arial Unicode MS</vt:lpstr>
      <vt:lpstr>ＭＳ Ｐゴシック</vt:lpstr>
      <vt:lpstr>Arial</vt:lpstr>
      <vt:lpstr>Default Design</vt:lpstr>
      <vt:lpstr>Microsoft Word Picture</vt:lpstr>
      <vt:lpstr>Microsoft Photo Editor 3.0 Photo</vt:lpstr>
      <vt:lpstr>CorelDRAW 12.0 Graphic</vt:lpstr>
      <vt:lpstr>Origin Graph</vt:lpstr>
      <vt:lpstr>Microsoft Equation 3.0</vt:lpstr>
      <vt:lpstr>PowerPoint Presentation</vt:lpstr>
      <vt:lpstr>Summary</vt:lpstr>
      <vt:lpstr>History and motivation</vt:lpstr>
      <vt:lpstr>Transmission measurements</vt:lpstr>
      <vt:lpstr>Bare SiO2 monolayer</vt:lpstr>
      <vt:lpstr>Rayleigh-Wood anomaly</vt:lpstr>
      <vt:lpstr>Dip condition</vt:lpstr>
      <vt:lpstr>FDTD calculations</vt:lpstr>
      <vt:lpstr>FDTD calculations</vt:lpstr>
      <vt:lpstr>a-Si covered monolayers</vt:lpstr>
      <vt:lpstr>Relation to photonic crystals</vt:lpstr>
      <vt:lpstr>Computational scheme</vt:lpstr>
      <vt:lpstr>Dependence on the overlayer thickness</vt:lpstr>
      <vt:lpstr>Mode profiles</vt:lpstr>
      <vt:lpstr>FDTD coupling</vt:lpstr>
      <vt:lpstr>Effective refractive index</vt:lpstr>
      <vt:lpstr>Oblique incidence</vt:lpstr>
      <vt:lpstr>Orientation-dependent coupling</vt:lpstr>
      <vt:lpstr>FDTD coupling and polarization</vt:lpstr>
      <vt:lpstr>Metal-covered monolayers</vt:lpstr>
      <vt:lpstr>Minimal model</vt:lpstr>
      <vt:lpstr>Resonant FP denominator</vt:lpstr>
      <vt:lpstr>Qualitative transmission (denominator)-1</vt:lpstr>
      <vt:lpstr>Plasmons and minima to maxima inversion</vt:lpstr>
      <vt:lpstr>Multiple maxima positions</vt:lpstr>
      <vt:lpstr>Interesting experimental question</vt:lpstr>
      <vt:lpstr>Acknowledgements</vt:lpstr>
    </vt:vector>
  </TitlesOfParts>
  <Company>Applied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Nikita Arnold</dc:creator>
  <cp:lastModifiedBy>Nikita</cp:lastModifiedBy>
  <cp:revision>643</cp:revision>
  <cp:lastPrinted>2002-01-14T16:06:24Z</cp:lastPrinted>
  <dcterms:created xsi:type="dcterms:W3CDTF">2001-11-21T15:19:12Z</dcterms:created>
  <dcterms:modified xsi:type="dcterms:W3CDTF">2023-06-14T14:56:29Z</dcterms:modified>
</cp:coreProperties>
</file>