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342" r:id="rId2"/>
    <p:sldId id="363" r:id="rId3"/>
    <p:sldId id="452" r:id="rId4"/>
    <p:sldId id="457" r:id="rId5"/>
    <p:sldId id="458" r:id="rId6"/>
    <p:sldId id="459" r:id="rId7"/>
    <p:sldId id="460" r:id="rId8"/>
    <p:sldId id="462" r:id="rId9"/>
    <p:sldId id="474" r:id="rId10"/>
    <p:sldId id="470" r:id="rId11"/>
    <p:sldId id="421" r:id="rId12"/>
    <p:sldId id="428" r:id="rId13"/>
    <p:sldId id="430" r:id="rId14"/>
    <p:sldId id="447" r:id="rId15"/>
    <p:sldId id="450" r:id="rId16"/>
  </p:sldIdLst>
  <p:sldSz cx="9144000" cy="6858000" type="screen4x3"/>
  <p:notesSz cx="6858000" cy="965835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4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F33CC"/>
    <a:srgbClr val="33CC33"/>
    <a:srgbClr val="CC0099"/>
    <a:srgbClr val="FF0066"/>
    <a:srgbClr val="66FF33"/>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1" autoAdjust="0"/>
    <p:restoredTop sz="94677" autoAdjust="0"/>
  </p:normalViewPr>
  <p:slideViewPr>
    <p:cSldViewPr>
      <p:cViewPr varScale="1">
        <p:scale>
          <a:sx n="80" d="100"/>
          <a:sy n="80" d="100"/>
        </p:scale>
        <p:origin x="145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1632" y="-86"/>
      </p:cViewPr>
      <p:guideLst>
        <p:guide orient="horz" pos="3042"/>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70D61D9-A0C3-48F5-8034-05267D351A75}"/>
              </a:ext>
            </a:extLst>
          </p:cNvPr>
          <p:cNvSpPr>
            <a:spLocks noGrp="1" noChangeArrowheads="1"/>
          </p:cNvSpPr>
          <p:nvPr>
            <p:ph type="hdr" sz="quarter"/>
          </p:nvPr>
        </p:nvSpPr>
        <p:spPr bwMode="auto">
          <a:xfrm>
            <a:off x="0" y="0"/>
            <a:ext cx="29718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6147" name="Rectangle 3">
            <a:extLst>
              <a:ext uri="{FF2B5EF4-FFF2-40B4-BE49-F238E27FC236}">
                <a16:creationId xmlns:a16="http://schemas.microsoft.com/office/drawing/2014/main" id="{F03F7C7D-F1C1-4F0F-9DD0-2C7AAFF31F24}"/>
              </a:ext>
            </a:extLst>
          </p:cNvPr>
          <p:cNvSpPr>
            <a:spLocks noGrp="1" noChangeArrowheads="1"/>
          </p:cNvSpPr>
          <p:nvPr>
            <p:ph type="dt" idx="1"/>
          </p:nvPr>
        </p:nvSpPr>
        <p:spPr bwMode="auto">
          <a:xfrm>
            <a:off x="3886200" y="0"/>
            <a:ext cx="29718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052" name="Rectangle 4">
            <a:extLst>
              <a:ext uri="{FF2B5EF4-FFF2-40B4-BE49-F238E27FC236}">
                <a16:creationId xmlns:a16="http://schemas.microsoft.com/office/drawing/2014/main" id="{C9F6ED6E-ED52-46DF-9776-3AFF45732F53}"/>
              </a:ext>
            </a:extLst>
          </p:cNvPr>
          <p:cNvSpPr>
            <a:spLocks noChangeArrowheads="1" noTextEdit="1"/>
          </p:cNvSpPr>
          <p:nvPr>
            <p:ph type="sldImg" idx="2"/>
          </p:nvPr>
        </p:nvSpPr>
        <p:spPr bwMode="auto">
          <a:xfrm>
            <a:off x="1014413" y="723900"/>
            <a:ext cx="4830762" cy="36226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97671B91-9FBD-4B33-BBF7-1B379F35C0DF}"/>
              </a:ext>
            </a:extLst>
          </p:cNvPr>
          <p:cNvSpPr>
            <a:spLocks noGrp="1" noChangeArrowheads="1"/>
          </p:cNvSpPr>
          <p:nvPr>
            <p:ph type="body" sz="quarter" idx="3"/>
          </p:nvPr>
        </p:nvSpPr>
        <p:spPr bwMode="auto">
          <a:xfrm>
            <a:off x="914400" y="4587875"/>
            <a:ext cx="5029200"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a:extLst>
              <a:ext uri="{FF2B5EF4-FFF2-40B4-BE49-F238E27FC236}">
                <a16:creationId xmlns:a16="http://schemas.microsoft.com/office/drawing/2014/main" id="{41D986BE-1375-4A18-BA38-F8DDF9B41976}"/>
              </a:ext>
            </a:extLst>
          </p:cNvPr>
          <p:cNvSpPr>
            <a:spLocks noGrp="1" noChangeArrowheads="1"/>
          </p:cNvSpPr>
          <p:nvPr>
            <p:ph type="ftr" sz="quarter" idx="4"/>
          </p:nvPr>
        </p:nvSpPr>
        <p:spPr bwMode="auto">
          <a:xfrm>
            <a:off x="0" y="9175750"/>
            <a:ext cx="29718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6151" name="Rectangle 7">
            <a:extLst>
              <a:ext uri="{FF2B5EF4-FFF2-40B4-BE49-F238E27FC236}">
                <a16:creationId xmlns:a16="http://schemas.microsoft.com/office/drawing/2014/main" id="{18D6937F-DEB5-4AA7-A51A-7D0C84DC3763}"/>
              </a:ext>
            </a:extLst>
          </p:cNvPr>
          <p:cNvSpPr>
            <a:spLocks noGrp="1" noChangeArrowheads="1"/>
          </p:cNvSpPr>
          <p:nvPr>
            <p:ph type="sldNum" sz="quarter" idx="5"/>
          </p:nvPr>
        </p:nvSpPr>
        <p:spPr bwMode="auto">
          <a:xfrm>
            <a:off x="3886200" y="9175750"/>
            <a:ext cx="29718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E1172F5-F3F0-4A6F-A8DC-6CCE4C7DAB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1E2B52E5-1074-4B69-8379-DEDDE04C3516}"/>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966A28C-75F1-4280-BF29-0342A30B001C}" type="slidenum">
              <a:rPr lang="en-US" altLang="en-US" sz="1200"/>
              <a:pPr/>
              <a:t>1</a:t>
            </a:fld>
            <a:endParaRPr lang="en-US" altLang="en-US" sz="1200"/>
          </a:p>
        </p:txBody>
      </p:sp>
      <p:sp>
        <p:nvSpPr>
          <p:cNvPr id="4099" name="Rectangle 2">
            <a:extLst>
              <a:ext uri="{FF2B5EF4-FFF2-40B4-BE49-F238E27FC236}">
                <a16:creationId xmlns:a16="http://schemas.microsoft.com/office/drawing/2014/main" id="{A19EEC2F-11C1-4376-B898-5DC8A7DB86BD}"/>
              </a:ext>
            </a:extLst>
          </p:cNvPr>
          <p:cNvSpPr>
            <a:spLocks noChangeArrowheads="1" noTextEdit="1"/>
          </p:cNvSpPr>
          <p:nvPr>
            <p:ph type="sldImg"/>
          </p:nvPr>
        </p:nvSpPr>
        <p:spPr>
          <a:ln/>
        </p:spPr>
      </p:sp>
      <p:sp>
        <p:nvSpPr>
          <p:cNvPr id="4100" name="Rectangle 3">
            <a:extLst>
              <a:ext uri="{FF2B5EF4-FFF2-40B4-BE49-F238E27FC236}">
                <a16:creationId xmlns:a16="http://schemas.microsoft.com/office/drawing/2014/main" id="{70C3BD35-6523-47DC-813C-ADC2FBD02014}"/>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151C3EA-98BD-4AD7-A895-DA0F52014E29}"/>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D806BE-A625-4E8D-B7CF-DA8D38067434}" type="slidenum">
              <a:rPr lang="en-US" altLang="en-US" sz="1200"/>
              <a:pPr/>
              <a:t>8</a:t>
            </a:fld>
            <a:endParaRPr lang="en-US" altLang="en-US" sz="1200"/>
          </a:p>
        </p:txBody>
      </p:sp>
      <p:sp>
        <p:nvSpPr>
          <p:cNvPr id="12291" name="Rectangle 2">
            <a:extLst>
              <a:ext uri="{FF2B5EF4-FFF2-40B4-BE49-F238E27FC236}">
                <a16:creationId xmlns:a16="http://schemas.microsoft.com/office/drawing/2014/main" id="{A31CBE3A-AFF4-433C-874B-7DBEF646921A}"/>
              </a:ext>
            </a:extLst>
          </p:cNvPr>
          <p:cNvSpPr>
            <a:spLocks noChangeArrowheads="1" noTextEdit="1"/>
          </p:cNvSpPr>
          <p:nvPr>
            <p:ph type="sldImg"/>
          </p:nvPr>
        </p:nvSpPr>
        <p:spPr>
          <a:ln/>
        </p:spPr>
      </p:sp>
      <p:sp>
        <p:nvSpPr>
          <p:cNvPr id="12292" name="Rectangle 3">
            <a:extLst>
              <a:ext uri="{FF2B5EF4-FFF2-40B4-BE49-F238E27FC236}">
                <a16:creationId xmlns:a16="http://schemas.microsoft.com/office/drawing/2014/main" id="{4945A2E0-A7BF-4E6E-AA47-19015726D59B}"/>
              </a:ext>
            </a:extLst>
          </p:cNvPr>
          <p:cNvSpPr>
            <a:spLocks noGrp="1" noChangeArrowheads="1"/>
          </p:cNvSpPr>
          <p:nvPr>
            <p:ph type="body" idx="1"/>
          </p:nvPr>
        </p:nvSpPr>
        <p:spPr>
          <a:noFill/>
        </p:spPr>
        <p:txBody>
          <a:bodyPr/>
          <a:lstStyle/>
          <a:p>
            <a:r>
              <a:rPr lang="en-US" altLang="en-US"/>
              <a:t>Note linear dependence on 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DEEC5CE-CD11-4FB2-888E-D2D43826C930}"/>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F4AD21A-83A3-4368-B802-B228B65ABA94}" type="slidenum">
              <a:rPr lang="en-US" altLang="en-US" sz="1200"/>
              <a:pPr/>
              <a:t>9</a:t>
            </a:fld>
            <a:endParaRPr lang="en-US" altLang="en-US" sz="1200"/>
          </a:p>
        </p:txBody>
      </p:sp>
      <p:sp>
        <p:nvSpPr>
          <p:cNvPr id="14339" name="Rectangle 2">
            <a:extLst>
              <a:ext uri="{FF2B5EF4-FFF2-40B4-BE49-F238E27FC236}">
                <a16:creationId xmlns:a16="http://schemas.microsoft.com/office/drawing/2014/main" id="{BC22A4E1-DA40-4710-852D-16B6597B2C67}"/>
              </a:ext>
            </a:extLst>
          </p:cNvPr>
          <p:cNvSpPr>
            <a:spLocks noChangeArrowheads="1" noTextEdit="1"/>
          </p:cNvSpPr>
          <p:nvPr>
            <p:ph type="sldImg"/>
          </p:nvPr>
        </p:nvSpPr>
        <p:spPr>
          <a:ln/>
        </p:spPr>
      </p:sp>
      <p:sp>
        <p:nvSpPr>
          <p:cNvPr id="14340" name="Rectangle 3">
            <a:extLst>
              <a:ext uri="{FF2B5EF4-FFF2-40B4-BE49-F238E27FC236}">
                <a16:creationId xmlns:a16="http://schemas.microsoft.com/office/drawing/2014/main" id="{771F24FD-8333-422C-9978-38000EE098CE}"/>
              </a:ext>
            </a:extLst>
          </p:cNvPr>
          <p:cNvSpPr>
            <a:spLocks noGrp="1" noChangeArrowheads="1"/>
          </p:cNvSpPr>
          <p:nvPr>
            <p:ph type="body" idx="1"/>
          </p:nvPr>
        </p:nvSpPr>
        <p:spPr>
          <a:noFill/>
        </p:spPr>
        <p:txBody>
          <a:bodyPr/>
          <a:lstStyle/>
          <a:p>
            <a:r>
              <a:rPr lang="en-US" altLang="en-US"/>
              <a:t>One can think of a tricky mechanism: Water a) increases adhesion by adds capillary force b) decreases adhesion as such by decreasing work of adhesion by polar molecules. When everything is cold, adhesion is increased, via capillary. But as we heat near critical temperature, capillary contribution disappears due to vanishing surface tension and we are left with pure decrease of adhesion.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40297422-06EC-40C7-9110-A707B1C281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B6EC04E-1478-4630-AA90-257AE70C0F6F}"/>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6" name="Rectangle 6">
            <a:extLst>
              <a:ext uri="{FF2B5EF4-FFF2-40B4-BE49-F238E27FC236}">
                <a16:creationId xmlns:a16="http://schemas.microsoft.com/office/drawing/2014/main" id="{E5EEAAC3-0277-4D82-8D82-BC8BE2138DC2}"/>
              </a:ext>
            </a:extLst>
          </p:cNvPr>
          <p:cNvSpPr>
            <a:spLocks noGrp="1" noChangeArrowheads="1"/>
          </p:cNvSpPr>
          <p:nvPr>
            <p:ph type="sldNum" sz="quarter" idx="12"/>
          </p:nvPr>
        </p:nvSpPr>
        <p:spPr>
          <a:ln/>
        </p:spPr>
        <p:txBody>
          <a:bodyPr/>
          <a:lstStyle>
            <a:lvl1pPr>
              <a:defRPr/>
            </a:lvl1pPr>
          </a:lstStyle>
          <a:p>
            <a:pPr>
              <a:defRPr/>
            </a:pPr>
            <a:fld id="{71B7F229-A208-411B-8EEE-0F5EBA706B52}" type="slidenum">
              <a:rPr lang="en-US" altLang="en-US"/>
              <a:pPr>
                <a:defRPr/>
              </a:pPr>
              <a:t>‹#›</a:t>
            </a:fld>
            <a:endParaRPr lang="en-US" altLang="en-US"/>
          </a:p>
        </p:txBody>
      </p:sp>
    </p:spTree>
    <p:extLst>
      <p:ext uri="{BB962C8B-B14F-4D97-AF65-F5344CB8AC3E}">
        <p14:creationId xmlns:p14="http://schemas.microsoft.com/office/powerpoint/2010/main" val="1773524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52E7178-C641-4D99-8D45-C64A97879C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A775EB5-5638-48A5-8FDA-A51348993DF0}"/>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6" name="Rectangle 6">
            <a:extLst>
              <a:ext uri="{FF2B5EF4-FFF2-40B4-BE49-F238E27FC236}">
                <a16:creationId xmlns:a16="http://schemas.microsoft.com/office/drawing/2014/main" id="{B3E9B035-7C2B-4AFC-A0BD-8952A659FA50}"/>
              </a:ext>
            </a:extLst>
          </p:cNvPr>
          <p:cNvSpPr>
            <a:spLocks noGrp="1" noChangeArrowheads="1"/>
          </p:cNvSpPr>
          <p:nvPr>
            <p:ph type="sldNum" sz="quarter" idx="12"/>
          </p:nvPr>
        </p:nvSpPr>
        <p:spPr>
          <a:ln/>
        </p:spPr>
        <p:txBody>
          <a:bodyPr/>
          <a:lstStyle>
            <a:lvl1pPr>
              <a:defRPr/>
            </a:lvl1pPr>
          </a:lstStyle>
          <a:p>
            <a:pPr>
              <a:defRPr/>
            </a:pPr>
            <a:fld id="{59EF5093-DBE9-4C33-A670-9EBB54871724}" type="slidenum">
              <a:rPr lang="en-US" altLang="en-US"/>
              <a:pPr>
                <a:defRPr/>
              </a:pPr>
              <a:t>‹#›</a:t>
            </a:fld>
            <a:endParaRPr lang="en-US" altLang="en-US"/>
          </a:p>
        </p:txBody>
      </p:sp>
    </p:spTree>
    <p:extLst>
      <p:ext uri="{BB962C8B-B14F-4D97-AF65-F5344CB8AC3E}">
        <p14:creationId xmlns:p14="http://schemas.microsoft.com/office/powerpoint/2010/main" val="934001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9E02655-4C79-49D3-AC28-354024E8C69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C4A37BA-4235-40B0-BD14-557E6D78534F}"/>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6" name="Rectangle 6">
            <a:extLst>
              <a:ext uri="{FF2B5EF4-FFF2-40B4-BE49-F238E27FC236}">
                <a16:creationId xmlns:a16="http://schemas.microsoft.com/office/drawing/2014/main" id="{96A6A52D-0A35-450D-A777-C6CA50BD438E}"/>
              </a:ext>
            </a:extLst>
          </p:cNvPr>
          <p:cNvSpPr>
            <a:spLocks noGrp="1" noChangeArrowheads="1"/>
          </p:cNvSpPr>
          <p:nvPr>
            <p:ph type="sldNum" sz="quarter" idx="12"/>
          </p:nvPr>
        </p:nvSpPr>
        <p:spPr>
          <a:ln/>
        </p:spPr>
        <p:txBody>
          <a:bodyPr/>
          <a:lstStyle>
            <a:lvl1pPr>
              <a:defRPr/>
            </a:lvl1pPr>
          </a:lstStyle>
          <a:p>
            <a:pPr>
              <a:defRPr/>
            </a:pPr>
            <a:fld id="{C4EE23EF-D54A-4AA7-8C3D-B5DD64EBDF95}" type="slidenum">
              <a:rPr lang="en-US" altLang="en-US"/>
              <a:pPr>
                <a:defRPr/>
              </a:pPr>
              <a:t>‹#›</a:t>
            </a:fld>
            <a:endParaRPr lang="en-US" altLang="en-US"/>
          </a:p>
        </p:txBody>
      </p:sp>
    </p:spTree>
    <p:extLst>
      <p:ext uri="{BB962C8B-B14F-4D97-AF65-F5344CB8AC3E}">
        <p14:creationId xmlns:p14="http://schemas.microsoft.com/office/powerpoint/2010/main" val="176218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E44B5E0-EE4D-4D66-80A6-1733CEE3537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14A2FDE-1A65-4F26-A1C6-845F206F5B0D}"/>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6" name="Rectangle 6">
            <a:extLst>
              <a:ext uri="{FF2B5EF4-FFF2-40B4-BE49-F238E27FC236}">
                <a16:creationId xmlns:a16="http://schemas.microsoft.com/office/drawing/2014/main" id="{8A46E00F-88E0-4C5C-8A06-999D4E20532B}"/>
              </a:ext>
            </a:extLst>
          </p:cNvPr>
          <p:cNvSpPr>
            <a:spLocks noGrp="1" noChangeArrowheads="1"/>
          </p:cNvSpPr>
          <p:nvPr>
            <p:ph type="sldNum" sz="quarter" idx="12"/>
          </p:nvPr>
        </p:nvSpPr>
        <p:spPr>
          <a:ln/>
        </p:spPr>
        <p:txBody>
          <a:bodyPr/>
          <a:lstStyle>
            <a:lvl1pPr>
              <a:defRPr/>
            </a:lvl1pPr>
          </a:lstStyle>
          <a:p>
            <a:pPr>
              <a:defRPr/>
            </a:pPr>
            <a:fld id="{DF7517E8-39A7-4459-B55D-9C73599086C7}" type="slidenum">
              <a:rPr lang="en-US" altLang="en-US"/>
              <a:pPr>
                <a:defRPr/>
              </a:pPr>
              <a:t>‹#›</a:t>
            </a:fld>
            <a:endParaRPr lang="en-US" altLang="en-US"/>
          </a:p>
        </p:txBody>
      </p:sp>
    </p:spTree>
    <p:extLst>
      <p:ext uri="{BB962C8B-B14F-4D97-AF65-F5344CB8AC3E}">
        <p14:creationId xmlns:p14="http://schemas.microsoft.com/office/powerpoint/2010/main" val="957017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920E2892-3368-4CF0-B437-17EDC9CF21D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444B6A5-00F1-44B1-A401-9A04EAB30200}"/>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6" name="Rectangle 6">
            <a:extLst>
              <a:ext uri="{FF2B5EF4-FFF2-40B4-BE49-F238E27FC236}">
                <a16:creationId xmlns:a16="http://schemas.microsoft.com/office/drawing/2014/main" id="{E56E8C6B-1211-4445-AFC1-2BB64E532885}"/>
              </a:ext>
            </a:extLst>
          </p:cNvPr>
          <p:cNvSpPr>
            <a:spLocks noGrp="1" noChangeArrowheads="1"/>
          </p:cNvSpPr>
          <p:nvPr>
            <p:ph type="sldNum" sz="quarter" idx="12"/>
          </p:nvPr>
        </p:nvSpPr>
        <p:spPr>
          <a:ln/>
        </p:spPr>
        <p:txBody>
          <a:bodyPr/>
          <a:lstStyle>
            <a:lvl1pPr>
              <a:defRPr/>
            </a:lvl1pPr>
          </a:lstStyle>
          <a:p>
            <a:pPr>
              <a:defRPr/>
            </a:pPr>
            <a:fld id="{0CEAFD10-D323-4083-A3EC-240F6507EE9B}" type="slidenum">
              <a:rPr lang="en-US" altLang="en-US"/>
              <a:pPr>
                <a:defRPr/>
              </a:pPr>
              <a:t>‹#›</a:t>
            </a:fld>
            <a:endParaRPr lang="en-US" altLang="en-US"/>
          </a:p>
        </p:txBody>
      </p:sp>
    </p:spTree>
    <p:extLst>
      <p:ext uri="{BB962C8B-B14F-4D97-AF65-F5344CB8AC3E}">
        <p14:creationId xmlns:p14="http://schemas.microsoft.com/office/powerpoint/2010/main" val="754554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C1DEB07-C4FE-4E21-A1CF-6ECF5E1D45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24C8E18-FF22-4022-8F8B-898D1F9636DB}"/>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7" name="Rectangle 6">
            <a:extLst>
              <a:ext uri="{FF2B5EF4-FFF2-40B4-BE49-F238E27FC236}">
                <a16:creationId xmlns:a16="http://schemas.microsoft.com/office/drawing/2014/main" id="{32C10EE5-C37F-4239-8BAF-F095B0AA5B68}"/>
              </a:ext>
            </a:extLst>
          </p:cNvPr>
          <p:cNvSpPr>
            <a:spLocks noGrp="1" noChangeArrowheads="1"/>
          </p:cNvSpPr>
          <p:nvPr>
            <p:ph type="sldNum" sz="quarter" idx="12"/>
          </p:nvPr>
        </p:nvSpPr>
        <p:spPr>
          <a:ln/>
        </p:spPr>
        <p:txBody>
          <a:bodyPr/>
          <a:lstStyle>
            <a:lvl1pPr>
              <a:defRPr/>
            </a:lvl1pPr>
          </a:lstStyle>
          <a:p>
            <a:pPr>
              <a:defRPr/>
            </a:pPr>
            <a:fld id="{D2FBB364-9406-4CBA-BAC0-E7F5EA1AD421}" type="slidenum">
              <a:rPr lang="en-US" altLang="en-US"/>
              <a:pPr>
                <a:defRPr/>
              </a:pPr>
              <a:t>‹#›</a:t>
            </a:fld>
            <a:endParaRPr lang="en-US" altLang="en-US"/>
          </a:p>
        </p:txBody>
      </p:sp>
    </p:spTree>
    <p:extLst>
      <p:ext uri="{BB962C8B-B14F-4D97-AF65-F5344CB8AC3E}">
        <p14:creationId xmlns:p14="http://schemas.microsoft.com/office/powerpoint/2010/main" val="406179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059B3C0-11B6-431D-AC38-F169116C217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6A22D4CB-80D2-4080-8BAE-37DFADAF5D30}"/>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9" name="Rectangle 6">
            <a:extLst>
              <a:ext uri="{FF2B5EF4-FFF2-40B4-BE49-F238E27FC236}">
                <a16:creationId xmlns:a16="http://schemas.microsoft.com/office/drawing/2014/main" id="{DC4D9EBB-F5A1-44F0-8C81-E7D11A002AE3}"/>
              </a:ext>
            </a:extLst>
          </p:cNvPr>
          <p:cNvSpPr>
            <a:spLocks noGrp="1" noChangeArrowheads="1"/>
          </p:cNvSpPr>
          <p:nvPr>
            <p:ph type="sldNum" sz="quarter" idx="12"/>
          </p:nvPr>
        </p:nvSpPr>
        <p:spPr>
          <a:ln/>
        </p:spPr>
        <p:txBody>
          <a:bodyPr/>
          <a:lstStyle>
            <a:lvl1pPr>
              <a:defRPr/>
            </a:lvl1pPr>
          </a:lstStyle>
          <a:p>
            <a:pPr>
              <a:defRPr/>
            </a:pPr>
            <a:fld id="{74553761-F96A-43C7-BA52-37836C17919A}" type="slidenum">
              <a:rPr lang="en-US" altLang="en-US"/>
              <a:pPr>
                <a:defRPr/>
              </a:pPr>
              <a:t>‹#›</a:t>
            </a:fld>
            <a:endParaRPr lang="en-US" altLang="en-US"/>
          </a:p>
        </p:txBody>
      </p:sp>
    </p:spTree>
    <p:extLst>
      <p:ext uri="{BB962C8B-B14F-4D97-AF65-F5344CB8AC3E}">
        <p14:creationId xmlns:p14="http://schemas.microsoft.com/office/powerpoint/2010/main" val="246265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2D911C1-0D1D-4D1B-ADEC-3891F601772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3DAA6676-CC6F-460E-B0D2-2C3B6C39533E}"/>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5" name="Rectangle 6">
            <a:extLst>
              <a:ext uri="{FF2B5EF4-FFF2-40B4-BE49-F238E27FC236}">
                <a16:creationId xmlns:a16="http://schemas.microsoft.com/office/drawing/2014/main" id="{2A535E04-76A0-48A2-A377-B11DB8709EC4}"/>
              </a:ext>
            </a:extLst>
          </p:cNvPr>
          <p:cNvSpPr>
            <a:spLocks noGrp="1" noChangeArrowheads="1"/>
          </p:cNvSpPr>
          <p:nvPr>
            <p:ph type="sldNum" sz="quarter" idx="12"/>
          </p:nvPr>
        </p:nvSpPr>
        <p:spPr>
          <a:ln/>
        </p:spPr>
        <p:txBody>
          <a:bodyPr/>
          <a:lstStyle>
            <a:lvl1pPr>
              <a:defRPr/>
            </a:lvl1pPr>
          </a:lstStyle>
          <a:p>
            <a:pPr>
              <a:defRPr/>
            </a:pPr>
            <a:fld id="{86481790-A6F7-4FDE-853A-A603A91A9A13}" type="slidenum">
              <a:rPr lang="en-US" altLang="en-US"/>
              <a:pPr>
                <a:defRPr/>
              </a:pPr>
              <a:t>‹#›</a:t>
            </a:fld>
            <a:endParaRPr lang="en-US" altLang="en-US"/>
          </a:p>
        </p:txBody>
      </p:sp>
    </p:spTree>
    <p:extLst>
      <p:ext uri="{BB962C8B-B14F-4D97-AF65-F5344CB8AC3E}">
        <p14:creationId xmlns:p14="http://schemas.microsoft.com/office/powerpoint/2010/main" val="181420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687D11-CF93-4243-A537-8B7436BF460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FE304D50-3BAD-4071-A1C9-0FC6F75A4D4D}"/>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4" name="Rectangle 6">
            <a:extLst>
              <a:ext uri="{FF2B5EF4-FFF2-40B4-BE49-F238E27FC236}">
                <a16:creationId xmlns:a16="http://schemas.microsoft.com/office/drawing/2014/main" id="{F7D8A853-D782-42E4-9DC0-DE92D946512F}"/>
              </a:ext>
            </a:extLst>
          </p:cNvPr>
          <p:cNvSpPr>
            <a:spLocks noGrp="1" noChangeArrowheads="1"/>
          </p:cNvSpPr>
          <p:nvPr>
            <p:ph type="sldNum" sz="quarter" idx="12"/>
          </p:nvPr>
        </p:nvSpPr>
        <p:spPr>
          <a:ln/>
        </p:spPr>
        <p:txBody>
          <a:bodyPr/>
          <a:lstStyle>
            <a:lvl1pPr>
              <a:defRPr/>
            </a:lvl1pPr>
          </a:lstStyle>
          <a:p>
            <a:pPr>
              <a:defRPr/>
            </a:pPr>
            <a:fld id="{23C6CB8C-AF4B-47E8-8A90-A8110F53800D}" type="slidenum">
              <a:rPr lang="en-US" altLang="en-US"/>
              <a:pPr>
                <a:defRPr/>
              </a:pPr>
              <a:t>‹#›</a:t>
            </a:fld>
            <a:endParaRPr lang="en-US" altLang="en-US"/>
          </a:p>
        </p:txBody>
      </p:sp>
    </p:spTree>
    <p:extLst>
      <p:ext uri="{BB962C8B-B14F-4D97-AF65-F5344CB8AC3E}">
        <p14:creationId xmlns:p14="http://schemas.microsoft.com/office/powerpoint/2010/main" val="29735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DC08C693-491F-43C0-B9FC-7C1B2BE8BE4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0C556F1-1C15-4768-96F9-3073E43A65A1}"/>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7" name="Rectangle 6">
            <a:extLst>
              <a:ext uri="{FF2B5EF4-FFF2-40B4-BE49-F238E27FC236}">
                <a16:creationId xmlns:a16="http://schemas.microsoft.com/office/drawing/2014/main" id="{04E4D70F-F61E-4860-9982-F852A95B0DF3}"/>
              </a:ext>
            </a:extLst>
          </p:cNvPr>
          <p:cNvSpPr>
            <a:spLocks noGrp="1" noChangeArrowheads="1"/>
          </p:cNvSpPr>
          <p:nvPr>
            <p:ph type="sldNum" sz="quarter" idx="12"/>
          </p:nvPr>
        </p:nvSpPr>
        <p:spPr>
          <a:ln/>
        </p:spPr>
        <p:txBody>
          <a:bodyPr/>
          <a:lstStyle>
            <a:lvl1pPr>
              <a:defRPr/>
            </a:lvl1pPr>
          </a:lstStyle>
          <a:p>
            <a:pPr>
              <a:defRPr/>
            </a:pPr>
            <a:fld id="{8F2D9367-B69E-4585-9C0D-B94CEB2F6028}" type="slidenum">
              <a:rPr lang="en-US" altLang="en-US"/>
              <a:pPr>
                <a:defRPr/>
              </a:pPr>
              <a:t>‹#›</a:t>
            </a:fld>
            <a:endParaRPr lang="en-US" altLang="en-US"/>
          </a:p>
        </p:txBody>
      </p:sp>
    </p:spTree>
    <p:extLst>
      <p:ext uri="{BB962C8B-B14F-4D97-AF65-F5344CB8AC3E}">
        <p14:creationId xmlns:p14="http://schemas.microsoft.com/office/powerpoint/2010/main" val="130319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140062A-3F5B-46D2-A633-E0C451B04E6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F329830-0E68-4239-A344-020E47542906}"/>
              </a:ext>
            </a:extLst>
          </p:cNvPr>
          <p:cNvSpPr>
            <a:spLocks noGrp="1" noChangeArrowheads="1"/>
          </p:cNvSpPr>
          <p:nvPr>
            <p:ph type="ftr" sz="quarter" idx="11"/>
          </p:nvPr>
        </p:nvSpPr>
        <p:spPr>
          <a:ln/>
        </p:spPr>
        <p:txBody>
          <a:bodyPr/>
          <a:lstStyle>
            <a:lvl1pPr>
              <a:defRPr/>
            </a:lvl1pPr>
          </a:lstStyle>
          <a:p>
            <a:pPr>
              <a:defRPr/>
            </a:pPr>
            <a:r>
              <a:rPr lang="en-US" altLang="en-US"/>
              <a:t>N. Arnold, Applied Physics, Linz</a:t>
            </a:r>
          </a:p>
        </p:txBody>
      </p:sp>
      <p:sp>
        <p:nvSpPr>
          <p:cNvPr id="7" name="Rectangle 6">
            <a:extLst>
              <a:ext uri="{FF2B5EF4-FFF2-40B4-BE49-F238E27FC236}">
                <a16:creationId xmlns:a16="http://schemas.microsoft.com/office/drawing/2014/main" id="{FDE43D72-EDA2-408B-B1C8-A39F6670B550}"/>
              </a:ext>
            </a:extLst>
          </p:cNvPr>
          <p:cNvSpPr>
            <a:spLocks noGrp="1" noChangeArrowheads="1"/>
          </p:cNvSpPr>
          <p:nvPr>
            <p:ph type="sldNum" sz="quarter" idx="12"/>
          </p:nvPr>
        </p:nvSpPr>
        <p:spPr>
          <a:ln/>
        </p:spPr>
        <p:txBody>
          <a:bodyPr/>
          <a:lstStyle>
            <a:lvl1pPr>
              <a:defRPr/>
            </a:lvl1pPr>
          </a:lstStyle>
          <a:p>
            <a:pPr>
              <a:defRPr/>
            </a:pPr>
            <a:fld id="{754CB3D7-5AA0-498E-8F12-A55E66D9177C}" type="slidenum">
              <a:rPr lang="en-US" altLang="en-US"/>
              <a:pPr>
                <a:defRPr/>
              </a:pPr>
              <a:t>‹#›</a:t>
            </a:fld>
            <a:endParaRPr lang="en-US" altLang="en-US"/>
          </a:p>
        </p:txBody>
      </p:sp>
    </p:spTree>
    <p:extLst>
      <p:ext uri="{BB962C8B-B14F-4D97-AF65-F5344CB8AC3E}">
        <p14:creationId xmlns:p14="http://schemas.microsoft.com/office/powerpoint/2010/main" val="104056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DA5A9D-AB7E-4A43-8E0C-0436E53F9B84}"/>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5B503B9-018C-497C-A208-20C4905A2098}"/>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2E7C64A-9C6D-44D8-9F9C-2025CCD1FA8A}"/>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a:extLst>
              <a:ext uri="{FF2B5EF4-FFF2-40B4-BE49-F238E27FC236}">
                <a16:creationId xmlns:a16="http://schemas.microsoft.com/office/drawing/2014/main" id="{0952B464-2A54-431D-9D74-3F74D67EFB79}"/>
              </a:ext>
            </a:extLst>
          </p:cNvPr>
          <p:cNvSpPr>
            <a:spLocks noGrp="1" noChangeArrowheads="1"/>
          </p:cNvSpPr>
          <p:nvPr>
            <p:ph type="ftr" sz="quarter" idx="3"/>
          </p:nvPr>
        </p:nvSpPr>
        <p:spPr bwMode="auto">
          <a:xfrm>
            <a:off x="6248400" y="65532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ltLang="en-US"/>
              <a:t>N. Arnold, Applied Physics, Linz</a:t>
            </a:r>
          </a:p>
        </p:txBody>
      </p:sp>
      <p:sp>
        <p:nvSpPr>
          <p:cNvPr id="1030" name="Rectangle 6">
            <a:extLst>
              <a:ext uri="{FF2B5EF4-FFF2-40B4-BE49-F238E27FC236}">
                <a16:creationId xmlns:a16="http://schemas.microsoft.com/office/drawing/2014/main" id="{067B12B4-C17C-490A-8069-CE35DE956588}"/>
              </a:ext>
            </a:extLst>
          </p:cNvPr>
          <p:cNvSpPr>
            <a:spLocks noGrp="1" noChangeArrowheads="1"/>
          </p:cNvSpPr>
          <p:nvPr>
            <p:ph type="sldNum" sz="quarter" idx="4"/>
          </p:nvPr>
        </p:nvSpPr>
        <p:spPr bwMode="auto">
          <a:xfrm>
            <a:off x="3124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023712C-7BF3-422D-870D-7E70F31415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wmf"/><Relationship Id="rId3" Type="http://schemas.openxmlformats.org/officeDocument/2006/relationships/notesSlide" Target="../notesSlides/notesSlide2.xml"/><Relationship Id="rId7" Type="http://schemas.openxmlformats.org/officeDocument/2006/relationships/image" Target="../media/image8.wmf"/><Relationship Id="rId12"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notesSlide" Target="../notesSlides/notesSlide3.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image" Target="../media/image12.wmf"/><Relationship Id="rId10" Type="http://schemas.openxmlformats.org/officeDocument/2006/relationships/image" Target="../media/image17.wmf"/><Relationship Id="rId4" Type="http://schemas.openxmlformats.org/officeDocument/2006/relationships/oleObject" Target="../embeddings/oleObject12.bin"/><Relationship Id="rId9"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a:extLst>
              <a:ext uri="{FF2B5EF4-FFF2-40B4-BE49-F238E27FC236}">
                <a16:creationId xmlns:a16="http://schemas.microsoft.com/office/drawing/2014/main" id="{0E9947A7-9822-4B62-8CEE-D1CF91F71621}"/>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3075" name="Text Box 3074">
            <a:extLst>
              <a:ext uri="{FF2B5EF4-FFF2-40B4-BE49-F238E27FC236}">
                <a16:creationId xmlns:a16="http://schemas.microsoft.com/office/drawing/2014/main" id="{49C23F23-E5B5-4E09-99C4-C5BDCB05C1D4}"/>
              </a:ext>
            </a:extLst>
          </p:cNvPr>
          <p:cNvSpPr txBox="1">
            <a:spLocks noChangeArrowheads="1"/>
          </p:cNvSpPr>
          <p:nvPr/>
        </p:nvSpPr>
        <p:spPr bwMode="auto">
          <a:xfrm>
            <a:off x="304800" y="2028825"/>
            <a:ext cx="85344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b="1">
                <a:solidFill>
                  <a:srgbClr val="CC0099"/>
                </a:solidFill>
              </a:rPr>
              <a:t>THEORETICAL SUGGESTIONS </a:t>
            </a:r>
          </a:p>
          <a:p>
            <a:pPr algn="ctr">
              <a:spcBef>
                <a:spcPct val="50000"/>
              </a:spcBef>
            </a:pPr>
            <a:r>
              <a:rPr lang="en-US" altLang="en-US" b="1">
                <a:solidFill>
                  <a:srgbClr val="CC0099"/>
                </a:solidFill>
              </a:rPr>
              <a:t>FOR THE IMPROVEMENT OF DRY LASER CLEANING</a:t>
            </a:r>
            <a:endParaRPr lang="en-US" altLang="en-US">
              <a:solidFill>
                <a:srgbClr val="CC0099"/>
              </a:solidFill>
            </a:endParaRPr>
          </a:p>
        </p:txBody>
      </p:sp>
      <p:sp>
        <p:nvSpPr>
          <p:cNvPr id="3076" name="Text Box 3075">
            <a:extLst>
              <a:ext uri="{FF2B5EF4-FFF2-40B4-BE49-F238E27FC236}">
                <a16:creationId xmlns:a16="http://schemas.microsoft.com/office/drawing/2014/main" id="{1BF989FF-BD28-4012-921B-1388F054F40A}"/>
              </a:ext>
            </a:extLst>
          </p:cNvPr>
          <p:cNvSpPr txBox="1">
            <a:spLocks noChangeArrowheads="1"/>
          </p:cNvSpPr>
          <p:nvPr/>
        </p:nvSpPr>
        <p:spPr bwMode="auto">
          <a:xfrm>
            <a:off x="457200" y="3536950"/>
            <a:ext cx="830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en-US" u="sng">
                <a:solidFill>
                  <a:srgbClr val="0000FF"/>
                </a:solidFill>
              </a:rPr>
              <a:t>N. Arnold</a:t>
            </a:r>
            <a:endParaRPr lang="de-DE" altLang="en-US">
              <a:solidFill>
                <a:srgbClr val="0000FF"/>
              </a:solidFill>
            </a:endParaRPr>
          </a:p>
          <a:p>
            <a:pPr algn="ctr"/>
            <a:r>
              <a:rPr lang="de-DE" altLang="en-US"/>
              <a:t>Angewandte Physik, Johannes - Kepler - Universität</a:t>
            </a:r>
          </a:p>
          <a:p>
            <a:pPr algn="ctr"/>
            <a:r>
              <a:rPr lang="de-DE" altLang="en-US"/>
              <a:t>A-4040, Linz, Austria</a:t>
            </a:r>
            <a:endParaRPr lang="en-US" altLang="en-US"/>
          </a:p>
        </p:txBody>
      </p:sp>
      <p:graphicFrame>
        <p:nvGraphicFramePr>
          <p:cNvPr id="3077" name="Object 3077">
            <a:extLst>
              <a:ext uri="{FF2B5EF4-FFF2-40B4-BE49-F238E27FC236}">
                <a16:creationId xmlns:a16="http://schemas.microsoft.com/office/drawing/2014/main" id="{2E6B1341-4FC4-4BF4-B86D-7F83C21A8E82}"/>
              </a:ext>
            </a:extLst>
          </p:cNvPr>
          <p:cNvGraphicFramePr>
            <a:graphicFrameLocks noChangeAspect="1"/>
          </p:cNvGraphicFramePr>
          <p:nvPr/>
        </p:nvGraphicFramePr>
        <p:xfrm>
          <a:off x="0" y="0"/>
          <a:ext cx="6226175" cy="1235075"/>
        </p:xfrm>
        <a:graphic>
          <a:graphicData uri="http://schemas.openxmlformats.org/presentationml/2006/ole">
            <mc:AlternateContent xmlns:mc="http://schemas.openxmlformats.org/markup-compatibility/2006">
              <mc:Choice xmlns:v="urn:schemas-microsoft-com:vml" Requires="v">
                <p:oleObj spid="_x0000_s3079" name="Picture" r:id="rId4" imgW="3113194" imgH="617755" progId="Word.Picture.8">
                  <p:embed/>
                </p:oleObj>
              </mc:Choice>
              <mc:Fallback>
                <p:oleObj name="Picture" r:id="rId4" imgW="3113194" imgH="617755" progId="Word.Picture.8">
                  <p:embed/>
                  <p:pic>
                    <p:nvPicPr>
                      <p:cNvPr id="0" name="Object 307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226175" cy="123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8" name="Object 3078">
            <a:extLst>
              <a:ext uri="{FF2B5EF4-FFF2-40B4-BE49-F238E27FC236}">
                <a16:creationId xmlns:a16="http://schemas.microsoft.com/office/drawing/2014/main" id="{369AF638-DD61-4065-9D2F-9F0848D984DB}"/>
              </a:ext>
            </a:extLst>
          </p:cNvPr>
          <p:cNvGraphicFramePr>
            <a:graphicFrameLocks noChangeAspect="1"/>
          </p:cNvGraphicFramePr>
          <p:nvPr/>
        </p:nvGraphicFramePr>
        <p:xfrm>
          <a:off x="7162800" y="0"/>
          <a:ext cx="1946275" cy="1217613"/>
        </p:xfrm>
        <a:graphic>
          <a:graphicData uri="http://schemas.openxmlformats.org/presentationml/2006/ole">
            <mc:AlternateContent xmlns:mc="http://schemas.openxmlformats.org/markup-compatibility/2006">
              <mc:Choice xmlns:v="urn:schemas-microsoft-com:vml" Requires="v">
                <p:oleObj spid="_x0000_s3080" name="Photo Editor Photo" r:id="rId6" imgW="2438095" imgH="1523810" progId="MSPhotoEd.3">
                  <p:embed/>
                </p:oleObj>
              </mc:Choice>
              <mc:Fallback>
                <p:oleObj name="Photo Editor Photo" r:id="rId6" imgW="2438095" imgH="1523810" progId="MSPhotoEd.3">
                  <p:embed/>
                  <p:pic>
                    <p:nvPicPr>
                      <p:cNvPr id="0" name="Object 307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2800" y="0"/>
                        <a:ext cx="1946275" cy="121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a:extLst>
              <a:ext uri="{FF2B5EF4-FFF2-40B4-BE49-F238E27FC236}">
                <a16:creationId xmlns:a16="http://schemas.microsoft.com/office/drawing/2014/main" id="{C80213C5-BD9B-46D9-B175-083FABFEAD30}"/>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5363" name="Text Box 52">
            <a:extLst>
              <a:ext uri="{FF2B5EF4-FFF2-40B4-BE49-F238E27FC236}">
                <a16:creationId xmlns:a16="http://schemas.microsoft.com/office/drawing/2014/main" id="{706D7A62-C6C9-44F1-B66B-8D87D1948B24}"/>
              </a:ext>
            </a:extLst>
          </p:cNvPr>
          <p:cNvSpPr txBox="1">
            <a:spLocks noChangeArrowheads="1"/>
          </p:cNvSpPr>
          <p:nvPr/>
        </p:nvSpPr>
        <p:spPr bwMode="auto">
          <a:xfrm>
            <a:off x="2514600" y="63246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a:p>
        </p:txBody>
      </p:sp>
      <p:sp>
        <p:nvSpPr>
          <p:cNvPr id="15364" name="Text Box 54">
            <a:extLst>
              <a:ext uri="{FF2B5EF4-FFF2-40B4-BE49-F238E27FC236}">
                <a16:creationId xmlns:a16="http://schemas.microsoft.com/office/drawing/2014/main" id="{8DD1D3CB-1A0E-4689-9243-35C894147368}"/>
              </a:ext>
            </a:extLst>
          </p:cNvPr>
          <p:cNvSpPr txBox="1">
            <a:spLocks noChangeArrowheads="1"/>
          </p:cNvSpPr>
          <p:nvPr/>
        </p:nvSpPr>
        <p:spPr bwMode="auto">
          <a:xfrm>
            <a:off x="3887788" y="5734050"/>
            <a:ext cx="5148262"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a:solidFill>
                  <a:schemeClr val="accent2"/>
                </a:solidFill>
              </a:rPr>
              <a:t>Experiments with different setup,</a:t>
            </a:r>
            <a:r>
              <a:rPr lang="en-US" altLang="en-US" sz="2000"/>
              <a:t> </a:t>
            </a:r>
            <a:r>
              <a:rPr lang="en-US" altLang="en-US" sz="2000" i="1">
                <a:solidFill>
                  <a:schemeClr val="accent2"/>
                </a:solidFill>
              </a:rPr>
              <a:t>RH</a:t>
            </a:r>
            <a:r>
              <a:rPr lang="en-US" altLang="en-US" sz="2000">
                <a:solidFill>
                  <a:schemeClr val="accent2"/>
                </a:solidFill>
              </a:rPr>
              <a:t>~95%:</a:t>
            </a:r>
          </a:p>
          <a:p>
            <a:pPr>
              <a:spcBef>
                <a:spcPct val="50000"/>
              </a:spcBef>
            </a:pPr>
            <a:r>
              <a:rPr lang="en-US" altLang="en-US" sz="2000">
                <a:solidFill>
                  <a:schemeClr val="accent2"/>
                </a:solidFill>
              </a:rPr>
              <a:t>Talk of Prof. Bäuerle and poster of G. Schrems</a:t>
            </a:r>
          </a:p>
        </p:txBody>
      </p:sp>
      <p:grpSp>
        <p:nvGrpSpPr>
          <p:cNvPr id="15365" name="Group 57">
            <a:extLst>
              <a:ext uri="{FF2B5EF4-FFF2-40B4-BE49-F238E27FC236}">
                <a16:creationId xmlns:a16="http://schemas.microsoft.com/office/drawing/2014/main" id="{C6D74C35-9D4B-408E-B61C-13BBA367B5E5}"/>
              </a:ext>
            </a:extLst>
          </p:cNvPr>
          <p:cNvGrpSpPr>
            <a:grpSpLocks/>
          </p:cNvGrpSpPr>
          <p:nvPr/>
        </p:nvGrpSpPr>
        <p:grpSpPr bwMode="auto">
          <a:xfrm>
            <a:off x="4032250" y="931863"/>
            <a:ext cx="5049838" cy="4584700"/>
            <a:chOff x="1859" y="440"/>
            <a:chExt cx="3181" cy="2888"/>
          </a:xfrm>
        </p:grpSpPr>
        <p:sp>
          <p:nvSpPr>
            <p:cNvPr id="15372" name="Rectangle 3" descr="10%">
              <a:extLst>
                <a:ext uri="{FF2B5EF4-FFF2-40B4-BE49-F238E27FC236}">
                  <a16:creationId xmlns:a16="http://schemas.microsoft.com/office/drawing/2014/main" id="{D65C9002-68C4-4F0B-A1DE-E5665C550B5E}"/>
                </a:ext>
              </a:extLst>
            </p:cNvPr>
            <p:cNvSpPr>
              <a:spLocks noChangeArrowheads="1"/>
            </p:cNvSpPr>
            <p:nvPr/>
          </p:nvSpPr>
          <p:spPr bwMode="auto">
            <a:xfrm>
              <a:off x="2208" y="1632"/>
              <a:ext cx="1344" cy="912"/>
            </a:xfrm>
            <a:prstGeom prst="rect">
              <a:avLst/>
            </a:prstGeom>
            <a:pattFill prst="pct10">
              <a:fgClr>
                <a:srgbClr val="0000FF"/>
              </a:fgClr>
              <a:bgClr>
                <a:srgbClr val="FFFFFF"/>
              </a:bgClr>
            </a:patt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73" name="Line 4">
              <a:extLst>
                <a:ext uri="{FF2B5EF4-FFF2-40B4-BE49-F238E27FC236}">
                  <a16:creationId xmlns:a16="http://schemas.microsoft.com/office/drawing/2014/main" id="{798A553B-8B58-41EB-AD07-FEA2CE28A709}"/>
                </a:ext>
              </a:extLst>
            </p:cNvPr>
            <p:cNvSpPr>
              <a:spLocks noChangeShapeType="1"/>
            </p:cNvSpPr>
            <p:nvPr/>
          </p:nvSpPr>
          <p:spPr bwMode="auto">
            <a:xfrm>
              <a:off x="2544" y="1632"/>
              <a:ext cx="624"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4" name="Line 5">
              <a:extLst>
                <a:ext uri="{FF2B5EF4-FFF2-40B4-BE49-F238E27FC236}">
                  <a16:creationId xmlns:a16="http://schemas.microsoft.com/office/drawing/2014/main" id="{0876E550-D08C-4879-8B07-DDC76B47820F}"/>
                </a:ext>
              </a:extLst>
            </p:cNvPr>
            <p:cNvSpPr>
              <a:spLocks noChangeShapeType="1"/>
            </p:cNvSpPr>
            <p:nvPr/>
          </p:nvSpPr>
          <p:spPr bwMode="auto">
            <a:xfrm>
              <a:off x="3552" y="1968"/>
              <a:ext cx="129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Line 6">
              <a:extLst>
                <a:ext uri="{FF2B5EF4-FFF2-40B4-BE49-F238E27FC236}">
                  <a16:creationId xmlns:a16="http://schemas.microsoft.com/office/drawing/2014/main" id="{0853799D-A295-4D48-A881-38ACB90F3FAE}"/>
                </a:ext>
              </a:extLst>
            </p:cNvPr>
            <p:cNvSpPr>
              <a:spLocks noChangeShapeType="1"/>
            </p:cNvSpPr>
            <p:nvPr/>
          </p:nvSpPr>
          <p:spPr bwMode="auto">
            <a:xfrm>
              <a:off x="3552" y="2064"/>
              <a:ext cx="1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6" name="Line 7">
              <a:extLst>
                <a:ext uri="{FF2B5EF4-FFF2-40B4-BE49-F238E27FC236}">
                  <a16:creationId xmlns:a16="http://schemas.microsoft.com/office/drawing/2014/main" id="{43EBA675-5A99-49F9-9BE3-392A79BC21FF}"/>
                </a:ext>
              </a:extLst>
            </p:cNvPr>
            <p:cNvSpPr>
              <a:spLocks noChangeShapeType="1"/>
            </p:cNvSpPr>
            <p:nvPr/>
          </p:nvSpPr>
          <p:spPr bwMode="auto">
            <a:xfrm>
              <a:off x="4848" y="1968"/>
              <a:ext cx="0" cy="72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7" name="Line 8">
              <a:extLst>
                <a:ext uri="{FF2B5EF4-FFF2-40B4-BE49-F238E27FC236}">
                  <a16:creationId xmlns:a16="http://schemas.microsoft.com/office/drawing/2014/main" id="{BC77868B-1EF7-46AA-86B1-EAEDB43DF1F9}"/>
                </a:ext>
              </a:extLst>
            </p:cNvPr>
            <p:cNvSpPr>
              <a:spLocks noChangeShapeType="1"/>
            </p:cNvSpPr>
            <p:nvPr/>
          </p:nvSpPr>
          <p:spPr bwMode="auto">
            <a:xfrm>
              <a:off x="4744" y="2064"/>
              <a:ext cx="0" cy="624"/>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8" name="Rectangle 9" descr="25%">
              <a:extLst>
                <a:ext uri="{FF2B5EF4-FFF2-40B4-BE49-F238E27FC236}">
                  <a16:creationId xmlns:a16="http://schemas.microsoft.com/office/drawing/2014/main" id="{37AEC693-C81F-4F80-B9D1-A7440394AFE7}"/>
                </a:ext>
              </a:extLst>
            </p:cNvPr>
            <p:cNvSpPr>
              <a:spLocks noChangeArrowheads="1"/>
            </p:cNvSpPr>
            <p:nvPr/>
          </p:nvSpPr>
          <p:spPr bwMode="auto">
            <a:xfrm>
              <a:off x="4560" y="2688"/>
              <a:ext cx="480" cy="624"/>
            </a:xfrm>
            <a:prstGeom prst="rect">
              <a:avLst/>
            </a:prstGeom>
            <a:pattFill prst="pct25">
              <a:fgClr>
                <a:srgbClr val="0000FF"/>
              </a:fgClr>
              <a:bgClr>
                <a:srgbClr val="FFFFFF"/>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79" name="Line 10">
              <a:extLst>
                <a:ext uri="{FF2B5EF4-FFF2-40B4-BE49-F238E27FC236}">
                  <a16:creationId xmlns:a16="http://schemas.microsoft.com/office/drawing/2014/main" id="{D92E76D7-4E52-47BF-9642-18B14FDE3C96}"/>
                </a:ext>
              </a:extLst>
            </p:cNvPr>
            <p:cNvSpPr>
              <a:spLocks noChangeShapeType="1"/>
            </p:cNvSpPr>
            <p:nvPr/>
          </p:nvSpPr>
          <p:spPr bwMode="auto">
            <a:xfrm>
              <a:off x="4752" y="2688"/>
              <a:ext cx="96" cy="0"/>
            </a:xfrm>
            <a:prstGeom prst="line">
              <a:avLst/>
            </a:prstGeom>
            <a:noFill/>
            <a:ln w="254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0" name="Rectangle 11">
              <a:extLst>
                <a:ext uri="{FF2B5EF4-FFF2-40B4-BE49-F238E27FC236}">
                  <a16:creationId xmlns:a16="http://schemas.microsoft.com/office/drawing/2014/main" id="{FA6849E3-FFA9-49B7-BE29-39745FA87766}"/>
                </a:ext>
              </a:extLst>
            </p:cNvPr>
            <p:cNvSpPr>
              <a:spLocks noChangeArrowheads="1"/>
            </p:cNvSpPr>
            <p:nvPr/>
          </p:nvSpPr>
          <p:spPr bwMode="auto">
            <a:xfrm>
              <a:off x="4560" y="2928"/>
              <a:ext cx="480" cy="384"/>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81" name="Line 12">
              <a:extLst>
                <a:ext uri="{FF2B5EF4-FFF2-40B4-BE49-F238E27FC236}">
                  <a16:creationId xmlns:a16="http://schemas.microsoft.com/office/drawing/2014/main" id="{DA4FCD1F-A48A-4266-AC36-1EF430CA7EC5}"/>
                </a:ext>
              </a:extLst>
            </p:cNvPr>
            <p:cNvSpPr>
              <a:spLocks noChangeShapeType="1"/>
            </p:cNvSpPr>
            <p:nvPr/>
          </p:nvSpPr>
          <p:spPr bwMode="auto">
            <a:xfrm>
              <a:off x="3936" y="1872"/>
              <a:ext cx="24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2" name="Line 13">
              <a:extLst>
                <a:ext uri="{FF2B5EF4-FFF2-40B4-BE49-F238E27FC236}">
                  <a16:creationId xmlns:a16="http://schemas.microsoft.com/office/drawing/2014/main" id="{A25988DA-F4D7-4CC1-B238-CF8B6AAC27BC}"/>
                </a:ext>
              </a:extLst>
            </p:cNvPr>
            <p:cNvSpPr>
              <a:spLocks noChangeShapeType="1"/>
            </p:cNvSpPr>
            <p:nvPr/>
          </p:nvSpPr>
          <p:spPr bwMode="auto">
            <a:xfrm>
              <a:off x="3936" y="2160"/>
              <a:ext cx="24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3" name="Line 14">
              <a:extLst>
                <a:ext uri="{FF2B5EF4-FFF2-40B4-BE49-F238E27FC236}">
                  <a16:creationId xmlns:a16="http://schemas.microsoft.com/office/drawing/2014/main" id="{9DAEF160-A9EE-45B1-808E-F73BF00727B9}"/>
                </a:ext>
              </a:extLst>
            </p:cNvPr>
            <p:cNvSpPr>
              <a:spLocks noChangeShapeType="1"/>
            </p:cNvSpPr>
            <p:nvPr/>
          </p:nvSpPr>
          <p:spPr bwMode="auto">
            <a:xfrm>
              <a:off x="3936" y="1872"/>
              <a:ext cx="240" cy="2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4" name="Line 15">
              <a:extLst>
                <a:ext uri="{FF2B5EF4-FFF2-40B4-BE49-F238E27FC236}">
                  <a16:creationId xmlns:a16="http://schemas.microsoft.com/office/drawing/2014/main" id="{15CBDCA6-57C5-43A2-A2B1-D9CCD0564B59}"/>
                </a:ext>
              </a:extLst>
            </p:cNvPr>
            <p:cNvSpPr>
              <a:spLocks noChangeShapeType="1"/>
            </p:cNvSpPr>
            <p:nvPr/>
          </p:nvSpPr>
          <p:spPr bwMode="auto">
            <a:xfrm flipH="1">
              <a:off x="3936" y="1872"/>
              <a:ext cx="240" cy="2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5" name="Text Box 29">
              <a:extLst>
                <a:ext uri="{FF2B5EF4-FFF2-40B4-BE49-F238E27FC236}">
                  <a16:creationId xmlns:a16="http://schemas.microsoft.com/office/drawing/2014/main" id="{C3AC1947-0777-4135-B285-6331BAC2BED3}"/>
                </a:ext>
              </a:extLst>
            </p:cNvPr>
            <p:cNvSpPr txBox="1">
              <a:spLocks noChangeArrowheads="1"/>
            </p:cNvSpPr>
            <p:nvPr/>
          </p:nvSpPr>
          <p:spPr bwMode="auto">
            <a:xfrm>
              <a:off x="2880" y="2886"/>
              <a:ext cx="1701"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b="1">
                  <a:solidFill>
                    <a:srgbClr val="FF0000"/>
                  </a:solidFill>
                </a:rPr>
                <a:t>saturated salt</a:t>
              </a:r>
              <a:r>
                <a:rPr lang="en-US" altLang="en-US" sz="2000"/>
                <a:t>, glycerol</a:t>
              </a:r>
            </a:p>
            <a:p>
              <a:pPr eaLnBrk="1" hangingPunct="1"/>
              <a:r>
                <a:rPr lang="en-US" altLang="en-US" sz="2000"/>
                <a:t>or sulfuric acid solutions</a:t>
              </a:r>
              <a:endParaRPr lang="en-GB" altLang="en-US" sz="2000"/>
            </a:p>
          </p:txBody>
        </p:sp>
        <p:sp>
          <p:nvSpPr>
            <p:cNvPr id="15386" name="Text Box 30">
              <a:extLst>
                <a:ext uri="{FF2B5EF4-FFF2-40B4-BE49-F238E27FC236}">
                  <a16:creationId xmlns:a16="http://schemas.microsoft.com/office/drawing/2014/main" id="{F2C48ED9-1298-4788-86CA-72E2F0515BB4}"/>
                </a:ext>
              </a:extLst>
            </p:cNvPr>
            <p:cNvSpPr txBox="1">
              <a:spLocks noChangeArrowheads="1"/>
            </p:cNvSpPr>
            <p:nvPr/>
          </p:nvSpPr>
          <p:spPr bwMode="auto">
            <a:xfrm>
              <a:off x="1927" y="890"/>
              <a:ext cx="90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t>entrance</a:t>
              </a:r>
            </a:p>
            <a:p>
              <a:pPr eaLnBrk="1" hangingPunct="1"/>
              <a:r>
                <a:rPr lang="en-GB" altLang="en-US" sz="2000"/>
                <a:t>window</a:t>
              </a:r>
            </a:p>
          </p:txBody>
        </p:sp>
        <p:sp>
          <p:nvSpPr>
            <p:cNvPr id="15387" name="Rectangle 31">
              <a:extLst>
                <a:ext uri="{FF2B5EF4-FFF2-40B4-BE49-F238E27FC236}">
                  <a16:creationId xmlns:a16="http://schemas.microsoft.com/office/drawing/2014/main" id="{6E7DB981-F43F-4099-BDFC-01F52C0FABA1}"/>
                </a:ext>
              </a:extLst>
            </p:cNvPr>
            <p:cNvSpPr>
              <a:spLocks noChangeArrowheads="1"/>
            </p:cNvSpPr>
            <p:nvPr/>
          </p:nvSpPr>
          <p:spPr bwMode="auto">
            <a:xfrm>
              <a:off x="2576" y="2256"/>
              <a:ext cx="576" cy="96"/>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88" name="Text Box 32">
              <a:extLst>
                <a:ext uri="{FF2B5EF4-FFF2-40B4-BE49-F238E27FC236}">
                  <a16:creationId xmlns:a16="http://schemas.microsoft.com/office/drawing/2014/main" id="{25205581-B6BA-4362-A0AE-AD8F8728E6A7}"/>
                </a:ext>
              </a:extLst>
            </p:cNvPr>
            <p:cNvSpPr txBox="1">
              <a:spLocks noChangeArrowheads="1"/>
            </p:cNvSpPr>
            <p:nvPr/>
          </p:nvSpPr>
          <p:spPr bwMode="auto">
            <a:xfrm>
              <a:off x="3264" y="2594"/>
              <a:ext cx="47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t>target</a:t>
              </a:r>
            </a:p>
          </p:txBody>
        </p:sp>
        <p:sp>
          <p:nvSpPr>
            <p:cNvPr id="15389" name="Line 33">
              <a:extLst>
                <a:ext uri="{FF2B5EF4-FFF2-40B4-BE49-F238E27FC236}">
                  <a16:creationId xmlns:a16="http://schemas.microsoft.com/office/drawing/2014/main" id="{EAD3A13F-E2E0-4450-8FF2-A22C9FA5144E}"/>
                </a:ext>
              </a:extLst>
            </p:cNvPr>
            <p:cNvSpPr>
              <a:spLocks noChangeShapeType="1"/>
            </p:cNvSpPr>
            <p:nvPr/>
          </p:nvSpPr>
          <p:spPr bwMode="auto">
            <a:xfrm flipH="1" flipV="1">
              <a:off x="3120" y="2400"/>
              <a:ext cx="192" cy="24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0" name="Text Box 34">
              <a:extLst>
                <a:ext uri="{FF2B5EF4-FFF2-40B4-BE49-F238E27FC236}">
                  <a16:creationId xmlns:a16="http://schemas.microsoft.com/office/drawing/2014/main" id="{BAE3AE64-C3AC-48B0-9969-E572AD8E1CAB}"/>
                </a:ext>
              </a:extLst>
            </p:cNvPr>
            <p:cNvSpPr txBox="1">
              <a:spLocks noChangeArrowheads="1"/>
            </p:cNvSpPr>
            <p:nvPr/>
          </p:nvSpPr>
          <p:spPr bwMode="auto">
            <a:xfrm>
              <a:off x="1859" y="2308"/>
              <a:ext cx="127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b="1">
                  <a:solidFill>
                    <a:srgbClr val="FF0000"/>
                  </a:solidFill>
                </a:rPr>
                <a:t>thermostatic</a:t>
              </a:r>
              <a:r>
                <a:rPr lang="en-GB" altLang="en-US" sz="2000"/>
                <a:t> </a:t>
              </a:r>
            </a:p>
            <a:p>
              <a:pPr eaLnBrk="1" hangingPunct="1"/>
              <a:r>
                <a:rPr lang="en-GB" altLang="en-US" sz="2000"/>
                <a:t>reaction chamber</a:t>
              </a:r>
            </a:p>
          </p:txBody>
        </p:sp>
        <p:sp>
          <p:nvSpPr>
            <p:cNvPr id="15391" name="Text Box 36">
              <a:extLst>
                <a:ext uri="{FF2B5EF4-FFF2-40B4-BE49-F238E27FC236}">
                  <a16:creationId xmlns:a16="http://schemas.microsoft.com/office/drawing/2014/main" id="{2B4E380B-6A38-4855-A2CE-5A3C23242DC5}"/>
                </a:ext>
              </a:extLst>
            </p:cNvPr>
            <p:cNvSpPr txBox="1">
              <a:spLocks noChangeArrowheads="1"/>
            </p:cNvSpPr>
            <p:nvPr/>
          </p:nvSpPr>
          <p:spPr bwMode="auto">
            <a:xfrm>
              <a:off x="3806" y="1640"/>
              <a:ext cx="46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t>valve</a:t>
              </a:r>
            </a:p>
          </p:txBody>
        </p:sp>
        <p:sp>
          <p:nvSpPr>
            <p:cNvPr id="15392" name="Line 37">
              <a:extLst>
                <a:ext uri="{FF2B5EF4-FFF2-40B4-BE49-F238E27FC236}">
                  <a16:creationId xmlns:a16="http://schemas.microsoft.com/office/drawing/2014/main" id="{AE6E7489-80A8-4C83-9FE5-91C9DBF4D06C}"/>
                </a:ext>
              </a:extLst>
            </p:cNvPr>
            <p:cNvSpPr>
              <a:spLocks noChangeShapeType="1"/>
            </p:cNvSpPr>
            <p:nvPr/>
          </p:nvSpPr>
          <p:spPr bwMode="auto">
            <a:xfrm>
              <a:off x="2688" y="1344"/>
              <a:ext cx="0" cy="907"/>
            </a:xfrm>
            <a:prstGeom prst="line">
              <a:avLst/>
            </a:prstGeom>
            <a:noFill/>
            <a:ln w="25400">
              <a:solidFill>
                <a:srgbClr val="9933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3" name="Text Box 40">
              <a:extLst>
                <a:ext uri="{FF2B5EF4-FFF2-40B4-BE49-F238E27FC236}">
                  <a16:creationId xmlns:a16="http://schemas.microsoft.com/office/drawing/2014/main" id="{44748DB9-26D9-4C27-B65B-3E7C07BB6F83}"/>
                </a:ext>
              </a:extLst>
            </p:cNvPr>
            <p:cNvSpPr txBox="1">
              <a:spLocks noChangeArrowheads="1"/>
            </p:cNvSpPr>
            <p:nvPr/>
          </p:nvSpPr>
          <p:spPr bwMode="auto">
            <a:xfrm>
              <a:off x="2631" y="765"/>
              <a:ext cx="45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t>laser</a:t>
              </a:r>
            </a:p>
            <a:p>
              <a:pPr eaLnBrk="1" hangingPunct="1"/>
              <a:r>
                <a:rPr lang="en-GB" altLang="en-US" sz="2000"/>
                <a:t>pulse</a:t>
              </a:r>
            </a:p>
          </p:txBody>
        </p:sp>
        <p:sp>
          <p:nvSpPr>
            <p:cNvPr id="15394" name="Line 42">
              <a:extLst>
                <a:ext uri="{FF2B5EF4-FFF2-40B4-BE49-F238E27FC236}">
                  <a16:creationId xmlns:a16="http://schemas.microsoft.com/office/drawing/2014/main" id="{33E6E9C5-C56A-4313-9541-2FC121A5E7FB}"/>
                </a:ext>
              </a:extLst>
            </p:cNvPr>
            <p:cNvSpPr>
              <a:spLocks noChangeShapeType="1"/>
            </p:cNvSpPr>
            <p:nvPr/>
          </p:nvSpPr>
          <p:spPr bwMode="auto">
            <a:xfrm>
              <a:off x="2313" y="1344"/>
              <a:ext cx="279" cy="24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5" name="Line 43">
              <a:extLst>
                <a:ext uri="{FF2B5EF4-FFF2-40B4-BE49-F238E27FC236}">
                  <a16:creationId xmlns:a16="http://schemas.microsoft.com/office/drawing/2014/main" id="{41106EEA-2EB1-425D-80AC-2DBF55E6A38C}"/>
                </a:ext>
              </a:extLst>
            </p:cNvPr>
            <p:cNvSpPr>
              <a:spLocks noChangeShapeType="1"/>
            </p:cNvSpPr>
            <p:nvPr/>
          </p:nvSpPr>
          <p:spPr bwMode="auto">
            <a:xfrm flipV="1">
              <a:off x="3264" y="576"/>
              <a:ext cx="0" cy="120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6" name="Line 44">
              <a:extLst>
                <a:ext uri="{FF2B5EF4-FFF2-40B4-BE49-F238E27FC236}">
                  <a16:creationId xmlns:a16="http://schemas.microsoft.com/office/drawing/2014/main" id="{1FE0C2E2-34CD-42FE-A7AF-03AC14A9C737}"/>
                </a:ext>
              </a:extLst>
            </p:cNvPr>
            <p:cNvSpPr>
              <a:spLocks noChangeShapeType="1"/>
            </p:cNvSpPr>
            <p:nvPr/>
          </p:nvSpPr>
          <p:spPr bwMode="auto">
            <a:xfrm>
              <a:off x="3264" y="568"/>
              <a:ext cx="768"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7" name="Text Box 45">
              <a:extLst>
                <a:ext uri="{FF2B5EF4-FFF2-40B4-BE49-F238E27FC236}">
                  <a16:creationId xmlns:a16="http://schemas.microsoft.com/office/drawing/2014/main" id="{6378F8A5-555F-42DE-9E4E-DB89FC39CE33}"/>
                </a:ext>
              </a:extLst>
            </p:cNvPr>
            <p:cNvSpPr txBox="1">
              <a:spLocks noChangeArrowheads="1"/>
            </p:cNvSpPr>
            <p:nvPr/>
          </p:nvSpPr>
          <p:spPr bwMode="auto">
            <a:xfrm>
              <a:off x="4032" y="440"/>
              <a:ext cx="960" cy="266"/>
            </a:xfrm>
            <a:prstGeom prst="rect">
              <a:avLst/>
            </a:prstGeom>
            <a:noFill/>
            <a:ln w="254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solidFill>
                    <a:schemeClr val="accent2"/>
                  </a:solidFill>
                </a:rPr>
                <a:t>hygrometer</a:t>
              </a:r>
              <a:endParaRPr lang="en-GB" altLang="en-US" sz="2000"/>
            </a:p>
          </p:txBody>
        </p:sp>
        <p:sp>
          <p:nvSpPr>
            <p:cNvPr id="15398" name="Line 46">
              <a:extLst>
                <a:ext uri="{FF2B5EF4-FFF2-40B4-BE49-F238E27FC236}">
                  <a16:creationId xmlns:a16="http://schemas.microsoft.com/office/drawing/2014/main" id="{1BBCF688-0D29-464C-87B7-0832630408A1}"/>
                </a:ext>
              </a:extLst>
            </p:cNvPr>
            <p:cNvSpPr>
              <a:spLocks noChangeShapeType="1"/>
            </p:cNvSpPr>
            <p:nvPr/>
          </p:nvSpPr>
          <p:spPr bwMode="auto">
            <a:xfrm flipV="1">
              <a:off x="3360" y="912"/>
              <a:ext cx="0" cy="864"/>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9" name="Line 47">
              <a:extLst>
                <a:ext uri="{FF2B5EF4-FFF2-40B4-BE49-F238E27FC236}">
                  <a16:creationId xmlns:a16="http://schemas.microsoft.com/office/drawing/2014/main" id="{497C101F-A4AA-409C-AE54-0BD01D7A2D1F}"/>
                </a:ext>
              </a:extLst>
            </p:cNvPr>
            <p:cNvSpPr>
              <a:spLocks noChangeShapeType="1"/>
            </p:cNvSpPr>
            <p:nvPr/>
          </p:nvSpPr>
          <p:spPr bwMode="auto">
            <a:xfrm rot="16200000" flipV="1">
              <a:off x="3704" y="568"/>
              <a:ext cx="0" cy="672"/>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00" name="Text Box 48">
              <a:extLst>
                <a:ext uri="{FF2B5EF4-FFF2-40B4-BE49-F238E27FC236}">
                  <a16:creationId xmlns:a16="http://schemas.microsoft.com/office/drawing/2014/main" id="{8A6C12C5-03AE-4A02-8D13-347E5C0401D5}"/>
                </a:ext>
              </a:extLst>
            </p:cNvPr>
            <p:cNvSpPr txBox="1">
              <a:spLocks noChangeArrowheads="1"/>
            </p:cNvSpPr>
            <p:nvPr/>
          </p:nvSpPr>
          <p:spPr bwMode="auto">
            <a:xfrm>
              <a:off x="4032" y="810"/>
              <a:ext cx="947" cy="266"/>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solidFill>
                    <a:srgbClr val="FF0000"/>
                  </a:solidFill>
                </a:rPr>
                <a:t>thermometer</a:t>
              </a:r>
              <a:endParaRPr lang="en-GB" altLang="en-US" sz="2000"/>
            </a:p>
          </p:txBody>
        </p:sp>
        <p:sp>
          <p:nvSpPr>
            <p:cNvPr id="15401" name="Line 49">
              <a:extLst>
                <a:ext uri="{FF2B5EF4-FFF2-40B4-BE49-F238E27FC236}">
                  <a16:creationId xmlns:a16="http://schemas.microsoft.com/office/drawing/2014/main" id="{BC508AB4-5B2B-4491-8BAE-115B64F2E473}"/>
                </a:ext>
              </a:extLst>
            </p:cNvPr>
            <p:cNvSpPr>
              <a:spLocks noChangeShapeType="1"/>
            </p:cNvSpPr>
            <p:nvPr/>
          </p:nvSpPr>
          <p:spPr bwMode="auto">
            <a:xfrm flipV="1">
              <a:off x="3456" y="1296"/>
              <a:ext cx="0" cy="480"/>
            </a:xfrm>
            <a:prstGeom prst="line">
              <a:avLst/>
            </a:prstGeom>
            <a:noFill/>
            <a:ln w="254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02" name="Text Box 50">
              <a:extLst>
                <a:ext uri="{FF2B5EF4-FFF2-40B4-BE49-F238E27FC236}">
                  <a16:creationId xmlns:a16="http://schemas.microsoft.com/office/drawing/2014/main" id="{8D597B08-B9C4-4E2B-9516-3F98B743B3C5}"/>
                </a:ext>
              </a:extLst>
            </p:cNvPr>
            <p:cNvSpPr txBox="1">
              <a:spLocks noChangeArrowheads="1"/>
            </p:cNvSpPr>
            <p:nvPr/>
          </p:nvSpPr>
          <p:spPr bwMode="auto">
            <a:xfrm>
              <a:off x="4032" y="1178"/>
              <a:ext cx="779" cy="266"/>
            </a:xfrm>
            <a:prstGeom prst="rect">
              <a:avLst/>
            </a:prstGeom>
            <a:noFill/>
            <a:ln w="25400">
              <a:solidFill>
                <a:srgbClr val="3399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000">
                  <a:solidFill>
                    <a:srgbClr val="339966"/>
                  </a:solidFill>
                </a:rPr>
                <a:t>barometer</a:t>
              </a:r>
              <a:endParaRPr lang="en-GB" altLang="en-US" sz="2000">
                <a:solidFill>
                  <a:schemeClr val="accent1"/>
                </a:solidFill>
              </a:endParaRPr>
            </a:p>
          </p:txBody>
        </p:sp>
        <p:sp>
          <p:nvSpPr>
            <p:cNvPr id="15403" name="Line 51">
              <a:extLst>
                <a:ext uri="{FF2B5EF4-FFF2-40B4-BE49-F238E27FC236}">
                  <a16:creationId xmlns:a16="http://schemas.microsoft.com/office/drawing/2014/main" id="{7B69D9CC-F566-470A-8F65-88CFDF34D27E}"/>
                </a:ext>
              </a:extLst>
            </p:cNvPr>
            <p:cNvSpPr>
              <a:spLocks noChangeShapeType="1"/>
            </p:cNvSpPr>
            <p:nvPr/>
          </p:nvSpPr>
          <p:spPr bwMode="auto">
            <a:xfrm>
              <a:off x="3456" y="1296"/>
              <a:ext cx="576" cy="0"/>
            </a:xfrm>
            <a:prstGeom prst="line">
              <a:avLst/>
            </a:prstGeom>
            <a:noFill/>
            <a:ln w="254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04" name="Line 55">
              <a:extLst>
                <a:ext uri="{FF2B5EF4-FFF2-40B4-BE49-F238E27FC236}">
                  <a16:creationId xmlns:a16="http://schemas.microsoft.com/office/drawing/2014/main" id="{C862D11B-CCF9-4CF7-8075-A5342BF127B9}"/>
                </a:ext>
              </a:extLst>
            </p:cNvPr>
            <p:cNvSpPr>
              <a:spLocks noChangeShapeType="1"/>
            </p:cNvSpPr>
            <p:nvPr/>
          </p:nvSpPr>
          <p:spPr bwMode="auto">
            <a:xfrm>
              <a:off x="2857" y="1344"/>
              <a:ext cx="0" cy="907"/>
            </a:xfrm>
            <a:prstGeom prst="line">
              <a:avLst/>
            </a:prstGeom>
            <a:noFill/>
            <a:ln w="25400">
              <a:solidFill>
                <a:srgbClr val="9933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05" name="Line 56">
              <a:extLst>
                <a:ext uri="{FF2B5EF4-FFF2-40B4-BE49-F238E27FC236}">
                  <a16:creationId xmlns:a16="http://schemas.microsoft.com/office/drawing/2014/main" id="{C936796A-1213-4A2E-AA38-5AAF07D483A1}"/>
                </a:ext>
              </a:extLst>
            </p:cNvPr>
            <p:cNvSpPr>
              <a:spLocks noChangeShapeType="1"/>
            </p:cNvSpPr>
            <p:nvPr/>
          </p:nvSpPr>
          <p:spPr bwMode="auto">
            <a:xfrm>
              <a:off x="3039" y="1344"/>
              <a:ext cx="0" cy="907"/>
            </a:xfrm>
            <a:prstGeom prst="line">
              <a:avLst/>
            </a:prstGeom>
            <a:noFill/>
            <a:ln w="25400">
              <a:solidFill>
                <a:srgbClr val="9933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366" name="Text Box 58">
            <a:extLst>
              <a:ext uri="{FF2B5EF4-FFF2-40B4-BE49-F238E27FC236}">
                <a16:creationId xmlns:a16="http://schemas.microsoft.com/office/drawing/2014/main" id="{6709A606-0D87-4185-8A9A-13F61AAC1CD8}"/>
              </a:ext>
            </a:extLst>
          </p:cNvPr>
          <p:cNvSpPr txBox="1">
            <a:spLocks noChangeArrowheads="1"/>
          </p:cNvSpPr>
          <p:nvPr/>
        </p:nvSpPr>
        <p:spPr bwMode="auto">
          <a:xfrm>
            <a:off x="142875" y="0"/>
            <a:ext cx="8243888"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How to achieve </a:t>
            </a:r>
            <a:r>
              <a:rPr lang="en-US" altLang="en-US" b="1">
                <a:solidFill>
                  <a:srgbClr val="FF0000"/>
                </a:solidFill>
              </a:rPr>
              <a:t>stable high </a:t>
            </a:r>
            <a:r>
              <a:rPr lang="en-US" altLang="en-US" b="1" i="1">
                <a:solidFill>
                  <a:srgbClr val="FF0000"/>
                </a:solidFill>
              </a:rPr>
              <a:t>RH~</a:t>
            </a:r>
            <a:r>
              <a:rPr lang="en-US" altLang="en-US" b="1">
                <a:solidFill>
                  <a:srgbClr val="FF0000"/>
                </a:solidFill>
              </a:rPr>
              <a:t>1</a:t>
            </a:r>
            <a:r>
              <a:rPr lang="en-US" altLang="en-US" b="1" i="1">
                <a:solidFill>
                  <a:srgbClr val="FF0000"/>
                </a:solidFill>
              </a:rPr>
              <a:t> </a:t>
            </a:r>
            <a:r>
              <a:rPr lang="en-US" altLang="en-US" b="1">
                <a:solidFill>
                  <a:srgbClr val="FF0000"/>
                </a:solidFill>
              </a:rPr>
              <a:t>:</a:t>
            </a:r>
            <a:r>
              <a:rPr lang="en-US" altLang="en-US" b="1" i="1">
                <a:solidFill>
                  <a:srgbClr val="FF0000"/>
                </a:solidFill>
              </a:rPr>
              <a:t> </a:t>
            </a:r>
            <a:r>
              <a:rPr lang="en-US" altLang="en-US" b="1">
                <a:solidFill>
                  <a:srgbClr val="FF0000"/>
                </a:solidFill>
              </a:rPr>
              <a:t>desired</a:t>
            </a:r>
            <a:r>
              <a:rPr lang="en-US" altLang="en-US"/>
              <a:t> experimental setup</a:t>
            </a:r>
          </a:p>
          <a:p>
            <a:pPr>
              <a:spcBef>
                <a:spcPct val="50000"/>
              </a:spcBef>
            </a:pPr>
            <a:r>
              <a:rPr lang="en-US" altLang="en-US" b="1">
                <a:solidFill>
                  <a:schemeClr val="accent2"/>
                </a:solidFill>
              </a:rPr>
              <a:t>saturated salt, glycerol or sulfuric acid solutions*</a:t>
            </a:r>
            <a:r>
              <a:rPr lang="en-US" altLang="en-US"/>
              <a:t> </a:t>
            </a:r>
          </a:p>
        </p:txBody>
      </p:sp>
      <p:grpSp>
        <p:nvGrpSpPr>
          <p:cNvPr id="15367" name="Group 59">
            <a:extLst>
              <a:ext uri="{FF2B5EF4-FFF2-40B4-BE49-F238E27FC236}">
                <a16:creationId xmlns:a16="http://schemas.microsoft.com/office/drawing/2014/main" id="{891A6F64-0670-41BD-8843-F5265E3F2035}"/>
              </a:ext>
            </a:extLst>
          </p:cNvPr>
          <p:cNvGrpSpPr>
            <a:grpSpLocks noChangeAspect="1"/>
          </p:cNvGrpSpPr>
          <p:nvPr/>
        </p:nvGrpSpPr>
        <p:grpSpPr bwMode="auto">
          <a:xfrm>
            <a:off x="0" y="1489075"/>
            <a:ext cx="4127500" cy="1508125"/>
            <a:chOff x="1124" y="2070"/>
            <a:chExt cx="2857" cy="1043"/>
          </a:xfrm>
        </p:grpSpPr>
        <p:pic>
          <p:nvPicPr>
            <p:cNvPr id="15370" name="Picture 60">
              <a:extLst>
                <a:ext uri="{FF2B5EF4-FFF2-40B4-BE49-F238E27FC236}">
                  <a16:creationId xmlns:a16="http://schemas.microsoft.com/office/drawing/2014/main" id="{1ECD7655-BEA5-48EF-8BE8-0A2B9A6D6C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4" y="2070"/>
              <a:ext cx="2837"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71" name="Picture 61">
              <a:extLst>
                <a:ext uri="{FF2B5EF4-FFF2-40B4-BE49-F238E27FC236}">
                  <a16:creationId xmlns:a16="http://schemas.microsoft.com/office/drawing/2014/main" id="{8916DDBC-E669-4C00-A034-2129188F98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4" y="2441"/>
              <a:ext cx="282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368" name="Text Box 62">
            <a:extLst>
              <a:ext uri="{FF2B5EF4-FFF2-40B4-BE49-F238E27FC236}">
                <a16:creationId xmlns:a16="http://schemas.microsoft.com/office/drawing/2014/main" id="{720D7D78-EBED-4301-BF1F-0D59090EA9D1}"/>
              </a:ext>
            </a:extLst>
          </p:cNvPr>
          <p:cNvSpPr txBox="1">
            <a:spLocks noChangeArrowheads="1"/>
          </p:cNvSpPr>
          <p:nvPr/>
        </p:nvSpPr>
        <p:spPr bwMode="auto">
          <a:xfrm>
            <a:off x="0" y="6189663"/>
            <a:ext cx="4176713"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400"/>
              <a:t>*From: F. Restagno, PhD thesis, Lyon, 2000</a:t>
            </a:r>
          </a:p>
          <a:p>
            <a:pPr>
              <a:spcBef>
                <a:spcPct val="50000"/>
              </a:spcBef>
            </a:pPr>
            <a:r>
              <a:rPr lang="en-US" altLang="en-US" sz="1400"/>
              <a:t>R. C. Weast. CRC Handbook of Chemstry and Physics</a:t>
            </a:r>
          </a:p>
        </p:txBody>
      </p:sp>
      <p:sp>
        <p:nvSpPr>
          <p:cNvPr id="15369" name="Text Box 63">
            <a:extLst>
              <a:ext uri="{FF2B5EF4-FFF2-40B4-BE49-F238E27FC236}">
                <a16:creationId xmlns:a16="http://schemas.microsoft.com/office/drawing/2014/main" id="{E1F4E721-1192-40E4-8011-16C741D758A7}"/>
              </a:ext>
            </a:extLst>
          </p:cNvPr>
          <p:cNvSpPr txBox="1">
            <a:spLocks noChangeArrowheads="1"/>
          </p:cNvSpPr>
          <p:nvPr/>
        </p:nvSpPr>
        <p:spPr bwMode="auto">
          <a:xfrm>
            <a:off x="142875" y="3840163"/>
            <a:ext cx="3060700" cy="160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sym typeface="Symbol" panose="05050102010706020507" pitchFamily="18" charset="2"/>
              </a:rPr>
              <a:t>Also*: </a:t>
            </a:r>
            <a:r>
              <a:rPr lang="en-US" altLang="en-US" sz="1800">
                <a:solidFill>
                  <a:srgbClr val="CC0099"/>
                </a:solidFill>
              </a:rPr>
              <a:t>At 20 °C:</a:t>
            </a:r>
            <a:endParaRPr lang="en-US" altLang="en-US" sz="1800"/>
          </a:p>
          <a:p>
            <a:pPr>
              <a:spcBef>
                <a:spcPct val="50000"/>
              </a:spcBef>
            </a:pPr>
            <a:r>
              <a:rPr lang="en-US" altLang="en-US" sz="1800">
                <a:sym typeface="Symbol" panose="05050102010706020507" pitchFamily="18" charset="2"/>
              </a:rPr>
              <a:t>Pb(NO</a:t>
            </a:r>
            <a:r>
              <a:rPr lang="en-US" altLang="en-US" sz="1800" baseline="-25000">
                <a:sym typeface="Symbol" panose="05050102010706020507" pitchFamily="18" charset="2"/>
              </a:rPr>
              <a:t>3</a:t>
            </a:r>
            <a:r>
              <a:rPr lang="en-US" altLang="en-US" sz="1800">
                <a:sym typeface="Symbol" panose="05050102010706020507" pitchFamily="18" charset="2"/>
              </a:rPr>
              <a:t>)</a:t>
            </a:r>
            <a:r>
              <a:rPr lang="en-US" altLang="en-US" sz="1800" baseline="-25000">
                <a:sym typeface="Symbol" panose="05050102010706020507" pitchFamily="18" charset="2"/>
              </a:rPr>
              <a:t>2</a:t>
            </a:r>
            <a:r>
              <a:rPr lang="en-US" altLang="en-US" sz="1800">
                <a:sym typeface="Symbol" panose="05050102010706020507" pitchFamily="18" charset="2"/>
              </a:rPr>
              <a:t> </a:t>
            </a:r>
            <a:r>
              <a:rPr lang="en-US" altLang="en-US" sz="1800" i="1">
                <a:sym typeface="Symbol" panose="05050102010706020507" pitchFamily="18" charset="2"/>
              </a:rPr>
              <a:t>RH</a:t>
            </a:r>
            <a:r>
              <a:rPr lang="en-US" altLang="en-US" sz="1800">
                <a:sym typeface="Symbol" panose="05050102010706020507" pitchFamily="18" charset="2"/>
              </a:rPr>
              <a:t>=98</a:t>
            </a:r>
          </a:p>
          <a:p>
            <a:pPr>
              <a:spcBef>
                <a:spcPct val="50000"/>
              </a:spcBef>
            </a:pPr>
            <a:r>
              <a:rPr lang="en-US" altLang="en-US" sz="1800">
                <a:sym typeface="Symbol" panose="05050102010706020507" pitchFamily="18" charset="2"/>
              </a:rPr>
              <a:t>CuSO</a:t>
            </a:r>
            <a:r>
              <a:rPr lang="en-US" altLang="en-US" sz="1800" baseline="-25000">
                <a:sym typeface="Symbol" panose="05050102010706020507" pitchFamily="18" charset="2"/>
              </a:rPr>
              <a:t>4</a:t>
            </a:r>
            <a:r>
              <a:rPr lang="en-US" altLang="en-US" sz="1800">
                <a:sym typeface="Symbol" panose="05050102010706020507" pitchFamily="18" charset="2"/>
              </a:rPr>
              <a:t>.5H</a:t>
            </a:r>
            <a:r>
              <a:rPr lang="en-US" altLang="en-US" sz="1800" baseline="-25000">
                <a:sym typeface="Symbol" panose="05050102010706020507" pitchFamily="18" charset="2"/>
              </a:rPr>
              <a:t>2</a:t>
            </a:r>
            <a:r>
              <a:rPr lang="en-US" altLang="en-US" sz="1800">
                <a:sym typeface="Symbol" panose="05050102010706020507" pitchFamily="18" charset="2"/>
              </a:rPr>
              <a:t>O </a:t>
            </a:r>
            <a:r>
              <a:rPr lang="en-US" altLang="en-US" sz="1800" i="1">
                <a:sym typeface="Symbol" panose="05050102010706020507" pitchFamily="18" charset="2"/>
              </a:rPr>
              <a:t>RH</a:t>
            </a:r>
            <a:r>
              <a:rPr lang="en-US" altLang="en-US" sz="1800">
                <a:sym typeface="Symbol" panose="05050102010706020507" pitchFamily="18" charset="2"/>
              </a:rPr>
              <a:t>=98</a:t>
            </a:r>
          </a:p>
          <a:p>
            <a:pPr>
              <a:spcBef>
                <a:spcPct val="50000"/>
              </a:spcBef>
            </a:pPr>
            <a:r>
              <a:rPr lang="en-US" altLang="en-US" sz="1800"/>
              <a:t>H</a:t>
            </a:r>
            <a:r>
              <a:rPr lang="en-US" altLang="en-US" sz="1800" baseline="-25000"/>
              <a:t>2</a:t>
            </a:r>
            <a:r>
              <a:rPr lang="en-US" altLang="en-US" sz="1800"/>
              <a:t>SO</a:t>
            </a:r>
            <a:r>
              <a:rPr lang="en-US" altLang="en-US" sz="1800" baseline="-25000"/>
              <a:t>4</a:t>
            </a:r>
            <a:r>
              <a:rPr lang="en-US" altLang="en-US" sz="1800"/>
              <a:t>:</a:t>
            </a:r>
            <a:r>
              <a:rPr lang="en-US" altLang="en-US" sz="1800" i="1">
                <a:sym typeface="Symbol" panose="05050102010706020507" pitchFamily="18" charset="2"/>
              </a:rPr>
              <a:t></a:t>
            </a:r>
            <a:r>
              <a:rPr lang="en-US" altLang="en-US" sz="1800">
                <a:sym typeface="Symbol" panose="05050102010706020507" pitchFamily="18" charset="2"/>
              </a:rPr>
              <a:t> 1.051, </a:t>
            </a:r>
            <a:r>
              <a:rPr lang="en-US" altLang="en-US" sz="1800" i="1">
                <a:sym typeface="Symbol" panose="05050102010706020507" pitchFamily="18" charset="2"/>
              </a:rPr>
              <a:t>RH</a:t>
            </a:r>
            <a:r>
              <a:rPr lang="en-US" altLang="en-US" sz="1800">
                <a:sym typeface="Symbol" panose="05050102010706020507" pitchFamily="18" charset="2"/>
              </a:rPr>
              <a:t> 97.51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a:extLst>
              <a:ext uri="{FF2B5EF4-FFF2-40B4-BE49-F238E27FC236}">
                <a16:creationId xmlns:a16="http://schemas.microsoft.com/office/drawing/2014/main" id="{E5D58E47-BA3D-4F6C-9AEE-B994044F7C75}"/>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6387" name="Text Box 1026">
            <a:extLst>
              <a:ext uri="{FF2B5EF4-FFF2-40B4-BE49-F238E27FC236}">
                <a16:creationId xmlns:a16="http://schemas.microsoft.com/office/drawing/2014/main" id="{4BDBA4D4-A51C-47EE-8ADD-691A5A2077C4}"/>
              </a:ext>
            </a:extLst>
          </p:cNvPr>
          <p:cNvSpPr txBox="1">
            <a:spLocks noChangeArrowheads="1"/>
          </p:cNvSpPr>
          <p:nvPr/>
        </p:nvSpPr>
        <p:spPr bwMode="auto">
          <a:xfrm>
            <a:off x="1439863" y="80963"/>
            <a:ext cx="7056437"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3600" b="1">
                <a:solidFill>
                  <a:srgbClr val="0000FF"/>
                </a:solidFill>
              </a:rPr>
              <a:t>Cleaning with laser-excited</a:t>
            </a:r>
          </a:p>
          <a:p>
            <a:pPr>
              <a:spcBef>
                <a:spcPct val="50000"/>
              </a:spcBef>
            </a:pPr>
            <a:r>
              <a:rPr lang="en-US" altLang="en-US" sz="3600" b="1">
                <a:solidFill>
                  <a:srgbClr val="FF0000"/>
                </a:solidFill>
              </a:rPr>
              <a:t>1D</a:t>
            </a:r>
            <a:r>
              <a:rPr lang="en-US" altLang="en-US" sz="3600" b="1">
                <a:solidFill>
                  <a:srgbClr val="0000FF"/>
                </a:solidFill>
              </a:rPr>
              <a:t> SAW (surface acoustic waves)</a:t>
            </a:r>
          </a:p>
        </p:txBody>
      </p:sp>
      <p:sp>
        <p:nvSpPr>
          <p:cNvPr id="212995" name="Text Box 1027">
            <a:extLst>
              <a:ext uri="{FF2B5EF4-FFF2-40B4-BE49-F238E27FC236}">
                <a16:creationId xmlns:a16="http://schemas.microsoft.com/office/drawing/2014/main" id="{8EBDB5AB-CA5A-40D2-9F00-580BEAFAEEBB}"/>
              </a:ext>
            </a:extLst>
          </p:cNvPr>
          <p:cNvSpPr txBox="1">
            <a:spLocks noChangeArrowheads="1"/>
          </p:cNvSpPr>
          <p:nvPr/>
        </p:nvSpPr>
        <p:spPr bwMode="auto">
          <a:xfrm>
            <a:off x="4716463" y="1700213"/>
            <a:ext cx="4321175"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sym typeface="Symbol" panose="05050102010706020507" pitchFamily="18" charset="2"/>
              </a:rPr>
              <a:t>SAW cleaning </a:t>
            </a:r>
            <a:r>
              <a:rPr lang="en-US" altLang="en-US" b="1">
                <a:solidFill>
                  <a:srgbClr val="0000FF"/>
                </a:solidFill>
                <a:sym typeface="Symbol" panose="05050102010706020507" pitchFamily="18" charset="2"/>
              </a:rPr>
              <a:t>outside the beam</a:t>
            </a:r>
            <a:r>
              <a:rPr lang="en-US" altLang="en-US">
                <a:sym typeface="Symbol" panose="05050102010706020507" pitchFamily="18" charset="2"/>
              </a:rPr>
              <a:t> </a:t>
            </a:r>
          </a:p>
          <a:p>
            <a:pPr>
              <a:spcBef>
                <a:spcPct val="50000"/>
              </a:spcBef>
            </a:pPr>
            <a:r>
              <a:rPr lang="en-US" altLang="en-US">
                <a:sym typeface="Symbol" panose="05050102010706020507" pitchFamily="18" charset="2"/>
              </a:rPr>
              <a:t>was demonstrated</a:t>
            </a:r>
          </a:p>
        </p:txBody>
      </p:sp>
      <p:sp>
        <p:nvSpPr>
          <p:cNvPr id="16389" name="Text Box 1028">
            <a:extLst>
              <a:ext uri="{FF2B5EF4-FFF2-40B4-BE49-F238E27FC236}">
                <a16:creationId xmlns:a16="http://schemas.microsoft.com/office/drawing/2014/main" id="{18CD2FB2-91A2-4CEF-8A2C-A10D082B162E}"/>
              </a:ext>
            </a:extLst>
          </p:cNvPr>
          <p:cNvSpPr txBox="1">
            <a:spLocks noChangeArrowheads="1"/>
          </p:cNvSpPr>
          <p:nvPr/>
        </p:nvSpPr>
        <p:spPr bwMode="auto">
          <a:xfrm>
            <a:off x="0" y="1773238"/>
            <a:ext cx="2808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Advances in theory</a:t>
            </a:r>
          </a:p>
        </p:txBody>
      </p:sp>
      <p:sp>
        <p:nvSpPr>
          <p:cNvPr id="16390" name="Text Box 1029">
            <a:extLst>
              <a:ext uri="{FF2B5EF4-FFF2-40B4-BE49-F238E27FC236}">
                <a16:creationId xmlns:a16="http://schemas.microsoft.com/office/drawing/2014/main" id="{A8638590-9169-4EC7-8100-840620DE42C4}"/>
              </a:ext>
            </a:extLst>
          </p:cNvPr>
          <p:cNvSpPr txBox="1">
            <a:spLocks noChangeArrowheads="1"/>
          </p:cNvSpPr>
          <p:nvPr/>
        </p:nvSpPr>
        <p:spPr bwMode="auto">
          <a:xfrm>
            <a:off x="935038" y="2384425"/>
            <a:ext cx="29876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buFontTx/>
              <a:buChar char="•"/>
            </a:pPr>
            <a:r>
              <a:rPr lang="en-US" altLang="en-US"/>
              <a:t>Field enhancement </a:t>
            </a:r>
            <a:r>
              <a:rPr lang="en-US" altLang="en-US">
                <a:sym typeface="Symbol" panose="05050102010706020507" pitchFamily="18" charset="2"/>
              </a:rPr>
              <a:t> </a:t>
            </a:r>
          </a:p>
          <a:p>
            <a:pPr>
              <a:spcBef>
                <a:spcPct val="50000"/>
              </a:spcBef>
            </a:pPr>
            <a:r>
              <a:rPr lang="en-US" altLang="en-US"/>
              <a:t>Local ablation </a:t>
            </a:r>
            <a:r>
              <a:rPr lang="en-US" altLang="en-US">
                <a:sym typeface="Symbol" panose="05050102010706020507" pitchFamily="18" charset="2"/>
              </a:rPr>
              <a:t></a:t>
            </a:r>
          </a:p>
          <a:p>
            <a:pPr>
              <a:spcBef>
                <a:spcPct val="50000"/>
              </a:spcBef>
            </a:pPr>
            <a:r>
              <a:rPr lang="en-US" altLang="en-US">
                <a:sym typeface="Symbol" panose="05050102010706020507" pitchFamily="18" charset="2"/>
              </a:rPr>
              <a:t> Damage</a:t>
            </a:r>
          </a:p>
          <a:p>
            <a:pPr>
              <a:spcBef>
                <a:spcPct val="50000"/>
              </a:spcBef>
            </a:pPr>
            <a:endParaRPr lang="en-US" altLang="en-US">
              <a:sym typeface="Symbol" panose="05050102010706020507" pitchFamily="18" charset="2"/>
            </a:endParaRPr>
          </a:p>
          <a:p>
            <a:pPr>
              <a:spcBef>
                <a:spcPct val="50000"/>
              </a:spcBef>
              <a:buFontTx/>
              <a:buChar char="•"/>
            </a:pPr>
            <a:r>
              <a:rPr lang="en-US" altLang="en-US">
                <a:sym typeface="Symbol" panose="05050102010706020507" pitchFamily="18" charset="2"/>
              </a:rPr>
              <a:t>Difficult to modulate</a:t>
            </a:r>
            <a:endParaRPr lang="en-US" altLang="en-US"/>
          </a:p>
        </p:txBody>
      </p:sp>
      <p:sp>
        <p:nvSpPr>
          <p:cNvPr id="16391" name="Text Box 1030">
            <a:extLst>
              <a:ext uri="{FF2B5EF4-FFF2-40B4-BE49-F238E27FC236}">
                <a16:creationId xmlns:a16="http://schemas.microsoft.com/office/drawing/2014/main" id="{E4BB8E9B-B140-41C0-858C-C0109B62CD22}"/>
              </a:ext>
            </a:extLst>
          </p:cNvPr>
          <p:cNvSpPr txBox="1">
            <a:spLocks noChangeArrowheads="1"/>
          </p:cNvSpPr>
          <p:nvPr/>
        </p:nvSpPr>
        <p:spPr bwMode="auto">
          <a:xfrm>
            <a:off x="142875" y="6248400"/>
            <a:ext cx="4608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Resonant laser cleaning </a:t>
            </a:r>
            <a:r>
              <a:rPr lang="en-US" altLang="en-US" b="1">
                <a:solidFill>
                  <a:srgbClr val="CC0099"/>
                </a:solidFill>
              </a:rPr>
              <a:t>(RLC)</a:t>
            </a:r>
            <a:r>
              <a:rPr lang="en-US" altLang="en-US"/>
              <a:t> idea</a:t>
            </a:r>
          </a:p>
        </p:txBody>
      </p:sp>
      <p:sp>
        <p:nvSpPr>
          <p:cNvPr id="16392" name="Line 1033">
            <a:extLst>
              <a:ext uri="{FF2B5EF4-FFF2-40B4-BE49-F238E27FC236}">
                <a16:creationId xmlns:a16="http://schemas.microsoft.com/office/drawing/2014/main" id="{692FA04F-DCEC-4697-8C1B-1FA8BFD3028A}"/>
              </a:ext>
            </a:extLst>
          </p:cNvPr>
          <p:cNvSpPr>
            <a:spLocks noChangeShapeType="1"/>
          </p:cNvSpPr>
          <p:nvPr/>
        </p:nvSpPr>
        <p:spPr bwMode="auto">
          <a:xfrm>
            <a:off x="539750" y="2349500"/>
            <a:ext cx="0" cy="3851275"/>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3" name="Line 1034">
            <a:extLst>
              <a:ext uri="{FF2B5EF4-FFF2-40B4-BE49-F238E27FC236}">
                <a16:creationId xmlns:a16="http://schemas.microsoft.com/office/drawing/2014/main" id="{ACD60855-7868-453D-B19B-86111954205F}"/>
              </a:ext>
            </a:extLst>
          </p:cNvPr>
          <p:cNvSpPr>
            <a:spLocks noChangeShapeType="1"/>
          </p:cNvSpPr>
          <p:nvPr/>
        </p:nvSpPr>
        <p:spPr bwMode="auto">
          <a:xfrm>
            <a:off x="107950" y="3465513"/>
            <a:ext cx="863600" cy="1042987"/>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4" name="Line 1035">
            <a:extLst>
              <a:ext uri="{FF2B5EF4-FFF2-40B4-BE49-F238E27FC236}">
                <a16:creationId xmlns:a16="http://schemas.microsoft.com/office/drawing/2014/main" id="{819E3B08-A644-4D95-86D5-68A9168608E5}"/>
              </a:ext>
            </a:extLst>
          </p:cNvPr>
          <p:cNvSpPr>
            <a:spLocks noChangeShapeType="1"/>
          </p:cNvSpPr>
          <p:nvPr/>
        </p:nvSpPr>
        <p:spPr bwMode="auto">
          <a:xfrm flipV="1">
            <a:off x="69850" y="3429000"/>
            <a:ext cx="1081088" cy="1008063"/>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004" name="Line 1036">
            <a:extLst>
              <a:ext uri="{FF2B5EF4-FFF2-40B4-BE49-F238E27FC236}">
                <a16:creationId xmlns:a16="http://schemas.microsoft.com/office/drawing/2014/main" id="{51C8495D-64D7-4295-900E-DF96F259F942}"/>
              </a:ext>
            </a:extLst>
          </p:cNvPr>
          <p:cNvSpPr>
            <a:spLocks noChangeShapeType="1"/>
          </p:cNvSpPr>
          <p:nvPr/>
        </p:nvSpPr>
        <p:spPr bwMode="auto">
          <a:xfrm>
            <a:off x="7308850" y="2133600"/>
            <a:ext cx="0" cy="1403350"/>
          </a:xfrm>
          <a:prstGeom prst="line">
            <a:avLst/>
          </a:prstGeom>
          <a:noFill/>
          <a:ln w="1270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3010" name="Group 1042">
            <a:extLst>
              <a:ext uri="{FF2B5EF4-FFF2-40B4-BE49-F238E27FC236}">
                <a16:creationId xmlns:a16="http://schemas.microsoft.com/office/drawing/2014/main" id="{6565D7C6-21A5-4BB4-AC17-6F176028457C}"/>
              </a:ext>
            </a:extLst>
          </p:cNvPr>
          <p:cNvGrpSpPr>
            <a:grpSpLocks/>
          </p:cNvGrpSpPr>
          <p:nvPr/>
        </p:nvGrpSpPr>
        <p:grpSpPr bwMode="auto">
          <a:xfrm>
            <a:off x="2627313" y="3440113"/>
            <a:ext cx="5724525" cy="457200"/>
            <a:chOff x="1655" y="2167"/>
            <a:chExt cx="3606" cy="288"/>
          </a:xfrm>
        </p:grpSpPr>
        <p:sp>
          <p:nvSpPr>
            <p:cNvPr id="16404" name="Text Box 1032">
              <a:extLst>
                <a:ext uri="{FF2B5EF4-FFF2-40B4-BE49-F238E27FC236}">
                  <a16:creationId xmlns:a16="http://schemas.microsoft.com/office/drawing/2014/main" id="{2AE8CF81-94E9-4248-87F4-445EC03D134B}"/>
                </a:ext>
              </a:extLst>
            </p:cNvPr>
            <p:cNvSpPr txBox="1">
              <a:spLocks noChangeArrowheads="1"/>
            </p:cNvSpPr>
            <p:nvPr/>
          </p:nvSpPr>
          <p:spPr bwMode="auto">
            <a:xfrm>
              <a:off x="3356" y="2167"/>
              <a:ext cx="19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No light – no damage</a:t>
              </a:r>
              <a:endParaRPr lang="en-US" altLang="en-US">
                <a:sym typeface="Symbol" panose="05050102010706020507" pitchFamily="18" charset="2"/>
              </a:endParaRPr>
            </a:p>
          </p:txBody>
        </p:sp>
        <p:sp>
          <p:nvSpPr>
            <p:cNvPr id="16405" name="Line 1037">
              <a:extLst>
                <a:ext uri="{FF2B5EF4-FFF2-40B4-BE49-F238E27FC236}">
                  <a16:creationId xmlns:a16="http://schemas.microsoft.com/office/drawing/2014/main" id="{726E936B-2998-49EC-BBA2-27F44F6DA4C9}"/>
                </a:ext>
              </a:extLst>
            </p:cNvPr>
            <p:cNvSpPr>
              <a:spLocks noChangeShapeType="1"/>
            </p:cNvSpPr>
            <p:nvPr/>
          </p:nvSpPr>
          <p:spPr bwMode="auto">
            <a:xfrm flipV="1">
              <a:off x="1655" y="2341"/>
              <a:ext cx="1565" cy="0"/>
            </a:xfrm>
            <a:prstGeom prst="line">
              <a:avLst/>
            </a:prstGeom>
            <a:noFill/>
            <a:ln w="63500">
              <a:solidFill>
                <a:srgbClr val="33CC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3011" name="Group 1043">
            <a:extLst>
              <a:ext uri="{FF2B5EF4-FFF2-40B4-BE49-F238E27FC236}">
                <a16:creationId xmlns:a16="http://schemas.microsoft.com/office/drawing/2014/main" id="{B03E36A4-C42B-44F2-B625-9ACD0317B9FE}"/>
              </a:ext>
            </a:extLst>
          </p:cNvPr>
          <p:cNvGrpSpPr>
            <a:grpSpLocks/>
          </p:cNvGrpSpPr>
          <p:nvPr/>
        </p:nvGrpSpPr>
        <p:grpSpPr bwMode="auto">
          <a:xfrm>
            <a:off x="3887788" y="4221163"/>
            <a:ext cx="4284662" cy="1004887"/>
            <a:chOff x="2449" y="2659"/>
            <a:chExt cx="2699" cy="633"/>
          </a:xfrm>
        </p:grpSpPr>
        <p:sp>
          <p:nvSpPr>
            <p:cNvPr id="16402" name="Text Box 1031">
              <a:extLst>
                <a:ext uri="{FF2B5EF4-FFF2-40B4-BE49-F238E27FC236}">
                  <a16:creationId xmlns:a16="http://schemas.microsoft.com/office/drawing/2014/main" id="{5E8B249D-FA16-4134-B02A-A0F31DDF053C}"/>
                </a:ext>
              </a:extLst>
            </p:cNvPr>
            <p:cNvSpPr txBox="1">
              <a:spLocks noChangeArrowheads="1"/>
            </p:cNvSpPr>
            <p:nvPr/>
          </p:nvSpPr>
          <p:spPr bwMode="auto">
            <a:xfrm>
              <a:off x="3402" y="2659"/>
              <a:ext cx="174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sym typeface="Symbol" panose="05050102010706020507" pitchFamily="18" charset="2"/>
                </a:rPr>
                <a:t>Interference1D</a:t>
              </a:r>
            </a:p>
            <a:p>
              <a:pPr>
                <a:spcBef>
                  <a:spcPct val="50000"/>
                </a:spcBef>
              </a:pPr>
              <a:r>
                <a:rPr lang="en-US" altLang="en-US">
                  <a:sym typeface="Symbol" panose="05050102010706020507" pitchFamily="18" charset="2"/>
                </a:rPr>
                <a:t>GHZ possible</a:t>
              </a:r>
            </a:p>
          </p:txBody>
        </p:sp>
        <p:sp>
          <p:nvSpPr>
            <p:cNvPr id="16403" name="Line 1038">
              <a:extLst>
                <a:ext uri="{FF2B5EF4-FFF2-40B4-BE49-F238E27FC236}">
                  <a16:creationId xmlns:a16="http://schemas.microsoft.com/office/drawing/2014/main" id="{7FC408A7-CD1F-42AE-AD0B-64B503ECDEE1}"/>
                </a:ext>
              </a:extLst>
            </p:cNvPr>
            <p:cNvSpPr>
              <a:spLocks noChangeShapeType="1"/>
            </p:cNvSpPr>
            <p:nvPr/>
          </p:nvSpPr>
          <p:spPr bwMode="auto">
            <a:xfrm>
              <a:off x="2449" y="3044"/>
              <a:ext cx="885" cy="1"/>
            </a:xfrm>
            <a:prstGeom prst="line">
              <a:avLst/>
            </a:prstGeom>
            <a:noFill/>
            <a:ln w="63500">
              <a:solidFill>
                <a:srgbClr val="33CC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3007" name="Line 1039">
            <a:extLst>
              <a:ext uri="{FF2B5EF4-FFF2-40B4-BE49-F238E27FC236}">
                <a16:creationId xmlns:a16="http://schemas.microsoft.com/office/drawing/2014/main" id="{805FE285-9BC1-477B-B6FE-5EA76F6D4F76}"/>
              </a:ext>
            </a:extLst>
          </p:cNvPr>
          <p:cNvSpPr>
            <a:spLocks noChangeShapeType="1"/>
          </p:cNvSpPr>
          <p:nvPr/>
        </p:nvSpPr>
        <p:spPr bwMode="auto">
          <a:xfrm>
            <a:off x="7308850" y="3860800"/>
            <a:ext cx="0" cy="468313"/>
          </a:xfrm>
          <a:prstGeom prst="line">
            <a:avLst/>
          </a:prstGeom>
          <a:noFill/>
          <a:ln w="1270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3012" name="Group 1044">
            <a:extLst>
              <a:ext uri="{FF2B5EF4-FFF2-40B4-BE49-F238E27FC236}">
                <a16:creationId xmlns:a16="http://schemas.microsoft.com/office/drawing/2014/main" id="{302971E5-5B49-446A-80F3-6EDAA81C466B}"/>
              </a:ext>
            </a:extLst>
          </p:cNvPr>
          <p:cNvGrpSpPr>
            <a:grpSpLocks/>
          </p:cNvGrpSpPr>
          <p:nvPr/>
        </p:nvGrpSpPr>
        <p:grpSpPr bwMode="auto">
          <a:xfrm>
            <a:off x="4608513" y="5192713"/>
            <a:ext cx="2771775" cy="1042987"/>
            <a:chOff x="2903" y="3271"/>
            <a:chExt cx="1746" cy="657"/>
          </a:xfrm>
        </p:grpSpPr>
        <p:sp>
          <p:nvSpPr>
            <p:cNvPr id="16400" name="Line 1040">
              <a:extLst>
                <a:ext uri="{FF2B5EF4-FFF2-40B4-BE49-F238E27FC236}">
                  <a16:creationId xmlns:a16="http://schemas.microsoft.com/office/drawing/2014/main" id="{71061818-A13B-4FE2-88F5-7E97801E4EBE}"/>
                </a:ext>
              </a:extLst>
            </p:cNvPr>
            <p:cNvSpPr>
              <a:spLocks noChangeShapeType="1"/>
            </p:cNvSpPr>
            <p:nvPr/>
          </p:nvSpPr>
          <p:spPr bwMode="auto">
            <a:xfrm flipH="1">
              <a:off x="2903" y="3271"/>
              <a:ext cx="1224" cy="657"/>
            </a:xfrm>
            <a:prstGeom prst="line">
              <a:avLst/>
            </a:prstGeom>
            <a:noFill/>
            <a:ln w="1270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01" name="Text Box 1041">
              <a:extLst>
                <a:ext uri="{FF2B5EF4-FFF2-40B4-BE49-F238E27FC236}">
                  <a16:creationId xmlns:a16="http://schemas.microsoft.com/office/drawing/2014/main" id="{97D9AFFA-1F80-46AE-98FF-E5D70E8AB0DF}"/>
                </a:ext>
              </a:extLst>
            </p:cNvPr>
            <p:cNvSpPr txBox="1">
              <a:spLocks noChangeArrowheads="1"/>
            </p:cNvSpPr>
            <p:nvPr/>
          </p:nvSpPr>
          <p:spPr bwMode="auto">
            <a:xfrm>
              <a:off x="3515" y="3543"/>
              <a:ext cx="11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Recovered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2995"/>
                                        </p:tgtEl>
                                        <p:attrNameLst>
                                          <p:attrName>style.visibility</p:attrName>
                                        </p:attrNameLst>
                                      </p:cBhvr>
                                      <p:to>
                                        <p:strVal val="visible"/>
                                      </p:to>
                                    </p:set>
                                    <p:anim calcmode="lin" valueType="num">
                                      <p:cBhvr>
                                        <p:cTn id="7" dur="500" fill="hold"/>
                                        <p:tgtEl>
                                          <p:spTgt spid="212995"/>
                                        </p:tgtEl>
                                        <p:attrNameLst>
                                          <p:attrName>ppt_w</p:attrName>
                                        </p:attrNameLst>
                                      </p:cBhvr>
                                      <p:tavLst>
                                        <p:tav tm="0">
                                          <p:val>
                                            <p:fltVal val="0"/>
                                          </p:val>
                                        </p:tav>
                                        <p:tav tm="100000">
                                          <p:val>
                                            <p:strVal val="#ppt_w"/>
                                          </p:val>
                                        </p:tav>
                                      </p:tavLst>
                                    </p:anim>
                                    <p:anim calcmode="lin" valueType="num">
                                      <p:cBhvr>
                                        <p:cTn id="8" dur="500" fill="hold"/>
                                        <p:tgtEl>
                                          <p:spTgt spid="21299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 fill="hold" nodeType="clickEffect">
                                  <p:stCondLst>
                                    <p:cond delay="0"/>
                                  </p:stCondLst>
                                  <p:childTnLst>
                                    <p:set>
                                      <p:cBhvr>
                                        <p:cTn id="12" dur="1" fill="hold">
                                          <p:stCondLst>
                                            <p:cond delay="0"/>
                                          </p:stCondLst>
                                        </p:cTn>
                                        <p:tgtEl>
                                          <p:spTgt spid="213004"/>
                                        </p:tgtEl>
                                        <p:attrNameLst>
                                          <p:attrName>style.visibility</p:attrName>
                                        </p:attrNameLst>
                                      </p:cBhvr>
                                      <p:to>
                                        <p:strVal val="visible"/>
                                      </p:to>
                                    </p:set>
                                    <p:anim calcmode="lin" valueType="num">
                                      <p:cBhvr>
                                        <p:cTn id="13" dur="500" fill="hold"/>
                                        <p:tgtEl>
                                          <p:spTgt spid="213004"/>
                                        </p:tgtEl>
                                        <p:attrNameLst>
                                          <p:attrName>ppt_x</p:attrName>
                                        </p:attrNameLst>
                                      </p:cBhvr>
                                      <p:tavLst>
                                        <p:tav tm="0">
                                          <p:val>
                                            <p:strVal val="#ppt_x"/>
                                          </p:val>
                                        </p:tav>
                                        <p:tav tm="100000">
                                          <p:val>
                                            <p:strVal val="#ppt_x"/>
                                          </p:val>
                                        </p:tav>
                                      </p:tavLst>
                                    </p:anim>
                                    <p:anim calcmode="lin" valueType="num">
                                      <p:cBhvr>
                                        <p:cTn id="14" dur="500" fill="hold"/>
                                        <p:tgtEl>
                                          <p:spTgt spid="213004"/>
                                        </p:tgtEl>
                                        <p:attrNameLst>
                                          <p:attrName>ppt_y</p:attrName>
                                        </p:attrNameLst>
                                      </p:cBhvr>
                                      <p:tavLst>
                                        <p:tav tm="0">
                                          <p:val>
                                            <p:strVal val="#ppt_y-#ppt_h/2"/>
                                          </p:val>
                                        </p:tav>
                                        <p:tav tm="100000">
                                          <p:val>
                                            <p:strVal val="#ppt_y"/>
                                          </p:val>
                                        </p:tav>
                                      </p:tavLst>
                                    </p:anim>
                                    <p:anim calcmode="lin" valueType="num">
                                      <p:cBhvr>
                                        <p:cTn id="15" dur="500" fill="hold"/>
                                        <p:tgtEl>
                                          <p:spTgt spid="213004"/>
                                        </p:tgtEl>
                                        <p:attrNameLst>
                                          <p:attrName>ppt_w</p:attrName>
                                        </p:attrNameLst>
                                      </p:cBhvr>
                                      <p:tavLst>
                                        <p:tav tm="0">
                                          <p:val>
                                            <p:strVal val="#ppt_w"/>
                                          </p:val>
                                        </p:tav>
                                        <p:tav tm="100000">
                                          <p:val>
                                            <p:strVal val="#ppt_w"/>
                                          </p:val>
                                        </p:tav>
                                      </p:tavLst>
                                    </p:anim>
                                    <p:anim calcmode="lin" valueType="num">
                                      <p:cBhvr>
                                        <p:cTn id="16" dur="500" fill="hold"/>
                                        <p:tgtEl>
                                          <p:spTgt spid="213004"/>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213010"/>
                                        </p:tgtEl>
                                        <p:attrNameLst>
                                          <p:attrName>style.visibility</p:attrName>
                                        </p:attrNameLst>
                                      </p:cBhvr>
                                      <p:to>
                                        <p:strVal val="visible"/>
                                      </p:to>
                                    </p:set>
                                    <p:anim calcmode="lin" valueType="num">
                                      <p:cBhvr>
                                        <p:cTn id="21" dur="500" fill="hold"/>
                                        <p:tgtEl>
                                          <p:spTgt spid="213010"/>
                                        </p:tgtEl>
                                        <p:attrNameLst>
                                          <p:attrName>ppt_w</p:attrName>
                                        </p:attrNameLst>
                                      </p:cBhvr>
                                      <p:tavLst>
                                        <p:tav tm="0">
                                          <p:val>
                                            <p:fltVal val="0"/>
                                          </p:val>
                                        </p:tav>
                                        <p:tav tm="100000">
                                          <p:val>
                                            <p:strVal val="#ppt_w"/>
                                          </p:val>
                                        </p:tav>
                                      </p:tavLst>
                                    </p:anim>
                                    <p:anim calcmode="lin" valueType="num">
                                      <p:cBhvr>
                                        <p:cTn id="22" dur="500" fill="hold"/>
                                        <p:tgtEl>
                                          <p:spTgt spid="213010"/>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1" fill="hold" nodeType="clickEffect">
                                  <p:stCondLst>
                                    <p:cond delay="0"/>
                                  </p:stCondLst>
                                  <p:childTnLst>
                                    <p:set>
                                      <p:cBhvr>
                                        <p:cTn id="26" dur="1" fill="hold">
                                          <p:stCondLst>
                                            <p:cond delay="0"/>
                                          </p:stCondLst>
                                        </p:cTn>
                                        <p:tgtEl>
                                          <p:spTgt spid="213007"/>
                                        </p:tgtEl>
                                        <p:attrNameLst>
                                          <p:attrName>style.visibility</p:attrName>
                                        </p:attrNameLst>
                                      </p:cBhvr>
                                      <p:to>
                                        <p:strVal val="visible"/>
                                      </p:to>
                                    </p:set>
                                    <p:anim calcmode="lin" valueType="num">
                                      <p:cBhvr>
                                        <p:cTn id="27" dur="500" fill="hold"/>
                                        <p:tgtEl>
                                          <p:spTgt spid="213007"/>
                                        </p:tgtEl>
                                        <p:attrNameLst>
                                          <p:attrName>ppt_x</p:attrName>
                                        </p:attrNameLst>
                                      </p:cBhvr>
                                      <p:tavLst>
                                        <p:tav tm="0">
                                          <p:val>
                                            <p:strVal val="#ppt_x"/>
                                          </p:val>
                                        </p:tav>
                                        <p:tav tm="100000">
                                          <p:val>
                                            <p:strVal val="#ppt_x"/>
                                          </p:val>
                                        </p:tav>
                                      </p:tavLst>
                                    </p:anim>
                                    <p:anim calcmode="lin" valueType="num">
                                      <p:cBhvr>
                                        <p:cTn id="28" dur="500" fill="hold"/>
                                        <p:tgtEl>
                                          <p:spTgt spid="213007"/>
                                        </p:tgtEl>
                                        <p:attrNameLst>
                                          <p:attrName>ppt_y</p:attrName>
                                        </p:attrNameLst>
                                      </p:cBhvr>
                                      <p:tavLst>
                                        <p:tav tm="0">
                                          <p:val>
                                            <p:strVal val="#ppt_y-#ppt_h/2"/>
                                          </p:val>
                                        </p:tav>
                                        <p:tav tm="100000">
                                          <p:val>
                                            <p:strVal val="#ppt_y"/>
                                          </p:val>
                                        </p:tav>
                                      </p:tavLst>
                                    </p:anim>
                                    <p:anim calcmode="lin" valueType="num">
                                      <p:cBhvr>
                                        <p:cTn id="29" dur="500" fill="hold"/>
                                        <p:tgtEl>
                                          <p:spTgt spid="213007"/>
                                        </p:tgtEl>
                                        <p:attrNameLst>
                                          <p:attrName>ppt_w</p:attrName>
                                        </p:attrNameLst>
                                      </p:cBhvr>
                                      <p:tavLst>
                                        <p:tav tm="0">
                                          <p:val>
                                            <p:strVal val="#ppt_w"/>
                                          </p:val>
                                        </p:tav>
                                        <p:tav tm="100000">
                                          <p:val>
                                            <p:strVal val="#ppt_w"/>
                                          </p:val>
                                        </p:tav>
                                      </p:tavLst>
                                    </p:anim>
                                    <p:anim calcmode="lin" valueType="num">
                                      <p:cBhvr>
                                        <p:cTn id="30" dur="500" fill="hold"/>
                                        <p:tgtEl>
                                          <p:spTgt spid="213007"/>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213011"/>
                                        </p:tgtEl>
                                        <p:attrNameLst>
                                          <p:attrName>style.visibility</p:attrName>
                                        </p:attrNameLst>
                                      </p:cBhvr>
                                      <p:to>
                                        <p:strVal val="visible"/>
                                      </p:to>
                                    </p:set>
                                    <p:anim calcmode="lin" valueType="num">
                                      <p:cBhvr>
                                        <p:cTn id="35" dur="500" fill="hold"/>
                                        <p:tgtEl>
                                          <p:spTgt spid="213011"/>
                                        </p:tgtEl>
                                        <p:attrNameLst>
                                          <p:attrName>ppt_w</p:attrName>
                                        </p:attrNameLst>
                                      </p:cBhvr>
                                      <p:tavLst>
                                        <p:tav tm="0">
                                          <p:val>
                                            <p:fltVal val="0"/>
                                          </p:val>
                                        </p:tav>
                                        <p:tav tm="100000">
                                          <p:val>
                                            <p:strVal val="#ppt_w"/>
                                          </p:val>
                                        </p:tav>
                                      </p:tavLst>
                                    </p:anim>
                                    <p:anim calcmode="lin" valueType="num">
                                      <p:cBhvr>
                                        <p:cTn id="36" dur="500" fill="hold"/>
                                        <p:tgtEl>
                                          <p:spTgt spid="213011"/>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2" fill="hold" nodeType="clickEffect">
                                  <p:stCondLst>
                                    <p:cond delay="0"/>
                                  </p:stCondLst>
                                  <p:childTnLst>
                                    <p:set>
                                      <p:cBhvr>
                                        <p:cTn id="40" dur="1" fill="hold">
                                          <p:stCondLst>
                                            <p:cond delay="0"/>
                                          </p:stCondLst>
                                        </p:cTn>
                                        <p:tgtEl>
                                          <p:spTgt spid="213012"/>
                                        </p:tgtEl>
                                        <p:attrNameLst>
                                          <p:attrName>style.visibility</p:attrName>
                                        </p:attrNameLst>
                                      </p:cBhvr>
                                      <p:to>
                                        <p:strVal val="visible"/>
                                      </p:to>
                                    </p:set>
                                    <p:anim calcmode="lin" valueType="num">
                                      <p:cBhvr>
                                        <p:cTn id="41" dur="500" fill="hold"/>
                                        <p:tgtEl>
                                          <p:spTgt spid="213012"/>
                                        </p:tgtEl>
                                        <p:attrNameLst>
                                          <p:attrName>ppt_x</p:attrName>
                                        </p:attrNameLst>
                                      </p:cBhvr>
                                      <p:tavLst>
                                        <p:tav tm="0">
                                          <p:val>
                                            <p:strVal val="#ppt_x+#ppt_w/2"/>
                                          </p:val>
                                        </p:tav>
                                        <p:tav tm="100000">
                                          <p:val>
                                            <p:strVal val="#ppt_x"/>
                                          </p:val>
                                        </p:tav>
                                      </p:tavLst>
                                    </p:anim>
                                    <p:anim calcmode="lin" valueType="num">
                                      <p:cBhvr>
                                        <p:cTn id="42" dur="500" fill="hold"/>
                                        <p:tgtEl>
                                          <p:spTgt spid="213012"/>
                                        </p:tgtEl>
                                        <p:attrNameLst>
                                          <p:attrName>ppt_y</p:attrName>
                                        </p:attrNameLst>
                                      </p:cBhvr>
                                      <p:tavLst>
                                        <p:tav tm="0">
                                          <p:val>
                                            <p:strVal val="#ppt_y"/>
                                          </p:val>
                                        </p:tav>
                                        <p:tav tm="100000">
                                          <p:val>
                                            <p:strVal val="#ppt_y"/>
                                          </p:val>
                                        </p:tav>
                                      </p:tavLst>
                                    </p:anim>
                                    <p:anim calcmode="lin" valueType="num">
                                      <p:cBhvr>
                                        <p:cTn id="43" dur="500" fill="hold"/>
                                        <p:tgtEl>
                                          <p:spTgt spid="213012"/>
                                        </p:tgtEl>
                                        <p:attrNameLst>
                                          <p:attrName>ppt_w</p:attrName>
                                        </p:attrNameLst>
                                      </p:cBhvr>
                                      <p:tavLst>
                                        <p:tav tm="0">
                                          <p:val>
                                            <p:fltVal val="0"/>
                                          </p:val>
                                        </p:tav>
                                        <p:tav tm="100000">
                                          <p:val>
                                            <p:strVal val="#ppt_w"/>
                                          </p:val>
                                        </p:tav>
                                      </p:tavLst>
                                    </p:anim>
                                    <p:anim calcmode="lin" valueType="num">
                                      <p:cBhvr>
                                        <p:cTn id="44" dur="500" fill="hold"/>
                                        <p:tgtEl>
                                          <p:spTgt spid="2130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2">
            <a:extLst>
              <a:ext uri="{FF2B5EF4-FFF2-40B4-BE49-F238E27FC236}">
                <a16:creationId xmlns:a16="http://schemas.microsoft.com/office/drawing/2014/main" id="{440B311C-72FD-4EDE-B952-184FF3B6F272}"/>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7411" name="Text Box 1027">
            <a:extLst>
              <a:ext uri="{FF2B5EF4-FFF2-40B4-BE49-F238E27FC236}">
                <a16:creationId xmlns:a16="http://schemas.microsoft.com/office/drawing/2014/main" id="{1B0DB4C7-9BB9-42A0-AB4E-6152B4C3207E}"/>
              </a:ext>
            </a:extLst>
          </p:cNvPr>
          <p:cNvSpPr txBox="1">
            <a:spLocks noChangeArrowheads="1"/>
          </p:cNvSpPr>
          <p:nvPr/>
        </p:nvSpPr>
        <p:spPr bwMode="auto">
          <a:xfrm>
            <a:off x="1600200" y="131763"/>
            <a:ext cx="54102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70000"/>
              </a:lnSpc>
              <a:spcBef>
                <a:spcPct val="50000"/>
              </a:spcBef>
            </a:pPr>
            <a:r>
              <a:rPr lang="en-US" altLang="en-US" b="1">
                <a:solidFill>
                  <a:srgbClr val="0000FF"/>
                </a:solidFill>
                <a:cs typeface="Times New Roman" panose="02020603050405020304" pitchFamily="18" charset="0"/>
              </a:rPr>
              <a:t>SAW cleaning with focused pulses*</a:t>
            </a:r>
          </a:p>
        </p:txBody>
      </p:sp>
      <p:sp>
        <p:nvSpPr>
          <p:cNvPr id="17412" name="Text Box 1028">
            <a:extLst>
              <a:ext uri="{FF2B5EF4-FFF2-40B4-BE49-F238E27FC236}">
                <a16:creationId xmlns:a16="http://schemas.microsoft.com/office/drawing/2014/main" id="{1A1FE79A-7D20-421C-A1C1-96FFEE1A0335}"/>
              </a:ext>
            </a:extLst>
          </p:cNvPr>
          <p:cNvSpPr txBox="1">
            <a:spLocks noChangeArrowheads="1"/>
          </p:cNvSpPr>
          <p:nvPr/>
        </p:nvSpPr>
        <p:spPr bwMode="auto">
          <a:xfrm>
            <a:off x="107950" y="6188075"/>
            <a:ext cx="84566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cs typeface="Times New Roman" panose="02020603050405020304" pitchFamily="18" charset="0"/>
              </a:rPr>
              <a:t>*</a:t>
            </a:r>
            <a:r>
              <a:rPr lang="en-US" altLang="en-US" sz="1400"/>
              <a:t>A. A. Kolomenskii, H. A. Schuessler, V. G. Mikhalevich, and A. A. Maznev, </a:t>
            </a:r>
            <a:r>
              <a:rPr lang="en-US" altLang="en-US" sz="1400" i="1"/>
              <a:t>J. Appl. Phys</a:t>
            </a:r>
            <a:r>
              <a:rPr lang="en-US" altLang="en-US" sz="1400"/>
              <a:t>., </a:t>
            </a:r>
            <a:r>
              <a:rPr lang="en-US" altLang="en-US" sz="1400" b="1"/>
              <a:t>84</a:t>
            </a:r>
            <a:r>
              <a:rPr lang="en-US" altLang="en-US" sz="1400"/>
              <a:t>(5) 2404 (1998) </a:t>
            </a:r>
          </a:p>
          <a:p>
            <a:r>
              <a:rPr lang="en-US" altLang="en-US" sz="1400"/>
              <a:t>A. A. Kolomenskii, A. A. Maznev, </a:t>
            </a:r>
            <a:r>
              <a:rPr lang="en-US" altLang="en-US" sz="1400" i="1"/>
              <a:t>Phys. Rev. B</a:t>
            </a:r>
            <a:r>
              <a:rPr lang="en-US" altLang="en-US" sz="1400"/>
              <a:t>., </a:t>
            </a:r>
            <a:r>
              <a:rPr lang="en-US" altLang="en-US" sz="1400" b="1"/>
              <a:t>48</a:t>
            </a:r>
            <a:r>
              <a:rPr lang="en-US" altLang="en-US" sz="1400"/>
              <a:t>(19) 14502 (1993)</a:t>
            </a:r>
          </a:p>
        </p:txBody>
      </p:sp>
      <p:grpSp>
        <p:nvGrpSpPr>
          <p:cNvPr id="17413" name="Group 1041">
            <a:extLst>
              <a:ext uri="{FF2B5EF4-FFF2-40B4-BE49-F238E27FC236}">
                <a16:creationId xmlns:a16="http://schemas.microsoft.com/office/drawing/2014/main" id="{26AA360B-7FEB-458E-B670-CFE045C5A96A}"/>
              </a:ext>
            </a:extLst>
          </p:cNvPr>
          <p:cNvGrpSpPr>
            <a:grpSpLocks/>
          </p:cNvGrpSpPr>
          <p:nvPr/>
        </p:nvGrpSpPr>
        <p:grpSpPr bwMode="auto">
          <a:xfrm>
            <a:off x="76200" y="438150"/>
            <a:ext cx="4495800" cy="3371850"/>
            <a:chOff x="144" y="276"/>
            <a:chExt cx="2832" cy="2124"/>
          </a:xfrm>
        </p:grpSpPr>
        <p:pic>
          <p:nvPicPr>
            <p:cNvPr id="17418" name="Picture 1029">
              <a:extLst>
                <a:ext uri="{FF2B5EF4-FFF2-40B4-BE49-F238E27FC236}">
                  <a16:creationId xmlns:a16="http://schemas.microsoft.com/office/drawing/2014/main" id="{AAB16FA0-61B1-44C7-8F7A-DFD4AC4F1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 y="948"/>
              <a:ext cx="2328" cy="1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9" name="Text Box 1031">
              <a:extLst>
                <a:ext uri="{FF2B5EF4-FFF2-40B4-BE49-F238E27FC236}">
                  <a16:creationId xmlns:a16="http://schemas.microsoft.com/office/drawing/2014/main" id="{54C79D2B-9A08-451F-A958-87FE6AC9636F}"/>
                </a:ext>
              </a:extLst>
            </p:cNvPr>
            <p:cNvSpPr txBox="1">
              <a:spLocks noChangeArrowheads="1"/>
            </p:cNvSpPr>
            <p:nvPr/>
          </p:nvSpPr>
          <p:spPr bwMode="auto">
            <a:xfrm>
              <a:off x="144" y="276"/>
              <a:ext cx="283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1-2 µm Al</a:t>
              </a:r>
              <a:r>
                <a:rPr lang="en-US" altLang="en-US" baseline="-25000"/>
                <a:t>2</a:t>
              </a:r>
              <a:r>
                <a:rPr lang="en-US" altLang="en-US"/>
                <a:t>O</a:t>
              </a:r>
              <a:r>
                <a:rPr lang="en-US" altLang="en-US" baseline="-25000"/>
                <a:t>3</a:t>
              </a:r>
              <a:r>
                <a:rPr lang="en-US" altLang="en-US"/>
                <a:t> on (111) Si, in air</a:t>
              </a:r>
            </a:p>
            <a:p>
              <a:pPr>
                <a:spcBef>
                  <a:spcPct val="50000"/>
                </a:spcBef>
              </a:pPr>
              <a:r>
                <a:rPr lang="en-US" altLang="en-US"/>
                <a:t>Nd:YAG-1.06 µm, 10 ns,10 pulses</a:t>
              </a:r>
            </a:p>
          </p:txBody>
        </p:sp>
      </p:grpSp>
      <p:grpSp>
        <p:nvGrpSpPr>
          <p:cNvPr id="17414" name="Group 1043">
            <a:extLst>
              <a:ext uri="{FF2B5EF4-FFF2-40B4-BE49-F238E27FC236}">
                <a16:creationId xmlns:a16="http://schemas.microsoft.com/office/drawing/2014/main" id="{E001764C-6BF5-4EA8-A798-6B6EE749335E}"/>
              </a:ext>
            </a:extLst>
          </p:cNvPr>
          <p:cNvGrpSpPr>
            <a:grpSpLocks/>
          </p:cNvGrpSpPr>
          <p:nvPr/>
        </p:nvGrpSpPr>
        <p:grpSpPr bwMode="auto">
          <a:xfrm>
            <a:off x="4724400" y="457200"/>
            <a:ext cx="4419600" cy="3581400"/>
            <a:chOff x="2976" y="288"/>
            <a:chExt cx="2784" cy="2256"/>
          </a:xfrm>
        </p:grpSpPr>
        <p:pic>
          <p:nvPicPr>
            <p:cNvPr id="17416" name="Picture 1032">
              <a:extLst>
                <a:ext uri="{FF2B5EF4-FFF2-40B4-BE49-F238E27FC236}">
                  <a16:creationId xmlns:a16="http://schemas.microsoft.com/office/drawing/2014/main" id="{0D546D2B-4514-45A9-8FB0-810E63173B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309" r="8641" b="15439"/>
            <a:stretch>
              <a:fillRect/>
            </a:stretch>
          </p:blipFill>
          <p:spPr bwMode="auto">
            <a:xfrm>
              <a:off x="3264" y="959"/>
              <a:ext cx="2208" cy="1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7" name="Text Box 1033">
              <a:extLst>
                <a:ext uri="{FF2B5EF4-FFF2-40B4-BE49-F238E27FC236}">
                  <a16:creationId xmlns:a16="http://schemas.microsoft.com/office/drawing/2014/main" id="{CE9D3301-9AE8-41C0-80E9-1F21BF93ECBE}"/>
                </a:ext>
              </a:extLst>
            </p:cNvPr>
            <p:cNvSpPr txBox="1">
              <a:spLocks noChangeArrowheads="1"/>
            </p:cNvSpPr>
            <p:nvPr/>
          </p:nvSpPr>
          <p:spPr bwMode="auto">
            <a:xfrm>
              <a:off x="2976" y="288"/>
              <a:ext cx="2784"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1-10 µm Al</a:t>
              </a:r>
              <a:r>
                <a:rPr lang="en-US" altLang="en-US" baseline="-25000"/>
                <a:t>2</a:t>
              </a:r>
              <a:r>
                <a:rPr lang="en-US" altLang="en-US"/>
                <a:t>O</a:t>
              </a:r>
              <a:r>
                <a:rPr lang="en-US" altLang="en-US" baseline="-25000"/>
                <a:t>3</a:t>
              </a:r>
              <a:r>
                <a:rPr lang="en-US" altLang="en-US"/>
                <a:t> on (100) Si, in air </a:t>
              </a:r>
            </a:p>
            <a:p>
              <a:pPr>
                <a:spcBef>
                  <a:spcPct val="50000"/>
                </a:spcBef>
              </a:pPr>
              <a:r>
                <a:rPr lang="en-US" altLang="en-US"/>
                <a:t>N</a:t>
              </a:r>
              <a:r>
                <a:rPr lang="en-US" altLang="en-US" baseline="-25000"/>
                <a:t>2</a:t>
              </a:r>
              <a:r>
                <a:rPr lang="en-US" altLang="en-US"/>
                <a:t>-337 nm, 10 ns, 50 pulses</a:t>
              </a:r>
            </a:p>
          </p:txBody>
        </p:sp>
      </p:grpSp>
      <p:sp>
        <p:nvSpPr>
          <p:cNvPr id="221199" name="Text Box 1039">
            <a:extLst>
              <a:ext uri="{FF2B5EF4-FFF2-40B4-BE49-F238E27FC236}">
                <a16:creationId xmlns:a16="http://schemas.microsoft.com/office/drawing/2014/main" id="{04D6E602-F645-4B40-9F04-781E1AC0D1C5}"/>
              </a:ext>
            </a:extLst>
          </p:cNvPr>
          <p:cNvSpPr txBox="1">
            <a:spLocks noChangeArrowheads="1"/>
          </p:cNvSpPr>
          <p:nvPr/>
        </p:nvSpPr>
        <p:spPr bwMode="auto">
          <a:xfrm>
            <a:off x="304800" y="4178300"/>
            <a:ext cx="7924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70000"/>
              </a:lnSpc>
              <a:spcBef>
                <a:spcPct val="50000"/>
              </a:spcBef>
              <a:buFontTx/>
              <a:buChar char="•"/>
            </a:pPr>
            <a:r>
              <a:rPr lang="en-US" altLang="en-US">
                <a:cs typeface="Times New Roman" panose="02020603050405020304" pitchFamily="18" charset="0"/>
              </a:rPr>
              <a:t>SAW </a:t>
            </a:r>
            <a:r>
              <a:rPr lang="en-US" altLang="en-US">
                <a:solidFill>
                  <a:srgbClr val="FF0000"/>
                </a:solidFill>
                <a:cs typeface="Times New Roman" panose="02020603050405020304" pitchFamily="18" charset="0"/>
              </a:rPr>
              <a:t>wavelength</a:t>
            </a:r>
            <a:r>
              <a:rPr lang="en-US" altLang="en-US">
                <a:cs typeface="Times New Roman" panose="02020603050405020304" pitchFamily="18" charset="0"/>
              </a:rPr>
              <a:t> is determined by the </a:t>
            </a:r>
            <a:r>
              <a:rPr lang="en-US" altLang="en-US">
                <a:solidFill>
                  <a:srgbClr val="FF0000"/>
                </a:solidFill>
                <a:cs typeface="Times New Roman" panose="02020603050405020304" pitchFamily="18" charset="0"/>
              </a:rPr>
              <a:t>spot size ~ 15 µm</a:t>
            </a:r>
          </a:p>
          <a:p>
            <a:pPr algn="just">
              <a:lnSpc>
                <a:spcPct val="70000"/>
              </a:lnSpc>
              <a:spcBef>
                <a:spcPct val="50000"/>
              </a:spcBef>
              <a:buFontTx/>
              <a:buChar char="•"/>
            </a:pPr>
            <a:r>
              <a:rPr lang="en-US" altLang="en-US">
                <a:cs typeface="Times New Roman" panose="02020603050405020304" pitchFamily="18" charset="0"/>
              </a:rPr>
              <a:t>SAW is 2D and </a:t>
            </a:r>
            <a:r>
              <a:rPr lang="en-US" altLang="en-US">
                <a:solidFill>
                  <a:srgbClr val="FF0000"/>
                </a:solidFill>
                <a:cs typeface="Times New Roman" panose="02020603050405020304" pitchFamily="18" charset="0"/>
              </a:rPr>
              <a:t>decays fast</a:t>
            </a:r>
          </a:p>
          <a:p>
            <a:pPr algn="just">
              <a:lnSpc>
                <a:spcPct val="70000"/>
              </a:lnSpc>
              <a:spcBef>
                <a:spcPct val="50000"/>
              </a:spcBef>
              <a:buFontTx/>
              <a:buChar char="•"/>
            </a:pPr>
            <a:r>
              <a:rPr lang="en-US" altLang="en-US">
                <a:cs typeface="Times New Roman" panose="02020603050405020304" pitchFamily="18" charset="0"/>
              </a:rPr>
              <a:t>SAW has </a:t>
            </a:r>
            <a:r>
              <a:rPr lang="en-US" altLang="en-US">
                <a:solidFill>
                  <a:srgbClr val="FF0000"/>
                </a:solidFill>
                <a:cs typeface="Times New Roman" panose="02020603050405020304" pitchFamily="18" charset="0"/>
              </a:rPr>
              <a:t>1-2 oscillations</a:t>
            </a:r>
            <a:r>
              <a:rPr lang="en-US" altLang="en-US">
                <a:cs typeface="Times New Roman" panose="02020603050405020304" pitchFamily="18" charset="0"/>
              </a:rPr>
              <a:t> only</a:t>
            </a:r>
          </a:p>
          <a:p>
            <a:pPr algn="just">
              <a:lnSpc>
                <a:spcPct val="70000"/>
              </a:lnSpc>
              <a:spcBef>
                <a:spcPct val="50000"/>
              </a:spcBef>
              <a:buFontTx/>
              <a:buChar char="•"/>
            </a:pPr>
            <a:r>
              <a:rPr lang="en-US" altLang="en-US">
                <a:cs typeface="Times New Roman" panose="02020603050405020304" pitchFamily="18" charset="0"/>
              </a:rPr>
              <a:t>Cleaning of the particles </a:t>
            </a:r>
            <a:r>
              <a:rPr lang="en-US" altLang="en-US" i="1">
                <a:solidFill>
                  <a:srgbClr val="FF0000"/>
                </a:solidFill>
                <a:cs typeface="Times New Roman" panose="02020603050405020304" pitchFamily="18" charset="0"/>
              </a:rPr>
              <a:t>outside of irradiated</a:t>
            </a:r>
            <a:r>
              <a:rPr lang="en-US" altLang="en-US">
                <a:cs typeface="Times New Roman" panose="02020603050405020304" pitchFamily="18" charset="0"/>
              </a:rPr>
              <a:t> area, enhanced along the lines where SAW is stronger</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1199">
                                            <p:txEl>
                                              <p:pRg st="0" end="0"/>
                                            </p:txEl>
                                          </p:spTgt>
                                        </p:tgtEl>
                                        <p:attrNameLst>
                                          <p:attrName>style.visibility</p:attrName>
                                        </p:attrNameLst>
                                      </p:cBhvr>
                                      <p:to>
                                        <p:strVal val="visible"/>
                                      </p:to>
                                    </p:set>
                                    <p:anim calcmode="lin" valueType="num">
                                      <p:cBhvr>
                                        <p:cTn id="7" dur="500" fill="hold"/>
                                        <p:tgtEl>
                                          <p:spTgt spid="2211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119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1199">
                                            <p:txEl>
                                              <p:pRg st="1" end="1"/>
                                            </p:txEl>
                                          </p:spTgt>
                                        </p:tgtEl>
                                        <p:attrNameLst>
                                          <p:attrName>style.visibility</p:attrName>
                                        </p:attrNameLst>
                                      </p:cBhvr>
                                      <p:to>
                                        <p:strVal val="visible"/>
                                      </p:to>
                                    </p:set>
                                    <p:anim calcmode="lin" valueType="num">
                                      <p:cBhvr>
                                        <p:cTn id="13" dur="500" fill="hold"/>
                                        <p:tgtEl>
                                          <p:spTgt spid="22119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2119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21199">
                                            <p:txEl>
                                              <p:pRg st="2" end="2"/>
                                            </p:txEl>
                                          </p:spTgt>
                                        </p:tgtEl>
                                        <p:attrNameLst>
                                          <p:attrName>style.visibility</p:attrName>
                                        </p:attrNameLst>
                                      </p:cBhvr>
                                      <p:to>
                                        <p:strVal val="visible"/>
                                      </p:to>
                                    </p:set>
                                    <p:anim calcmode="lin" valueType="num">
                                      <p:cBhvr>
                                        <p:cTn id="19" dur="500" fill="hold"/>
                                        <p:tgtEl>
                                          <p:spTgt spid="22119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2119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21199">
                                            <p:txEl>
                                              <p:pRg st="3" end="3"/>
                                            </p:txEl>
                                          </p:spTgt>
                                        </p:tgtEl>
                                        <p:attrNameLst>
                                          <p:attrName>style.visibility</p:attrName>
                                        </p:attrNameLst>
                                      </p:cBhvr>
                                      <p:to>
                                        <p:strVal val="visible"/>
                                      </p:to>
                                    </p:set>
                                    <p:anim calcmode="lin" valueType="num">
                                      <p:cBhvr>
                                        <p:cTn id="25" dur="500" fill="hold"/>
                                        <p:tgtEl>
                                          <p:spTgt spid="22119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21199">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2">
            <a:extLst>
              <a:ext uri="{FF2B5EF4-FFF2-40B4-BE49-F238E27FC236}">
                <a16:creationId xmlns:a16="http://schemas.microsoft.com/office/drawing/2014/main" id="{BAEE4EA9-C57D-4EFA-BF80-5A53C3B6764F}"/>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pic>
        <p:nvPicPr>
          <p:cNvPr id="223234" name="Picture 1026">
            <a:extLst>
              <a:ext uri="{FF2B5EF4-FFF2-40B4-BE49-F238E27FC236}">
                <a16:creationId xmlns:a16="http://schemas.microsoft.com/office/drawing/2014/main" id="{D0B5BD25-C748-4F40-B603-CF141B6A9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75" y="1371600"/>
            <a:ext cx="374332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6" name="Text Box 1027">
            <a:extLst>
              <a:ext uri="{FF2B5EF4-FFF2-40B4-BE49-F238E27FC236}">
                <a16:creationId xmlns:a16="http://schemas.microsoft.com/office/drawing/2014/main" id="{1A465B92-83D2-430E-A73F-43E4B3364A4D}"/>
              </a:ext>
            </a:extLst>
          </p:cNvPr>
          <p:cNvSpPr txBox="1">
            <a:spLocks noChangeArrowheads="1"/>
          </p:cNvSpPr>
          <p:nvPr/>
        </p:nvSpPr>
        <p:spPr bwMode="auto">
          <a:xfrm>
            <a:off x="76200" y="2209800"/>
            <a:ext cx="472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180 ps, THG Nd:YAG (335 nm), Si</a:t>
            </a:r>
          </a:p>
        </p:txBody>
      </p:sp>
      <p:pic>
        <p:nvPicPr>
          <p:cNvPr id="18437" name="Picture 1029">
            <a:extLst>
              <a:ext uri="{FF2B5EF4-FFF2-40B4-BE49-F238E27FC236}">
                <a16:creationId xmlns:a16="http://schemas.microsoft.com/office/drawing/2014/main" id="{477B14FA-B14F-424A-B614-EFDFA1CCC8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10000"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8" name="Text Box 1030">
            <a:extLst>
              <a:ext uri="{FF2B5EF4-FFF2-40B4-BE49-F238E27FC236}">
                <a16:creationId xmlns:a16="http://schemas.microsoft.com/office/drawing/2014/main" id="{3718E203-DF80-45A8-8FB7-17A49AB5AB4B}"/>
              </a:ext>
            </a:extLst>
          </p:cNvPr>
          <p:cNvSpPr txBox="1">
            <a:spLocks noChangeArrowheads="1"/>
          </p:cNvSpPr>
          <p:nvPr/>
        </p:nvSpPr>
        <p:spPr bwMode="auto">
          <a:xfrm>
            <a:off x="5715000" y="138113"/>
            <a:ext cx="29718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spcBef>
                <a:spcPct val="50000"/>
              </a:spcBef>
            </a:pPr>
            <a:r>
              <a:rPr lang="en-US" altLang="en-US" b="1" i="1">
                <a:solidFill>
                  <a:srgbClr val="0000FF"/>
                </a:solidFill>
                <a:cs typeface="Times New Roman" panose="02020603050405020304" pitchFamily="18" charset="0"/>
              </a:rPr>
              <a:t>SAWs excited with </a:t>
            </a:r>
          </a:p>
          <a:p>
            <a:pPr algn="just">
              <a:spcBef>
                <a:spcPct val="50000"/>
              </a:spcBef>
            </a:pPr>
            <a:r>
              <a:rPr lang="en-US" altLang="en-US" b="1" i="1">
                <a:solidFill>
                  <a:srgbClr val="0000FF"/>
                </a:solidFill>
                <a:cs typeface="Times New Roman" panose="02020603050405020304" pitchFamily="18" charset="0"/>
              </a:rPr>
              <a:t>ps-pulse interference*</a:t>
            </a:r>
            <a:endParaRPr lang="en-US" altLang="en-US"/>
          </a:p>
        </p:txBody>
      </p:sp>
      <p:sp>
        <p:nvSpPr>
          <p:cNvPr id="223240" name="Text Box 1032">
            <a:extLst>
              <a:ext uri="{FF2B5EF4-FFF2-40B4-BE49-F238E27FC236}">
                <a16:creationId xmlns:a16="http://schemas.microsoft.com/office/drawing/2014/main" id="{2C43785D-3AF1-4189-8D17-081E19EAB25E}"/>
              </a:ext>
            </a:extLst>
          </p:cNvPr>
          <p:cNvSpPr txBox="1">
            <a:spLocks noChangeArrowheads="1"/>
          </p:cNvSpPr>
          <p:nvPr/>
        </p:nvSpPr>
        <p:spPr bwMode="auto">
          <a:xfrm>
            <a:off x="152400" y="2763838"/>
            <a:ext cx="5181600" cy="356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buFontTx/>
              <a:buChar char="•"/>
            </a:pPr>
            <a:r>
              <a:rPr lang="en-US" altLang="en-US"/>
              <a:t>100 MHz frequency  </a:t>
            </a:r>
            <a:r>
              <a:rPr lang="en-US" altLang="en-US">
                <a:sym typeface="Symbol" panose="05050102010706020507" pitchFamily="18" charset="2"/>
              </a:rPr>
              <a:t>=0.8° </a:t>
            </a:r>
            <a:r>
              <a:rPr lang="en-US" altLang="en-US">
                <a:solidFill>
                  <a:srgbClr val="FF0000"/>
                </a:solidFill>
                <a:sym typeface="Symbol" panose="05050102010706020507" pitchFamily="18" charset="2"/>
              </a:rPr>
              <a:t>easily varied up to 1-10 GHz**</a:t>
            </a:r>
            <a:endParaRPr lang="en-US" altLang="en-US">
              <a:solidFill>
                <a:srgbClr val="FF0000"/>
              </a:solidFill>
            </a:endParaRPr>
          </a:p>
          <a:p>
            <a:pPr>
              <a:spcBef>
                <a:spcPct val="50000"/>
              </a:spcBef>
              <a:buFontTx/>
              <a:buChar char="•"/>
            </a:pPr>
            <a:r>
              <a:rPr lang="en-US" altLang="en-US">
                <a:solidFill>
                  <a:srgbClr val="FF0000"/>
                </a:solidFill>
              </a:rPr>
              <a:t>Many oscillations</a:t>
            </a:r>
            <a:r>
              <a:rPr lang="en-US" altLang="en-US"/>
              <a:t> - resonance</a:t>
            </a:r>
          </a:p>
          <a:p>
            <a:pPr>
              <a:spcBef>
                <a:spcPct val="50000"/>
              </a:spcBef>
              <a:buFontTx/>
              <a:buChar char="•"/>
            </a:pPr>
            <a:r>
              <a:rPr lang="en-US" altLang="en-US">
                <a:solidFill>
                  <a:srgbClr val="FF0000"/>
                </a:solidFill>
              </a:rPr>
              <a:t>1D propagation</a:t>
            </a:r>
            <a:r>
              <a:rPr lang="en-US" altLang="en-US"/>
              <a:t> out of the beam area</a:t>
            </a:r>
          </a:p>
          <a:p>
            <a:pPr>
              <a:spcBef>
                <a:spcPct val="50000"/>
              </a:spcBef>
              <a:buFontTx/>
              <a:buChar char="•"/>
            </a:pPr>
            <a:r>
              <a:rPr lang="en-US" altLang="en-US"/>
              <a:t>No light – </a:t>
            </a:r>
            <a:r>
              <a:rPr lang="en-US" altLang="en-US">
                <a:solidFill>
                  <a:srgbClr val="FF0000"/>
                </a:solidFill>
              </a:rPr>
              <a:t>no damage</a:t>
            </a:r>
          </a:p>
          <a:p>
            <a:pPr>
              <a:spcBef>
                <a:spcPct val="50000"/>
              </a:spcBef>
              <a:buFontTx/>
              <a:buChar char="•"/>
            </a:pPr>
            <a:r>
              <a:rPr lang="en-US" altLang="en-US">
                <a:solidFill>
                  <a:srgbClr val="FF0000"/>
                </a:solidFill>
              </a:rPr>
              <a:t>Non-linear</a:t>
            </a:r>
            <a:r>
              <a:rPr lang="en-US" altLang="en-US"/>
              <a:t> effects, larger </a:t>
            </a:r>
            <a:r>
              <a:rPr lang="en-US" altLang="en-US">
                <a:solidFill>
                  <a:srgbClr val="FF0000"/>
                </a:solidFill>
              </a:rPr>
              <a:t>acceleration</a:t>
            </a:r>
          </a:p>
          <a:p>
            <a:pPr>
              <a:spcBef>
                <a:spcPct val="50000"/>
              </a:spcBef>
              <a:buFontTx/>
              <a:buChar char="•"/>
            </a:pPr>
            <a:r>
              <a:rPr lang="en-US" altLang="en-US"/>
              <a:t>Breakdown in air, </a:t>
            </a:r>
            <a:r>
              <a:rPr lang="en-US" altLang="en-US">
                <a:solidFill>
                  <a:srgbClr val="FF0000"/>
                </a:solidFill>
              </a:rPr>
              <a:t>universality</a:t>
            </a:r>
          </a:p>
        </p:txBody>
      </p:sp>
      <p:sp>
        <p:nvSpPr>
          <p:cNvPr id="18440" name="Text Box 1033">
            <a:extLst>
              <a:ext uri="{FF2B5EF4-FFF2-40B4-BE49-F238E27FC236}">
                <a16:creationId xmlns:a16="http://schemas.microsoft.com/office/drawing/2014/main" id="{F5F2BB17-F7F1-4DBB-9942-3F062EA8DB7C}"/>
              </a:ext>
            </a:extLst>
          </p:cNvPr>
          <p:cNvSpPr txBox="1">
            <a:spLocks noChangeArrowheads="1"/>
          </p:cNvSpPr>
          <p:nvPr/>
        </p:nvSpPr>
        <p:spPr bwMode="auto">
          <a:xfrm>
            <a:off x="142875" y="6308725"/>
            <a:ext cx="63007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*A. Frass, A. Lomonosov, P. Hess, V. Gusev, </a:t>
            </a:r>
            <a:r>
              <a:rPr lang="en-US" altLang="en-US" sz="1400" i="1"/>
              <a:t>J. Appl. Phys</a:t>
            </a:r>
            <a:r>
              <a:rPr lang="en-US" altLang="en-US" sz="1400"/>
              <a:t>., </a:t>
            </a:r>
            <a:r>
              <a:rPr lang="en-US" altLang="en-US" sz="1400" b="1"/>
              <a:t>87</a:t>
            </a:r>
            <a:r>
              <a:rPr lang="en-US" altLang="en-US" sz="1400"/>
              <a:t>(7) 3505 (2000)</a:t>
            </a:r>
          </a:p>
          <a:p>
            <a:r>
              <a:rPr lang="en-US" altLang="en-US" sz="1400"/>
              <a:t>**R. M. Slayton, K. A. Nelson, A. A. Maznev, </a:t>
            </a:r>
            <a:r>
              <a:rPr lang="en-US" altLang="en-US" sz="1400" i="1"/>
              <a:t>J. Appl. Phys</a:t>
            </a:r>
            <a:r>
              <a:rPr lang="en-US" altLang="en-US" sz="1400"/>
              <a:t>., </a:t>
            </a:r>
            <a:r>
              <a:rPr lang="en-US" altLang="en-US" sz="1400" b="1"/>
              <a:t>90</a:t>
            </a:r>
            <a:r>
              <a:rPr lang="en-US" altLang="en-US" sz="1400"/>
              <a:t>(9) 4392 (2001)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23234"/>
                                        </p:tgtEl>
                                        <p:attrNameLst>
                                          <p:attrName>style.visibility</p:attrName>
                                        </p:attrNameLst>
                                      </p:cBhvr>
                                      <p:to>
                                        <p:strVal val="visible"/>
                                      </p:to>
                                    </p:set>
                                    <p:anim calcmode="lin" valueType="num">
                                      <p:cBhvr additive="base">
                                        <p:cTn id="7" dur="500" fill="hold"/>
                                        <p:tgtEl>
                                          <p:spTgt spid="223234"/>
                                        </p:tgtEl>
                                        <p:attrNameLst>
                                          <p:attrName>ppt_x</p:attrName>
                                        </p:attrNameLst>
                                      </p:cBhvr>
                                      <p:tavLst>
                                        <p:tav tm="0">
                                          <p:val>
                                            <p:strVal val="1+#ppt_w/2"/>
                                          </p:val>
                                        </p:tav>
                                        <p:tav tm="100000">
                                          <p:val>
                                            <p:strVal val="#ppt_x"/>
                                          </p:val>
                                        </p:tav>
                                      </p:tavLst>
                                    </p:anim>
                                    <p:anim calcmode="lin" valueType="num">
                                      <p:cBhvr additive="base">
                                        <p:cTn id="8" dur="500" fill="hold"/>
                                        <p:tgtEl>
                                          <p:spTgt spid="2232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3240">
                                            <p:txEl>
                                              <p:pRg st="0" end="0"/>
                                            </p:txEl>
                                          </p:spTgt>
                                        </p:tgtEl>
                                        <p:attrNameLst>
                                          <p:attrName>style.visibility</p:attrName>
                                        </p:attrNameLst>
                                      </p:cBhvr>
                                      <p:to>
                                        <p:strVal val="visible"/>
                                      </p:to>
                                    </p:set>
                                    <p:anim calcmode="lin" valueType="num">
                                      <p:cBhvr>
                                        <p:cTn id="13" dur="500" fill="hold"/>
                                        <p:tgtEl>
                                          <p:spTgt spid="22324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324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23240">
                                            <p:txEl>
                                              <p:pRg st="1" end="1"/>
                                            </p:txEl>
                                          </p:spTgt>
                                        </p:tgtEl>
                                        <p:attrNameLst>
                                          <p:attrName>style.visibility</p:attrName>
                                        </p:attrNameLst>
                                      </p:cBhvr>
                                      <p:to>
                                        <p:strVal val="visible"/>
                                      </p:to>
                                    </p:set>
                                    <p:anim calcmode="lin" valueType="num">
                                      <p:cBhvr>
                                        <p:cTn id="19" dur="500" fill="hold"/>
                                        <p:tgtEl>
                                          <p:spTgt spid="223240">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2324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23240">
                                            <p:txEl>
                                              <p:pRg st="2" end="2"/>
                                            </p:txEl>
                                          </p:spTgt>
                                        </p:tgtEl>
                                        <p:attrNameLst>
                                          <p:attrName>style.visibility</p:attrName>
                                        </p:attrNameLst>
                                      </p:cBhvr>
                                      <p:to>
                                        <p:strVal val="visible"/>
                                      </p:to>
                                    </p:set>
                                    <p:anim calcmode="lin" valueType="num">
                                      <p:cBhvr>
                                        <p:cTn id="25" dur="500" fill="hold"/>
                                        <p:tgtEl>
                                          <p:spTgt spid="223240">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23240">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23240">
                                            <p:txEl>
                                              <p:pRg st="3" end="3"/>
                                            </p:txEl>
                                          </p:spTgt>
                                        </p:tgtEl>
                                        <p:attrNameLst>
                                          <p:attrName>style.visibility</p:attrName>
                                        </p:attrNameLst>
                                      </p:cBhvr>
                                      <p:to>
                                        <p:strVal val="visible"/>
                                      </p:to>
                                    </p:set>
                                    <p:anim calcmode="lin" valueType="num">
                                      <p:cBhvr>
                                        <p:cTn id="31" dur="500" fill="hold"/>
                                        <p:tgtEl>
                                          <p:spTgt spid="223240">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23240">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23240">
                                            <p:txEl>
                                              <p:pRg st="4" end="4"/>
                                            </p:txEl>
                                          </p:spTgt>
                                        </p:tgtEl>
                                        <p:attrNameLst>
                                          <p:attrName>style.visibility</p:attrName>
                                        </p:attrNameLst>
                                      </p:cBhvr>
                                      <p:to>
                                        <p:strVal val="visible"/>
                                      </p:to>
                                    </p:set>
                                    <p:anim calcmode="lin" valueType="num">
                                      <p:cBhvr>
                                        <p:cTn id="37" dur="500" fill="hold"/>
                                        <p:tgtEl>
                                          <p:spTgt spid="223240">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23240">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23240">
                                            <p:txEl>
                                              <p:pRg st="5" end="5"/>
                                            </p:txEl>
                                          </p:spTgt>
                                        </p:tgtEl>
                                        <p:attrNameLst>
                                          <p:attrName>style.visibility</p:attrName>
                                        </p:attrNameLst>
                                      </p:cBhvr>
                                      <p:to>
                                        <p:strVal val="visible"/>
                                      </p:to>
                                    </p:set>
                                    <p:anim calcmode="lin" valueType="num">
                                      <p:cBhvr>
                                        <p:cTn id="43" dur="500" fill="hold"/>
                                        <p:tgtEl>
                                          <p:spTgt spid="223240">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223240">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2">
            <a:extLst>
              <a:ext uri="{FF2B5EF4-FFF2-40B4-BE49-F238E27FC236}">
                <a16:creationId xmlns:a16="http://schemas.microsoft.com/office/drawing/2014/main" id="{1BC1E9CF-88B4-478B-B03E-515D1D35C782}"/>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242690" name="Text Box 2">
            <a:extLst>
              <a:ext uri="{FF2B5EF4-FFF2-40B4-BE49-F238E27FC236}">
                <a16:creationId xmlns:a16="http://schemas.microsoft.com/office/drawing/2014/main" id="{02511AFB-B3D0-4916-B557-98B37A69D4D5}"/>
              </a:ext>
            </a:extLst>
          </p:cNvPr>
          <p:cNvSpPr txBox="1">
            <a:spLocks noChangeArrowheads="1"/>
          </p:cNvSpPr>
          <p:nvPr/>
        </p:nvSpPr>
        <p:spPr bwMode="auto">
          <a:xfrm>
            <a:off x="0" y="801688"/>
            <a:ext cx="9144000" cy="575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spcBef>
                <a:spcPct val="50000"/>
              </a:spcBef>
              <a:buFontTx/>
              <a:buChar char="•"/>
            </a:pPr>
            <a:r>
              <a:rPr lang="en-US" altLang="en-US" b="1">
                <a:solidFill>
                  <a:srgbClr val="0000FF"/>
                </a:solidFill>
                <a:cs typeface="Times New Roman" panose="02020603050405020304" pitchFamily="18" charset="0"/>
              </a:rPr>
              <a:t>SAW are 1D</a:t>
            </a:r>
            <a:r>
              <a:rPr lang="en-US" altLang="en-US">
                <a:cs typeface="Times New Roman" panose="02020603050405020304" pitchFamily="18" charset="0"/>
              </a:rPr>
              <a:t>. No fast decay, </a:t>
            </a:r>
            <a:r>
              <a:rPr lang="en-US" altLang="en-US">
                <a:solidFill>
                  <a:srgbClr val="0000FF"/>
                </a:solidFill>
                <a:cs typeface="Times New Roman" panose="02020603050405020304" pitchFamily="18" charset="0"/>
              </a:rPr>
              <a:t>propagate out of the beam area.</a:t>
            </a:r>
          </a:p>
          <a:p>
            <a:pPr algn="just">
              <a:spcBef>
                <a:spcPct val="50000"/>
              </a:spcBef>
              <a:buFontTx/>
              <a:buChar char="•"/>
            </a:pPr>
            <a:r>
              <a:rPr lang="en-US" altLang="en-US" b="1" i="1">
                <a:solidFill>
                  <a:srgbClr val="0000FF"/>
                </a:solidFill>
                <a:cs typeface="Times New Roman" panose="02020603050405020304" pitchFamily="18" charset="0"/>
              </a:rPr>
              <a:t>No light</a:t>
            </a:r>
            <a:r>
              <a:rPr lang="en-US" altLang="en-US">
                <a:cs typeface="Times New Roman" panose="02020603050405020304" pitchFamily="18" charset="0"/>
              </a:rPr>
              <a:t> is present in the majority of area covered by SAW</a:t>
            </a:r>
            <a:r>
              <a:rPr lang="en-US" altLang="en-US">
                <a:cs typeface="Times New Roman" panose="02020603050405020304" pitchFamily="18" charset="0"/>
                <a:sym typeface="Symbol" panose="05050102010706020507" pitchFamily="18" charset="2"/>
              </a:rPr>
              <a:t></a:t>
            </a:r>
            <a:r>
              <a:rPr lang="en-US" altLang="en-US" b="1" i="1">
                <a:solidFill>
                  <a:srgbClr val="0000FF"/>
                </a:solidFill>
                <a:cs typeface="Times New Roman" panose="02020603050405020304" pitchFamily="18" charset="0"/>
              </a:rPr>
              <a:t>No local field enhancement-damage.</a:t>
            </a:r>
          </a:p>
          <a:p>
            <a:pPr algn="just">
              <a:spcBef>
                <a:spcPct val="50000"/>
              </a:spcBef>
              <a:buFontTx/>
              <a:buChar char="•"/>
            </a:pPr>
            <a:r>
              <a:rPr lang="en-US" altLang="en-US"/>
              <a:t>SAW have </a:t>
            </a:r>
            <a:r>
              <a:rPr lang="en-US" altLang="en-US" b="1" i="1">
                <a:solidFill>
                  <a:srgbClr val="0000FF"/>
                </a:solidFill>
              </a:rPr>
              <a:t>many oscillations</a:t>
            </a:r>
            <a:r>
              <a:rPr lang="en-US" altLang="en-US"/>
              <a:t>, suitable for </a:t>
            </a:r>
            <a:r>
              <a:rPr lang="en-US" altLang="en-US" b="1" i="1">
                <a:solidFill>
                  <a:srgbClr val="0000FF"/>
                </a:solidFill>
              </a:rPr>
              <a:t>testing of RLC</a:t>
            </a:r>
          </a:p>
          <a:p>
            <a:pPr algn="just">
              <a:spcBef>
                <a:spcPct val="50000"/>
              </a:spcBef>
              <a:buFontTx/>
              <a:buChar char="•"/>
            </a:pPr>
            <a:r>
              <a:rPr lang="en-US" altLang="en-US"/>
              <a:t>Frequency is determined by the periodicity of interference. </a:t>
            </a:r>
            <a:r>
              <a:rPr lang="en-US" altLang="en-US" i="1">
                <a:latin typeface="Journal" pitchFamily="2" charset="0"/>
              </a:rPr>
              <a:t>v</a:t>
            </a:r>
            <a:r>
              <a:rPr lang="en-US" altLang="en-US" i="1" baseline="-25000"/>
              <a:t>SAW</a:t>
            </a:r>
            <a:r>
              <a:rPr lang="en-US" altLang="en-US"/>
              <a:t>~</a:t>
            </a:r>
            <a:r>
              <a:rPr lang="en-US" altLang="en-US" i="1">
                <a:latin typeface="Journal" pitchFamily="2" charset="0"/>
              </a:rPr>
              <a:t>v</a:t>
            </a:r>
            <a:r>
              <a:rPr lang="en-US" altLang="en-US" baseline="-25000"/>
              <a:t>sound</a:t>
            </a:r>
            <a:r>
              <a:rPr lang="en-US" altLang="en-US" i="1"/>
              <a:t>/</a:t>
            </a:r>
            <a:r>
              <a:rPr lang="en-US" altLang="en-US" i="1">
                <a:sym typeface="Symbol" panose="05050102010706020507" pitchFamily="18" charset="2"/>
              </a:rPr>
              <a:t></a:t>
            </a:r>
            <a:r>
              <a:rPr lang="en-US" altLang="en-US" i="1" baseline="-25000"/>
              <a:t>light</a:t>
            </a:r>
            <a:r>
              <a:rPr lang="en-US" altLang="en-US"/>
              <a:t>~</a:t>
            </a:r>
            <a:r>
              <a:rPr lang="en-US" altLang="en-US" b="1">
                <a:solidFill>
                  <a:srgbClr val="0000FF"/>
                </a:solidFill>
              </a:rPr>
              <a:t>1-10 GHz</a:t>
            </a:r>
            <a:r>
              <a:rPr lang="en-US" altLang="en-US"/>
              <a:t> - suitable for </a:t>
            </a:r>
            <a:r>
              <a:rPr lang="en-US" altLang="en-US" b="1" i="1">
                <a:solidFill>
                  <a:srgbClr val="0000FF"/>
                </a:solidFill>
              </a:rPr>
              <a:t>resonant</a:t>
            </a:r>
            <a:r>
              <a:rPr lang="en-US" altLang="en-US"/>
              <a:t> laser cleaning (RLC).</a:t>
            </a:r>
          </a:p>
          <a:p>
            <a:pPr algn="just">
              <a:spcBef>
                <a:spcPct val="50000"/>
              </a:spcBef>
              <a:buFontTx/>
              <a:buChar char="•"/>
            </a:pPr>
            <a:r>
              <a:rPr lang="en-US" altLang="en-US"/>
              <a:t>Frequency </a:t>
            </a:r>
            <a:r>
              <a:rPr lang="en-US" altLang="en-US" b="1">
                <a:solidFill>
                  <a:srgbClr val="0000FF"/>
                </a:solidFill>
              </a:rPr>
              <a:t>easily varied</a:t>
            </a:r>
            <a:r>
              <a:rPr lang="en-US" altLang="en-US"/>
              <a:t> </a:t>
            </a:r>
            <a:r>
              <a:rPr lang="en-US" altLang="en-US" i="1"/>
              <a:t>via angle of interfering beams</a:t>
            </a:r>
            <a:r>
              <a:rPr lang="en-US" altLang="en-US"/>
              <a:t>. Indispensable for testing and application of RLC.</a:t>
            </a:r>
            <a:endParaRPr lang="en-US" altLang="en-US" b="1" i="1">
              <a:solidFill>
                <a:srgbClr val="0000FF"/>
              </a:solidFill>
              <a:cs typeface="Times New Roman" panose="02020603050405020304" pitchFamily="18" charset="0"/>
            </a:endParaRPr>
          </a:p>
          <a:p>
            <a:pPr algn="just">
              <a:spcBef>
                <a:spcPct val="50000"/>
              </a:spcBef>
              <a:buFontTx/>
              <a:buChar char="•"/>
            </a:pPr>
            <a:r>
              <a:rPr lang="en-US" altLang="en-US"/>
              <a:t>Smaller overall thermal load on the substrate.</a:t>
            </a:r>
            <a:endParaRPr lang="en-US" altLang="en-US" b="1" i="1">
              <a:solidFill>
                <a:srgbClr val="0000FF"/>
              </a:solidFill>
              <a:cs typeface="Times New Roman" panose="02020603050405020304" pitchFamily="18" charset="0"/>
            </a:endParaRPr>
          </a:p>
          <a:p>
            <a:pPr algn="just">
              <a:spcBef>
                <a:spcPct val="50000"/>
              </a:spcBef>
              <a:buFontTx/>
              <a:buChar char="•"/>
            </a:pPr>
            <a:r>
              <a:rPr lang="en-US" altLang="en-US">
                <a:cs typeface="Times New Roman" panose="02020603050405020304" pitchFamily="18" charset="0"/>
              </a:rPr>
              <a:t>Non-linearity makes </a:t>
            </a:r>
            <a:r>
              <a:rPr lang="en-US" altLang="en-US" b="1" i="1">
                <a:solidFill>
                  <a:srgbClr val="0000FF"/>
                </a:solidFill>
                <a:cs typeface="Times New Roman" panose="02020603050405020304" pitchFamily="18" charset="0"/>
              </a:rPr>
              <a:t>fronts steeper, increase accelerations.</a:t>
            </a:r>
          </a:p>
          <a:p>
            <a:pPr algn="just">
              <a:spcBef>
                <a:spcPct val="50000"/>
              </a:spcBef>
              <a:buFontTx/>
              <a:buChar char="•"/>
            </a:pPr>
            <a:r>
              <a:rPr lang="en-US" altLang="en-US">
                <a:cs typeface="Times New Roman" panose="02020603050405020304" pitchFamily="18" charset="0"/>
              </a:rPr>
              <a:t>Can be excited via </a:t>
            </a:r>
            <a:r>
              <a:rPr lang="en-US" altLang="en-US" b="1" i="1">
                <a:solidFill>
                  <a:srgbClr val="0000FF"/>
                </a:solidFill>
                <a:cs typeface="Times New Roman" panose="02020603050405020304" pitchFamily="18" charset="0"/>
              </a:rPr>
              <a:t>breakdown in the air</a:t>
            </a:r>
            <a:r>
              <a:rPr lang="en-US" altLang="en-US">
                <a:cs typeface="Times New Roman" panose="02020603050405020304" pitchFamily="18" charset="0"/>
              </a:rPr>
              <a:t>. </a:t>
            </a:r>
            <a:r>
              <a:rPr lang="en-US" altLang="en-US" b="1" i="1">
                <a:solidFill>
                  <a:srgbClr val="0000FF"/>
                </a:solidFill>
                <a:cs typeface="Times New Roman" panose="02020603050405020304" pitchFamily="18" charset="0"/>
              </a:rPr>
              <a:t>Material independent</a:t>
            </a:r>
            <a:r>
              <a:rPr lang="en-US" altLang="en-US" i="1">
                <a:cs typeface="Times New Roman" panose="02020603050405020304" pitchFamily="18" charset="0"/>
              </a:rPr>
              <a:t>, </a:t>
            </a:r>
            <a:r>
              <a:rPr lang="en-US" altLang="en-US">
                <a:cs typeface="Times New Roman" panose="02020603050405020304" pitchFamily="18" charset="0"/>
              </a:rPr>
              <a:t>suitable for </a:t>
            </a:r>
            <a:r>
              <a:rPr lang="en-US" altLang="en-US" b="1" i="1">
                <a:solidFill>
                  <a:srgbClr val="0000FF"/>
                </a:solidFill>
                <a:cs typeface="Times New Roman" panose="02020603050405020304" pitchFamily="18" charset="0"/>
              </a:rPr>
              <a:t>structured substrates</a:t>
            </a:r>
            <a:r>
              <a:rPr lang="en-US" altLang="en-US">
                <a:cs typeface="Times New Roman" panose="02020603050405020304" pitchFamily="18" charset="0"/>
              </a:rPr>
              <a:t>, (industry).</a:t>
            </a:r>
          </a:p>
        </p:txBody>
      </p:sp>
      <p:sp>
        <p:nvSpPr>
          <p:cNvPr id="19460" name="Text Box 3">
            <a:extLst>
              <a:ext uri="{FF2B5EF4-FFF2-40B4-BE49-F238E27FC236}">
                <a16:creationId xmlns:a16="http://schemas.microsoft.com/office/drawing/2014/main" id="{356AD33F-00D3-4F0F-B64F-5D34C00D5D6D}"/>
              </a:ext>
            </a:extLst>
          </p:cNvPr>
          <p:cNvSpPr txBox="1">
            <a:spLocks noChangeArrowheads="1"/>
          </p:cNvSpPr>
          <p:nvPr/>
        </p:nvSpPr>
        <p:spPr bwMode="auto">
          <a:xfrm>
            <a:off x="0" y="76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spcBef>
                <a:spcPct val="50000"/>
              </a:spcBef>
            </a:pPr>
            <a:r>
              <a:rPr lang="en-US" altLang="en-US" b="1" i="1">
                <a:solidFill>
                  <a:srgbClr val="0000FF"/>
                </a:solidFill>
                <a:cs typeface="Times New Roman" panose="02020603050405020304" pitchFamily="18" charset="0"/>
              </a:rPr>
              <a:t>Advantages of </a:t>
            </a:r>
            <a:r>
              <a:rPr lang="en-US" altLang="en-US" b="1">
                <a:solidFill>
                  <a:srgbClr val="0000FF"/>
                </a:solidFill>
                <a:cs typeface="Times New Roman" panose="02020603050405020304" pitchFamily="18" charset="0"/>
              </a:rPr>
              <a:t>1D</a:t>
            </a:r>
            <a:r>
              <a:rPr lang="en-US" altLang="en-US" b="1" i="1">
                <a:solidFill>
                  <a:srgbClr val="0000FF"/>
                </a:solidFill>
                <a:cs typeface="Times New Roman" panose="02020603050405020304" pitchFamily="18" charset="0"/>
              </a:rPr>
              <a:t> SAW  excited by laser light interference for cleaning </a:t>
            </a:r>
            <a:endParaRPr lang="en-US" altLang="en-US" b="1">
              <a:solidFill>
                <a:srgbClr val="0000FF"/>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2690">
                                            <p:txEl>
                                              <p:pRg st="0" end="0"/>
                                            </p:txEl>
                                          </p:spTgt>
                                        </p:tgtEl>
                                        <p:attrNameLst>
                                          <p:attrName>style.visibility</p:attrName>
                                        </p:attrNameLst>
                                      </p:cBhvr>
                                      <p:to>
                                        <p:strVal val="visible"/>
                                      </p:to>
                                    </p:set>
                                    <p:anim calcmode="lin" valueType="num">
                                      <p:cBhvr additive="base">
                                        <p:cTn id="7" dur="500" fill="hold"/>
                                        <p:tgtEl>
                                          <p:spTgt spid="24269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26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42690">
                                            <p:txEl>
                                              <p:pRg st="1" end="1"/>
                                            </p:txEl>
                                          </p:spTgt>
                                        </p:tgtEl>
                                        <p:attrNameLst>
                                          <p:attrName>style.visibility</p:attrName>
                                        </p:attrNameLst>
                                      </p:cBhvr>
                                      <p:to>
                                        <p:strVal val="visible"/>
                                      </p:to>
                                    </p:set>
                                    <p:anim calcmode="lin" valueType="num">
                                      <p:cBhvr additive="base">
                                        <p:cTn id="13" dur="500" fill="hold"/>
                                        <p:tgtEl>
                                          <p:spTgt spid="242690">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26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42690">
                                            <p:txEl>
                                              <p:pRg st="2" end="2"/>
                                            </p:txEl>
                                          </p:spTgt>
                                        </p:tgtEl>
                                        <p:attrNameLst>
                                          <p:attrName>style.visibility</p:attrName>
                                        </p:attrNameLst>
                                      </p:cBhvr>
                                      <p:to>
                                        <p:strVal val="visible"/>
                                      </p:to>
                                    </p:set>
                                    <p:anim calcmode="lin" valueType="num">
                                      <p:cBhvr additive="base">
                                        <p:cTn id="19" dur="500" fill="hold"/>
                                        <p:tgtEl>
                                          <p:spTgt spid="242690">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26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42690">
                                            <p:txEl>
                                              <p:pRg st="3" end="3"/>
                                            </p:txEl>
                                          </p:spTgt>
                                        </p:tgtEl>
                                        <p:attrNameLst>
                                          <p:attrName>style.visibility</p:attrName>
                                        </p:attrNameLst>
                                      </p:cBhvr>
                                      <p:to>
                                        <p:strVal val="visible"/>
                                      </p:to>
                                    </p:set>
                                    <p:anim calcmode="lin" valueType="num">
                                      <p:cBhvr additive="base">
                                        <p:cTn id="25" dur="500" fill="hold"/>
                                        <p:tgtEl>
                                          <p:spTgt spid="242690">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426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42690">
                                            <p:txEl>
                                              <p:pRg st="4" end="4"/>
                                            </p:txEl>
                                          </p:spTgt>
                                        </p:tgtEl>
                                        <p:attrNameLst>
                                          <p:attrName>style.visibility</p:attrName>
                                        </p:attrNameLst>
                                      </p:cBhvr>
                                      <p:to>
                                        <p:strVal val="visible"/>
                                      </p:to>
                                    </p:set>
                                    <p:anim calcmode="lin" valueType="num">
                                      <p:cBhvr additive="base">
                                        <p:cTn id="31" dur="500" fill="hold"/>
                                        <p:tgtEl>
                                          <p:spTgt spid="242690">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4269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42690">
                                            <p:txEl>
                                              <p:pRg st="5" end="5"/>
                                            </p:txEl>
                                          </p:spTgt>
                                        </p:tgtEl>
                                        <p:attrNameLst>
                                          <p:attrName>style.visibility</p:attrName>
                                        </p:attrNameLst>
                                      </p:cBhvr>
                                      <p:to>
                                        <p:strVal val="visible"/>
                                      </p:to>
                                    </p:set>
                                    <p:anim calcmode="lin" valueType="num">
                                      <p:cBhvr additive="base">
                                        <p:cTn id="37" dur="500" fill="hold"/>
                                        <p:tgtEl>
                                          <p:spTgt spid="242690">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4269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42690">
                                            <p:txEl>
                                              <p:pRg st="6" end="6"/>
                                            </p:txEl>
                                          </p:spTgt>
                                        </p:tgtEl>
                                        <p:attrNameLst>
                                          <p:attrName>style.visibility</p:attrName>
                                        </p:attrNameLst>
                                      </p:cBhvr>
                                      <p:to>
                                        <p:strVal val="visible"/>
                                      </p:to>
                                    </p:set>
                                    <p:anim calcmode="lin" valueType="num">
                                      <p:cBhvr additive="base">
                                        <p:cTn id="43" dur="500" fill="hold"/>
                                        <p:tgtEl>
                                          <p:spTgt spid="242690">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4269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42690">
                                            <p:txEl>
                                              <p:pRg st="7" end="7"/>
                                            </p:txEl>
                                          </p:spTgt>
                                        </p:tgtEl>
                                        <p:attrNameLst>
                                          <p:attrName>style.visibility</p:attrName>
                                        </p:attrNameLst>
                                      </p:cBhvr>
                                      <p:to>
                                        <p:strVal val="visible"/>
                                      </p:to>
                                    </p:set>
                                    <p:anim calcmode="lin" valueType="num">
                                      <p:cBhvr additive="base">
                                        <p:cTn id="49" dur="500" fill="hold"/>
                                        <p:tgtEl>
                                          <p:spTgt spid="242690">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42690">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2">
            <a:extLst>
              <a:ext uri="{FF2B5EF4-FFF2-40B4-BE49-F238E27FC236}">
                <a16:creationId xmlns:a16="http://schemas.microsoft.com/office/drawing/2014/main" id="{54E2BA86-9A3F-49A1-9B09-4295F94268E1}"/>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20483" name="Text Box 2">
            <a:extLst>
              <a:ext uri="{FF2B5EF4-FFF2-40B4-BE49-F238E27FC236}">
                <a16:creationId xmlns:a16="http://schemas.microsoft.com/office/drawing/2014/main" id="{61BC9440-CEE8-4EBF-8300-776C3F64756A}"/>
              </a:ext>
            </a:extLst>
          </p:cNvPr>
          <p:cNvSpPr txBox="1">
            <a:spLocks noChangeArrowheads="1"/>
          </p:cNvSpPr>
          <p:nvPr/>
        </p:nvSpPr>
        <p:spPr bwMode="auto">
          <a:xfrm>
            <a:off x="0" y="22098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33CC"/>
                </a:solidFill>
              </a:rPr>
              <a:t>Singapore</a:t>
            </a:r>
          </a:p>
          <a:p>
            <a:r>
              <a:rPr lang="en-US" altLang="en-US"/>
              <a:t>Prof. B. Luk’yanchuk, Prof. Y.F. Lu, Dr. M. Hong, Dr. Z. B. Wang</a:t>
            </a:r>
          </a:p>
        </p:txBody>
      </p:sp>
      <p:sp>
        <p:nvSpPr>
          <p:cNvPr id="20484" name="Text Box 3">
            <a:extLst>
              <a:ext uri="{FF2B5EF4-FFF2-40B4-BE49-F238E27FC236}">
                <a16:creationId xmlns:a16="http://schemas.microsoft.com/office/drawing/2014/main" id="{CB16B1EE-8EEE-484D-8FE6-11406F1453F0}"/>
              </a:ext>
            </a:extLst>
          </p:cNvPr>
          <p:cNvSpPr txBox="1">
            <a:spLocks noChangeArrowheads="1"/>
          </p:cNvSpPr>
          <p:nvPr/>
        </p:nvSpPr>
        <p:spPr bwMode="auto">
          <a:xfrm>
            <a:off x="0" y="12954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33CC"/>
                </a:solidFill>
              </a:rPr>
              <a:t>Konstanz</a:t>
            </a:r>
          </a:p>
          <a:p>
            <a:r>
              <a:rPr lang="en-US" altLang="en-US"/>
              <a:t>Prof. P. Leiderer, Dr. M. Mosbacher, Dr. H. Münzer, DI. M. Olapinski</a:t>
            </a:r>
          </a:p>
        </p:txBody>
      </p:sp>
      <p:sp>
        <p:nvSpPr>
          <p:cNvPr id="20485" name="Text Box 4">
            <a:extLst>
              <a:ext uri="{FF2B5EF4-FFF2-40B4-BE49-F238E27FC236}">
                <a16:creationId xmlns:a16="http://schemas.microsoft.com/office/drawing/2014/main" id="{2A9BC17C-161E-4D30-9AC1-CD0800CE2412}"/>
              </a:ext>
            </a:extLst>
          </p:cNvPr>
          <p:cNvSpPr txBox="1">
            <a:spLocks noChangeArrowheads="1"/>
          </p:cNvSpPr>
          <p:nvPr/>
        </p:nvSpPr>
        <p:spPr bwMode="auto">
          <a:xfrm>
            <a:off x="0" y="30480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33CC"/>
                </a:solidFill>
              </a:rPr>
              <a:t>Sydney</a:t>
            </a:r>
            <a:endParaRPr lang="en-US" altLang="en-US"/>
          </a:p>
          <a:p>
            <a:r>
              <a:rPr lang="en-US" altLang="en-US"/>
              <a:t>Prof. D. Kane, Dr. S. Pleasants</a:t>
            </a:r>
          </a:p>
        </p:txBody>
      </p:sp>
      <p:sp>
        <p:nvSpPr>
          <p:cNvPr id="20486" name="Text Box 5">
            <a:extLst>
              <a:ext uri="{FF2B5EF4-FFF2-40B4-BE49-F238E27FC236}">
                <a16:creationId xmlns:a16="http://schemas.microsoft.com/office/drawing/2014/main" id="{602ACB90-DBA3-48D7-9947-F4FE35D3366C}"/>
              </a:ext>
            </a:extLst>
          </p:cNvPr>
          <p:cNvSpPr txBox="1">
            <a:spLocks noChangeArrowheads="1"/>
          </p:cNvSpPr>
          <p:nvPr/>
        </p:nvSpPr>
        <p:spPr bwMode="auto">
          <a:xfrm>
            <a:off x="0" y="4572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33CC"/>
                </a:solidFill>
              </a:rPr>
              <a:t>Linz</a:t>
            </a:r>
          </a:p>
          <a:p>
            <a:r>
              <a:rPr lang="en-US" altLang="en-US"/>
              <a:t>Prof. D. Bäuerle, Dr. M.P. Delamare, DI. G. Schrems, Dr. K. Piglmayer</a:t>
            </a:r>
          </a:p>
        </p:txBody>
      </p:sp>
      <p:sp>
        <p:nvSpPr>
          <p:cNvPr id="20487" name="Text Box 6">
            <a:extLst>
              <a:ext uri="{FF2B5EF4-FFF2-40B4-BE49-F238E27FC236}">
                <a16:creationId xmlns:a16="http://schemas.microsoft.com/office/drawing/2014/main" id="{F47DBD64-CD1A-480F-96A5-97A296427884}"/>
              </a:ext>
            </a:extLst>
          </p:cNvPr>
          <p:cNvSpPr txBox="1">
            <a:spLocks noChangeArrowheads="1"/>
          </p:cNvSpPr>
          <p:nvPr/>
        </p:nvSpPr>
        <p:spPr bwMode="auto">
          <a:xfrm>
            <a:off x="0" y="5670550"/>
            <a:ext cx="6629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0000"/>
                </a:solidFill>
              </a:rPr>
              <a:t>Funding:</a:t>
            </a:r>
          </a:p>
          <a:p>
            <a:pPr algn="just"/>
            <a:r>
              <a:rPr lang="en-US" altLang="en-US"/>
              <a:t>Austrian Science Fund (FWF), P14700-TPH</a:t>
            </a:r>
          </a:p>
          <a:p>
            <a:pPr algn="just"/>
            <a:r>
              <a:rPr lang="en-US" altLang="en-US"/>
              <a:t>EU TMR Laser Cleaning, #ERBFMRXCT98 0188</a:t>
            </a:r>
          </a:p>
        </p:txBody>
      </p:sp>
      <p:sp>
        <p:nvSpPr>
          <p:cNvPr id="20488" name="Text Box 7">
            <a:extLst>
              <a:ext uri="{FF2B5EF4-FFF2-40B4-BE49-F238E27FC236}">
                <a16:creationId xmlns:a16="http://schemas.microsoft.com/office/drawing/2014/main" id="{52BCC7C5-8E19-4400-A00A-730D84F9FBBB}"/>
              </a:ext>
            </a:extLst>
          </p:cNvPr>
          <p:cNvSpPr txBox="1">
            <a:spLocks noChangeArrowheads="1"/>
          </p:cNvSpPr>
          <p:nvPr/>
        </p:nvSpPr>
        <p:spPr bwMode="auto">
          <a:xfrm>
            <a:off x="1296988" y="76200"/>
            <a:ext cx="6407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solidFill>
                  <a:srgbClr val="0000FF"/>
                </a:solidFill>
              </a:rPr>
              <a:t>Acknowledgments (discussions, ideas, pictures)</a:t>
            </a:r>
          </a:p>
        </p:txBody>
      </p:sp>
      <p:sp>
        <p:nvSpPr>
          <p:cNvPr id="20489" name="Text Box 8">
            <a:extLst>
              <a:ext uri="{FF2B5EF4-FFF2-40B4-BE49-F238E27FC236}">
                <a16:creationId xmlns:a16="http://schemas.microsoft.com/office/drawing/2014/main" id="{3E5057BB-67F5-4BD2-A8F5-CF5502D1323F}"/>
              </a:ext>
            </a:extLst>
          </p:cNvPr>
          <p:cNvSpPr txBox="1">
            <a:spLocks noChangeArrowheads="1"/>
          </p:cNvSpPr>
          <p:nvPr/>
        </p:nvSpPr>
        <p:spPr bwMode="auto">
          <a:xfrm>
            <a:off x="0" y="39624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33CC"/>
                </a:solidFill>
              </a:rPr>
              <a:t>College Station, Heidelberg</a:t>
            </a:r>
            <a:endParaRPr lang="en-US" altLang="en-US"/>
          </a:p>
          <a:p>
            <a:r>
              <a:rPr lang="en-US" altLang="en-US"/>
              <a:t>Prof. A. Kolomenskii, Prof. P. Hess, A. Maznev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2">
            <a:extLst>
              <a:ext uri="{FF2B5EF4-FFF2-40B4-BE49-F238E27FC236}">
                <a16:creationId xmlns:a16="http://schemas.microsoft.com/office/drawing/2014/main" id="{C367E70B-D7F3-43F1-98CB-A51CD1E36D46}"/>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33122" name="Text Box 3074">
            <a:extLst>
              <a:ext uri="{FF2B5EF4-FFF2-40B4-BE49-F238E27FC236}">
                <a16:creationId xmlns:a16="http://schemas.microsoft.com/office/drawing/2014/main" id="{FA9EB8FB-3CED-440D-93F7-7D357A0C5276}"/>
              </a:ext>
            </a:extLst>
          </p:cNvPr>
          <p:cNvSpPr txBox="1">
            <a:spLocks noChangeArrowheads="1"/>
          </p:cNvSpPr>
          <p:nvPr/>
        </p:nvSpPr>
        <p:spPr bwMode="auto">
          <a:xfrm>
            <a:off x="539750" y="4400550"/>
            <a:ext cx="81359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0000"/>
                </a:solidFill>
              </a:rPr>
              <a:t>Summary:</a:t>
            </a:r>
          </a:p>
          <a:p>
            <a:pPr>
              <a:buFontTx/>
              <a:buChar char="•"/>
            </a:pPr>
            <a:r>
              <a:rPr lang="en-US" altLang="en-US">
                <a:solidFill>
                  <a:srgbClr val="FF0000"/>
                </a:solidFill>
              </a:rPr>
              <a:t>Optimal absorption and pulse duration</a:t>
            </a:r>
            <a:r>
              <a:rPr lang="en-US" altLang="en-US"/>
              <a:t> for damage-free DLC</a:t>
            </a:r>
          </a:p>
          <a:p>
            <a:pPr>
              <a:buFontTx/>
              <a:buChar char="•"/>
            </a:pPr>
            <a:r>
              <a:rPr lang="en-US" altLang="en-US"/>
              <a:t>Cleaning in </a:t>
            </a:r>
            <a:r>
              <a:rPr lang="en-US" altLang="en-US">
                <a:solidFill>
                  <a:srgbClr val="FF0000"/>
                </a:solidFill>
              </a:rPr>
              <a:t>high RH</a:t>
            </a:r>
            <a:r>
              <a:rPr lang="en-US" altLang="en-US"/>
              <a:t> atmosphere</a:t>
            </a:r>
          </a:p>
          <a:p>
            <a:pPr>
              <a:buFontTx/>
              <a:buChar char="•"/>
            </a:pPr>
            <a:r>
              <a:rPr lang="en-GB" altLang="en-US"/>
              <a:t>Cleaning by </a:t>
            </a:r>
            <a:r>
              <a:rPr lang="en-GB" altLang="en-US">
                <a:solidFill>
                  <a:srgbClr val="FF0000"/>
                </a:solidFill>
              </a:rPr>
              <a:t>1D laser-induced SAW</a:t>
            </a:r>
            <a:endParaRPr lang="en-GB" altLang="en-US" i="1" baseline="-25000"/>
          </a:p>
        </p:txBody>
      </p:sp>
      <p:sp>
        <p:nvSpPr>
          <p:cNvPr id="133124" name="Text Box 3076">
            <a:extLst>
              <a:ext uri="{FF2B5EF4-FFF2-40B4-BE49-F238E27FC236}">
                <a16:creationId xmlns:a16="http://schemas.microsoft.com/office/drawing/2014/main" id="{5943A420-80A4-4C1E-A288-54043E4A759E}"/>
              </a:ext>
            </a:extLst>
          </p:cNvPr>
          <p:cNvSpPr txBox="1">
            <a:spLocks noChangeArrowheads="1"/>
          </p:cNvSpPr>
          <p:nvPr/>
        </p:nvSpPr>
        <p:spPr bwMode="auto">
          <a:xfrm>
            <a:off x="900113" y="533400"/>
            <a:ext cx="7812087"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solidFill>
                  <a:srgbClr val="008000"/>
                </a:solidFill>
              </a:rPr>
              <a:t>Motivation and goals</a:t>
            </a:r>
          </a:p>
          <a:p>
            <a:pPr>
              <a:buFontTx/>
              <a:buChar char="•"/>
            </a:pPr>
            <a:r>
              <a:rPr lang="en-US" altLang="en-US">
                <a:solidFill>
                  <a:srgbClr val="008000"/>
                </a:solidFill>
              </a:rPr>
              <a:t>DLC</a:t>
            </a:r>
            <a:r>
              <a:rPr lang="en-US" altLang="en-US"/>
              <a:t> is simple but not very efficient</a:t>
            </a:r>
          </a:p>
          <a:p>
            <a:pPr>
              <a:buFontTx/>
              <a:buChar char="•"/>
            </a:pPr>
            <a:r>
              <a:rPr lang="en-US" altLang="en-US">
                <a:solidFill>
                  <a:srgbClr val="008000"/>
                </a:solidFill>
              </a:rPr>
              <a:t>Theoretical understanding</a:t>
            </a:r>
            <a:r>
              <a:rPr lang="en-US" altLang="en-US"/>
              <a:t> improved over the last years</a:t>
            </a:r>
          </a:p>
          <a:p>
            <a:pPr>
              <a:buFontTx/>
              <a:buChar char="•"/>
            </a:pPr>
            <a:r>
              <a:rPr lang="en-US" altLang="en-US">
                <a:solidFill>
                  <a:srgbClr val="008000"/>
                </a:solidFill>
              </a:rPr>
              <a:t>Local damage</a:t>
            </a:r>
            <a:r>
              <a:rPr lang="en-US" altLang="en-US"/>
              <a:t> hinders DLC</a:t>
            </a:r>
          </a:p>
          <a:p>
            <a:pPr>
              <a:buFontTx/>
              <a:buChar char="•"/>
            </a:pPr>
            <a:r>
              <a:rPr lang="en-US" altLang="en-US"/>
              <a:t>Discuss </a:t>
            </a:r>
            <a:r>
              <a:rPr lang="en-US" altLang="en-US">
                <a:solidFill>
                  <a:srgbClr val="008000"/>
                </a:solidFill>
              </a:rPr>
              <a:t>qualitative ideas</a:t>
            </a:r>
            <a:r>
              <a:rPr lang="en-US" altLang="en-US"/>
              <a:t> that can help DLC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3124"/>
                                        </p:tgtEl>
                                        <p:attrNameLst>
                                          <p:attrName>style.visibility</p:attrName>
                                        </p:attrNameLst>
                                      </p:cBhvr>
                                      <p:to>
                                        <p:strVal val="visible"/>
                                      </p:to>
                                    </p:set>
                                    <p:anim calcmode="lin" valueType="num">
                                      <p:cBhvr additive="base">
                                        <p:cTn id="7" dur="500" fill="hold"/>
                                        <p:tgtEl>
                                          <p:spTgt spid="133124"/>
                                        </p:tgtEl>
                                        <p:attrNameLst>
                                          <p:attrName>ppt_x</p:attrName>
                                        </p:attrNameLst>
                                      </p:cBhvr>
                                      <p:tavLst>
                                        <p:tav tm="0">
                                          <p:val>
                                            <p:strVal val="#ppt_x"/>
                                          </p:val>
                                        </p:tav>
                                        <p:tav tm="100000">
                                          <p:val>
                                            <p:strVal val="#ppt_x"/>
                                          </p:val>
                                        </p:tav>
                                      </p:tavLst>
                                    </p:anim>
                                    <p:anim calcmode="lin" valueType="num">
                                      <p:cBhvr additive="base">
                                        <p:cTn id="8" dur="500" fill="hold"/>
                                        <p:tgtEl>
                                          <p:spTgt spid="13312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22"/>
                                        </p:tgtEl>
                                        <p:attrNameLst>
                                          <p:attrName>style.visibility</p:attrName>
                                        </p:attrNameLst>
                                      </p:cBhvr>
                                      <p:to>
                                        <p:strVal val="visible"/>
                                      </p:to>
                                    </p:set>
                                    <p:anim calcmode="lin" valueType="num">
                                      <p:cBhvr additive="base">
                                        <p:cTn id="13" dur="500" fill="hold"/>
                                        <p:tgtEl>
                                          <p:spTgt spid="133122"/>
                                        </p:tgtEl>
                                        <p:attrNameLst>
                                          <p:attrName>ppt_x</p:attrName>
                                        </p:attrNameLst>
                                      </p:cBhvr>
                                      <p:tavLst>
                                        <p:tav tm="0">
                                          <p:val>
                                            <p:strVal val="#ppt_x"/>
                                          </p:val>
                                        </p:tav>
                                        <p:tav tm="100000">
                                          <p:val>
                                            <p:strVal val="#ppt_x"/>
                                          </p:val>
                                        </p:tav>
                                      </p:tavLst>
                                    </p:anim>
                                    <p:anim calcmode="lin" valueType="num">
                                      <p:cBhvr additive="base">
                                        <p:cTn id="14" dur="500" fill="hold"/>
                                        <p:tgtEl>
                                          <p:spTgt spid="133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a:extLst>
              <a:ext uri="{FF2B5EF4-FFF2-40B4-BE49-F238E27FC236}">
                <a16:creationId xmlns:a16="http://schemas.microsoft.com/office/drawing/2014/main" id="{8B0A9AE9-8E21-4807-8106-6095BFF98623}"/>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6147" name="Text Box 2">
            <a:extLst>
              <a:ext uri="{FF2B5EF4-FFF2-40B4-BE49-F238E27FC236}">
                <a16:creationId xmlns:a16="http://schemas.microsoft.com/office/drawing/2014/main" id="{C806333F-AC01-44AC-8576-D4D7FC4F4A9F}"/>
              </a:ext>
            </a:extLst>
          </p:cNvPr>
          <p:cNvSpPr txBox="1">
            <a:spLocks noChangeArrowheads="1"/>
          </p:cNvSpPr>
          <p:nvPr/>
        </p:nvSpPr>
        <p:spPr bwMode="auto">
          <a:xfrm>
            <a:off x="1692275" y="80963"/>
            <a:ext cx="594042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3600" b="1">
                <a:solidFill>
                  <a:srgbClr val="0000FF"/>
                </a:solidFill>
              </a:rPr>
              <a:t>Optimal absorption length </a:t>
            </a:r>
          </a:p>
          <a:p>
            <a:pPr>
              <a:spcBef>
                <a:spcPct val="50000"/>
              </a:spcBef>
            </a:pPr>
            <a:r>
              <a:rPr lang="en-US" altLang="en-US" sz="3600" b="1">
                <a:solidFill>
                  <a:srgbClr val="0000FF"/>
                </a:solidFill>
              </a:rPr>
              <a:t>and pulse duration for DLC</a:t>
            </a:r>
          </a:p>
        </p:txBody>
      </p:sp>
      <p:sp>
        <p:nvSpPr>
          <p:cNvPr id="271363" name="Text Box 3">
            <a:extLst>
              <a:ext uri="{FF2B5EF4-FFF2-40B4-BE49-F238E27FC236}">
                <a16:creationId xmlns:a16="http://schemas.microsoft.com/office/drawing/2014/main" id="{53B8C0B7-03D6-41CB-8165-4F49602D4BCA}"/>
              </a:ext>
            </a:extLst>
          </p:cNvPr>
          <p:cNvSpPr txBox="1">
            <a:spLocks noChangeArrowheads="1"/>
          </p:cNvSpPr>
          <p:nvPr/>
        </p:nvSpPr>
        <p:spPr bwMode="auto">
          <a:xfrm>
            <a:off x="863600" y="2420938"/>
            <a:ext cx="7812088"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buFontTx/>
              <a:buChar char="•"/>
            </a:pPr>
            <a:r>
              <a:rPr lang="en-US" altLang="en-US"/>
              <a:t>We want to clean </a:t>
            </a:r>
            <a:r>
              <a:rPr lang="en-US" altLang="en-US" b="1">
                <a:solidFill>
                  <a:srgbClr val="CC0099"/>
                </a:solidFill>
              </a:rPr>
              <a:t>small particles</a:t>
            </a:r>
            <a:r>
              <a:rPr lang="en-US" altLang="en-US"/>
              <a:t> by </a:t>
            </a:r>
            <a:r>
              <a:rPr lang="en-US" altLang="en-US" b="1">
                <a:solidFill>
                  <a:srgbClr val="CC0099"/>
                </a:solidFill>
              </a:rPr>
              <a:t>DLC</a:t>
            </a:r>
          </a:p>
          <a:p>
            <a:pPr>
              <a:buFontTx/>
              <a:buChar char="•"/>
            </a:pPr>
            <a:r>
              <a:rPr lang="en-US" altLang="en-US"/>
              <a:t>Field enhancement </a:t>
            </a:r>
            <a:r>
              <a:rPr lang="en-US" altLang="en-US">
                <a:sym typeface="Symbol" panose="05050102010706020507" pitchFamily="18" charset="2"/>
              </a:rPr>
              <a:t> </a:t>
            </a:r>
            <a:r>
              <a:rPr lang="en-US" altLang="en-US"/>
              <a:t>Local ablation </a:t>
            </a:r>
            <a:r>
              <a:rPr lang="en-US" altLang="en-US">
                <a:sym typeface="Symbol" panose="05050102010706020507" pitchFamily="18" charset="2"/>
              </a:rPr>
              <a:t> Damage</a:t>
            </a:r>
          </a:p>
          <a:p>
            <a:pPr>
              <a:buFontTx/>
              <a:buChar char="•"/>
            </a:pPr>
            <a:r>
              <a:rPr lang="en-US" altLang="en-US">
                <a:sym typeface="Symbol" panose="05050102010706020507" pitchFamily="18" charset="2"/>
              </a:rPr>
              <a:t>One should </a:t>
            </a:r>
            <a:r>
              <a:rPr lang="en-US" altLang="en-US" b="1">
                <a:solidFill>
                  <a:srgbClr val="CC0099"/>
                </a:solidFill>
                <a:sym typeface="Symbol" panose="05050102010706020507" pitchFamily="18" charset="2"/>
              </a:rPr>
              <a:t>not heat more than </a:t>
            </a:r>
            <a:r>
              <a:rPr lang="en-US" altLang="en-US" b="1" i="1">
                <a:solidFill>
                  <a:srgbClr val="CC0099"/>
                </a:solidFill>
                <a:sym typeface="Symbol" panose="05050102010706020507" pitchFamily="18" charset="2"/>
              </a:rPr>
              <a:t>T</a:t>
            </a:r>
            <a:r>
              <a:rPr lang="en-US" altLang="en-US" b="1" i="1" baseline="-25000">
                <a:solidFill>
                  <a:srgbClr val="CC0099"/>
                </a:solidFill>
                <a:sym typeface="Symbol" panose="05050102010706020507" pitchFamily="18" charset="2"/>
              </a:rPr>
              <a:t>m</a:t>
            </a:r>
            <a:endParaRPr lang="en-US" altLang="en-US" b="1" i="1" baseline="-25000">
              <a:solidFill>
                <a:srgbClr val="CC0099"/>
              </a:solidFill>
            </a:endParaRPr>
          </a:p>
          <a:p>
            <a:pPr>
              <a:buFontTx/>
              <a:buChar char="•"/>
            </a:pPr>
            <a:r>
              <a:rPr lang="en-US" altLang="en-US"/>
              <a:t>One should make </a:t>
            </a:r>
            <a:r>
              <a:rPr lang="en-US" altLang="en-US" b="1">
                <a:solidFill>
                  <a:srgbClr val="CC0099"/>
                </a:solidFill>
              </a:rPr>
              <a:t>expansion larger </a:t>
            </a:r>
            <a:r>
              <a:rPr lang="en-US" altLang="en-US" b="1">
                <a:solidFill>
                  <a:srgbClr val="CC0099"/>
                </a:solidFill>
                <a:sym typeface="Symbol" panose="05050102010706020507" pitchFamily="18" charset="2"/>
              </a:rPr>
              <a:t> </a:t>
            </a:r>
            <a:r>
              <a:rPr lang="en-US" altLang="en-US" b="1" i="1">
                <a:solidFill>
                  <a:srgbClr val="CC0099"/>
                </a:solidFill>
                <a:sym typeface="Symbol" panose="05050102010706020507" pitchFamily="18" charset="2"/>
              </a:rPr>
              <a:t>l</a:t>
            </a:r>
            <a:r>
              <a:rPr lang="en-US" altLang="en-US" b="1" i="1" baseline="-25000">
                <a:solidFill>
                  <a:srgbClr val="CC0099"/>
                </a:solidFill>
                <a:sym typeface="Symbol" panose="05050102010706020507" pitchFamily="18" charset="2"/>
              </a:rPr>
              <a:t></a:t>
            </a:r>
            <a:r>
              <a:rPr lang="en-US" altLang="en-US" b="1">
                <a:solidFill>
                  <a:srgbClr val="CC0099"/>
                </a:solidFill>
                <a:sym typeface="Symbol" panose="05050102010706020507" pitchFamily="18" charset="2"/>
              </a:rPr>
              <a:t></a:t>
            </a:r>
          </a:p>
          <a:p>
            <a:pPr>
              <a:buFontTx/>
              <a:buChar char="•"/>
            </a:pPr>
            <a:r>
              <a:rPr lang="en-US" altLang="en-US">
                <a:sym typeface="Symbol" panose="05050102010706020507" pitchFamily="18" charset="2"/>
              </a:rPr>
              <a:t>But not so large, that </a:t>
            </a:r>
            <a:r>
              <a:rPr lang="en-US" altLang="en-US" b="1">
                <a:solidFill>
                  <a:srgbClr val="CC0099"/>
                </a:solidFill>
                <a:sym typeface="Symbol" panose="05050102010706020507" pitchFamily="18" charset="2"/>
              </a:rPr>
              <a:t>sound</a:t>
            </a:r>
            <a:r>
              <a:rPr lang="en-US" altLang="en-US">
                <a:sym typeface="Symbol" panose="05050102010706020507" pitchFamily="18" charset="2"/>
              </a:rPr>
              <a:t> slows expansion</a:t>
            </a:r>
            <a:endParaRPr lang="en-US" altLang="en-US" i="1" baseline="-25000">
              <a:sym typeface="Symbol" panose="05050102010706020507" pitchFamily="18" charset="2"/>
            </a:endParaRPr>
          </a:p>
          <a:p>
            <a:pPr>
              <a:buFontTx/>
              <a:buChar char="•"/>
            </a:pPr>
            <a:r>
              <a:rPr lang="en-US" altLang="en-US"/>
              <a:t>To decrease enhancement:</a:t>
            </a:r>
            <a:r>
              <a:rPr lang="en-US" altLang="en-US" b="1" i="1">
                <a:solidFill>
                  <a:srgbClr val="CC0099"/>
                </a:solidFill>
              </a:rPr>
              <a:t> r/</a:t>
            </a:r>
            <a:r>
              <a:rPr lang="en-US" altLang="en-US" b="1" i="1">
                <a:solidFill>
                  <a:srgbClr val="CC0099"/>
                </a:solidFill>
                <a:sym typeface="Symbol" panose="05050102010706020507" pitchFamily="18" charset="2"/>
              </a:rPr>
              <a:t></a:t>
            </a:r>
            <a:r>
              <a:rPr lang="en-US" altLang="en-US" b="1">
                <a:solidFill>
                  <a:srgbClr val="CC0099"/>
                </a:solidFill>
                <a:sym typeface="Symbol" panose="05050102010706020507" pitchFamily="18" charset="2"/>
              </a:rPr>
              <a:t> if </a:t>
            </a:r>
            <a:r>
              <a:rPr lang="en-US" altLang="en-US" b="1" i="1">
                <a:solidFill>
                  <a:srgbClr val="CC0099"/>
                </a:solidFill>
                <a:sym typeface="Symbol" panose="05050102010706020507" pitchFamily="18" charset="2"/>
              </a:rPr>
              <a:t>r</a:t>
            </a:r>
            <a:r>
              <a:rPr lang="en-US" altLang="en-US" b="1">
                <a:solidFill>
                  <a:srgbClr val="CC0099"/>
                </a:solidFill>
                <a:sym typeface="Symbol" panose="05050102010706020507" pitchFamily="18" charset="2"/>
              </a:rPr>
              <a:t>  and </a:t>
            </a:r>
            <a:r>
              <a:rPr lang="en-US" altLang="en-US" b="1" i="1">
                <a:solidFill>
                  <a:srgbClr val="CC0099"/>
                </a:solidFill>
                <a:sym typeface="Symbol" panose="05050102010706020507" pitchFamily="18" charset="2"/>
              </a:rPr>
              <a:t></a:t>
            </a:r>
            <a:r>
              <a:rPr lang="en-US" altLang="en-US" b="1">
                <a:solidFill>
                  <a:srgbClr val="CC0099"/>
                </a:solidFill>
                <a:sym typeface="Symbol" panose="05050102010706020507" pitchFamily="18" charset="2"/>
              </a:rPr>
              <a:t></a:t>
            </a:r>
          </a:p>
          <a:p>
            <a:pPr>
              <a:buFontTx/>
              <a:buChar char="•"/>
            </a:pPr>
            <a:r>
              <a:rPr lang="en-US" altLang="en-US"/>
              <a:t>Convert these considerations into formulas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71363">
                                            <p:txEl>
                                              <p:pRg st="0" end="0"/>
                                            </p:txEl>
                                          </p:spTgt>
                                        </p:tgtEl>
                                        <p:attrNameLst>
                                          <p:attrName>style.visibility</p:attrName>
                                        </p:attrNameLst>
                                      </p:cBhvr>
                                      <p:to>
                                        <p:strVal val="visible"/>
                                      </p:to>
                                    </p:set>
                                    <p:anim calcmode="lin" valueType="num">
                                      <p:cBhvr>
                                        <p:cTn id="7" dur="500" fill="hold"/>
                                        <p:tgtEl>
                                          <p:spTgt spid="271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13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71363">
                                            <p:txEl>
                                              <p:pRg st="1" end="1"/>
                                            </p:txEl>
                                          </p:spTgt>
                                        </p:tgtEl>
                                        <p:attrNameLst>
                                          <p:attrName>style.visibility</p:attrName>
                                        </p:attrNameLst>
                                      </p:cBhvr>
                                      <p:to>
                                        <p:strVal val="visible"/>
                                      </p:to>
                                    </p:set>
                                    <p:anim calcmode="lin" valueType="num">
                                      <p:cBhvr>
                                        <p:cTn id="13" dur="500" fill="hold"/>
                                        <p:tgtEl>
                                          <p:spTgt spid="27136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7136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71363">
                                            <p:txEl>
                                              <p:pRg st="2" end="2"/>
                                            </p:txEl>
                                          </p:spTgt>
                                        </p:tgtEl>
                                        <p:attrNameLst>
                                          <p:attrName>style.visibility</p:attrName>
                                        </p:attrNameLst>
                                      </p:cBhvr>
                                      <p:to>
                                        <p:strVal val="visible"/>
                                      </p:to>
                                    </p:set>
                                    <p:anim calcmode="lin" valueType="num">
                                      <p:cBhvr>
                                        <p:cTn id="19" dur="500" fill="hold"/>
                                        <p:tgtEl>
                                          <p:spTgt spid="27136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7136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71363">
                                            <p:txEl>
                                              <p:pRg st="3" end="3"/>
                                            </p:txEl>
                                          </p:spTgt>
                                        </p:tgtEl>
                                        <p:attrNameLst>
                                          <p:attrName>style.visibility</p:attrName>
                                        </p:attrNameLst>
                                      </p:cBhvr>
                                      <p:to>
                                        <p:strVal val="visible"/>
                                      </p:to>
                                    </p:set>
                                    <p:anim calcmode="lin" valueType="num">
                                      <p:cBhvr>
                                        <p:cTn id="25" dur="500" fill="hold"/>
                                        <p:tgtEl>
                                          <p:spTgt spid="27136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7136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71363">
                                            <p:txEl>
                                              <p:pRg st="4" end="4"/>
                                            </p:txEl>
                                          </p:spTgt>
                                        </p:tgtEl>
                                        <p:attrNameLst>
                                          <p:attrName>style.visibility</p:attrName>
                                        </p:attrNameLst>
                                      </p:cBhvr>
                                      <p:to>
                                        <p:strVal val="visible"/>
                                      </p:to>
                                    </p:set>
                                    <p:anim calcmode="lin" valueType="num">
                                      <p:cBhvr>
                                        <p:cTn id="31" dur="500" fill="hold"/>
                                        <p:tgtEl>
                                          <p:spTgt spid="2713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7136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71363">
                                            <p:txEl>
                                              <p:pRg st="5" end="5"/>
                                            </p:txEl>
                                          </p:spTgt>
                                        </p:tgtEl>
                                        <p:attrNameLst>
                                          <p:attrName>style.visibility</p:attrName>
                                        </p:attrNameLst>
                                      </p:cBhvr>
                                      <p:to>
                                        <p:strVal val="visible"/>
                                      </p:to>
                                    </p:set>
                                    <p:anim calcmode="lin" valueType="num">
                                      <p:cBhvr>
                                        <p:cTn id="37" dur="500" fill="hold"/>
                                        <p:tgtEl>
                                          <p:spTgt spid="27136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7136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71363">
                                            <p:txEl>
                                              <p:pRg st="6" end="6"/>
                                            </p:txEl>
                                          </p:spTgt>
                                        </p:tgtEl>
                                        <p:attrNameLst>
                                          <p:attrName>style.visibility</p:attrName>
                                        </p:attrNameLst>
                                      </p:cBhvr>
                                      <p:to>
                                        <p:strVal val="visible"/>
                                      </p:to>
                                    </p:set>
                                    <p:anim calcmode="lin" valueType="num">
                                      <p:cBhvr>
                                        <p:cTn id="43" dur="500" fill="hold"/>
                                        <p:tgtEl>
                                          <p:spTgt spid="27136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7136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2">
            <a:extLst>
              <a:ext uri="{FF2B5EF4-FFF2-40B4-BE49-F238E27FC236}">
                <a16:creationId xmlns:a16="http://schemas.microsoft.com/office/drawing/2014/main" id="{02A8CF8F-4ABB-4D71-9F9F-5EF04E212209}"/>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7171" name="Text Box 2">
            <a:extLst>
              <a:ext uri="{FF2B5EF4-FFF2-40B4-BE49-F238E27FC236}">
                <a16:creationId xmlns:a16="http://schemas.microsoft.com/office/drawing/2014/main" id="{B4C8DBAD-828D-4CD7-836E-F3598247E7EE}"/>
              </a:ext>
            </a:extLst>
          </p:cNvPr>
          <p:cNvSpPr txBox="1">
            <a:spLocks noChangeArrowheads="1"/>
          </p:cNvSpPr>
          <p:nvPr/>
        </p:nvSpPr>
        <p:spPr bwMode="auto">
          <a:xfrm>
            <a:off x="1447800" y="1371600"/>
            <a:ext cx="6400800" cy="140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pPr>
            <a:r>
              <a:rPr lang="en-US" altLang="en-US">
                <a:solidFill>
                  <a:srgbClr val="0000FF"/>
                </a:solidFill>
              </a:rPr>
              <a:t>For non-absorbing particles</a:t>
            </a:r>
          </a:p>
          <a:p>
            <a:pPr>
              <a:lnSpc>
                <a:spcPct val="120000"/>
              </a:lnSpc>
            </a:pPr>
            <a:r>
              <a:rPr lang="en-US" altLang="en-US">
                <a:solidFill>
                  <a:srgbClr val="0000FF"/>
                </a:solidFill>
              </a:rPr>
              <a:t>Smaller substrate absorption (bigger </a:t>
            </a:r>
            <a:r>
              <a:rPr lang="en-US" altLang="en-US" i="1">
                <a:solidFill>
                  <a:srgbClr val="0000FF"/>
                </a:solidFill>
              </a:rPr>
              <a:t>l</a:t>
            </a:r>
            <a:r>
              <a:rPr lang="en-US" altLang="en-US" i="1" baseline="-25000">
                <a:solidFill>
                  <a:srgbClr val="0000FF"/>
                </a:solidFill>
                <a:sym typeface="Symbol" panose="05050102010706020507" pitchFamily="18" charset="2"/>
              </a:rPr>
              <a:t></a:t>
            </a:r>
            <a:r>
              <a:rPr lang="en-US" altLang="en-US">
                <a:solidFill>
                  <a:srgbClr val="0000FF"/>
                </a:solidFill>
              </a:rPr>
              <a:t>) is </a:t>
            </a:r>
            <a:r>
              <a:rPr lang="en-US" altLang="en-US" b="1" i="1">
                <a:solidFill>
                  <a:srgbClr val="0000FF"/>
                </a:solidFill>
              </a:rPr>
              <a:t>better</a:t>
            </a:r>
            <a:r>
              <a:rPr lang="en-US" altLang="en-US">
                <a:solidFill>
                  <a:srgbClr val="0000FF"/>
                </a:solidFill>
              </a:rPr>
              <a:t> </a:t>
            </a:r>
            <a:endParaRPr lang="en-US" altLang="en-US"/>
          </a:p>
          <a:p>
            <a:pPr>
              <a:lnSpc>
                <a:spcPct val="120000"/>
              </a:lnSpc>
            </a:pPr>
            <a:r>
              <a:rPr lang="en-US" altLang="en-US">
                <a:solidFill>
                  <a:srgbClr val="0000FF"/>
                </a:solidFill>
              </a:rPr>
              <a:t>for </a:t>
            </a:r>
            <a:r>
              <a:rPr lang="en-US" altLang="en-US" b="1" i="1">
                <a:solidFill>
                  <a:srgbClr val="0000FF"/>
                </a:solidFill>
              </a:rPr>
              <a:t>damage-free</a:t>
            </a:r>
            <a:r>
              <a:rPr lang="en-US" altLang="en-US">
                <a:solidFill>
                  <a:srgbClr val="0000FF"/>
                </a:solidFill>
              </a:rPr>
              <a:t> cleaning</a:t>
            </a:r>
            <a:endParaRPr lang="en-US" altLang="en-US"/>
          </a:p>
        </p:txBody>
      </p:sp>
      <p:sp>
        <p:nvSpPr>
          <p:cNvPr id="7172" name="Text Box 3">
            <a:extLst>
              <a:ext uri="{FF2B5EF4-FFF2-40B4-BE49-F238E27FC236}">
                <a16:creationId xmlns:a16="http://schemas.microsoft.com/office/drawing/2014/main" id="{FE0667B8-6BC1-45BD-9DB8-65BCE0AD7810}"/>
              </a:ext>
            </a:extLst>
          </p:cNvPr>
          <p:cNvSpPr txBox="1">
            <a:spLocks noChangeArrowheads="1"/>
          </p:cNvSpPr>
          <p:nvPr/>
        </p:nvSpPr>
        <p:spPr bwMode="auto">
          <a:xfrm>
            <a:off x="2133600" y="76200"/>
            <a:ext cx="48768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solidFill>
                  <a:srgbClr val="FF0000"/>
                </a:solidFill>
              </a:rPr>
              <a:t>Smaller absorption, shorter pulses</a:t>
            </a:r>
          </a:p>
          <a:p>
            <a:pPr>
              <a:spcBef>
                <a:spcPct val="50000"/>
              </a:spcBef>
            </a:pPr>
            <a:r>
              <a:rPr lang="en-US" altLang="en-US" b="1">
                <a:solidFill>
                  <a:srgbClr val="FF0000"/>
                </a:solidFill>
              </a:rPr>
              <a:t>or why </a:t>
            </a:r>
            <a:r>
              <a:rPr lang="en-US" altLang="en-US" b="1" u="sng">
                <a:solidFill>
                  <a:srgbClr val="FF33CC"/>
                </a:solidFill>
              </a:rPr>
              <a:t>Excimers are bad for DLC</a:t>
            </a:r>
            <a:endParaRPr lang="en-US" altLang="en-US" b="1">
              <a:solidFill>
                <a:srgbClr val="FF0000"/>
              </a:solidFill>
            </a:endParaRPr>
          </a:p>
        </p:txBody>
      </p:sp>
      <p:sp>
        <p:nvSpPr>
          <p:cNvPr id="7173" name="Text Box 4">
            <a:extLst>
              <a:ext uri="{FF2B5EF4-FFF2-40B4-BE49-F238E27FC236}">
                <a16:creationId xmlns:a16="http://schemas.microsoft.com/office/drawing/2014/main" id="{407A1A31-3A5F-4F18-B21D-0BE531B40E2C}"/>
              </a:ext>
            </a:extLst>
          </p:cNvPr>
          <p:cNvSpPr txBox="1">
            <a:spLocks noChangeArrowheads="1"/>
          </p:cNvSpPr>
          <p:nvPr/>
        </p:nvSpPr>
        <p:spPr bwMode="auto">
          <a:xfrm>
            <a:off x="685800" y="3124200"/>
            <a:ext cx="7924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Why? </a:t>
            </a:r>
          </a:p>
          <a:p>
            <a:r>
              <a:rPr lang="en-US" altLang="en-US" i="1"/>
              <a:t>l</a:t>
            </a:r>
            <a:r>
              <a:rPr lang="en-US" altLang="en-US" i="1" baseline="-25000">
                <a:sym typeface="Symbol" panose="05050102010706020507" pitchFamily="18" charset="2"/>
              </a:rPr>
              <a:t></a:t>
            </a:r>
            <a:r>
              <a:rPr lang="en-US" altLang="en-US"/>
              <a:t> larger </a:t>
            </a:r>
            <a:r>
              <a:rPr lang="en-US" altLang="en-US">
                <a:sym typeface="Symbol" panose="05050102010706020507" pitchFamily="18" charset="2"/>
              </a:rPr>
              <a:t></a:t>
            </a:r>
            <a:r>
              <a:rPr lang="en-US" altLang="en-US"/>
              <a:t> with </a:t>
            </a:r>
            <a:r>
              <a:rPr lang="en-US" altLang="en-US">
                <a:solidFill>
                  <a:srgbClr val="FF0000"/>
                </a:solidFill>
              </a:rPr>
              <a:t>the same</a:t>
            </a:r>
            <a:r>
              <a:rPr lang="en-US" altLang="en-US"/>
              <a:t> surface temperature </a:t>
            </a:r>
            <a:r>
              <a:rPr lang="en-US" altLang="en-US" i="1"/>
              <a:t>T</a:t>
            </a:r>
            <a:r>
              <a:rPr lang="en-US" altLang="en-US" i="1" baseline="-25000"/>
              <a:t>s</a:t>
            </a:r>
            <a:r>
              <a:rPr lang="en-US" altLang="en-US"/>
              <a:t> &lt; </a:t>
            </a:r>
            <a:r>
              <a:rPr lang="en-US" altLang="en-US" i="1"/>
              <a:t>T</a:t>
            </a:r>
            <a:r>
              <a:rPr lang="en-US" altLang="en-US" i="1" baseline="-25000"/>
              <a:t>melting</a:t>
            </a:r>
            <a:r>
              <a:rPr lang="en-US" altLang="en-US"/>
              <a:t> ,</a:t>
            </a:r>
            <a:endParaRPr lang="en-US" altLang="en-US">
              <a:sym typeface="Symbol" panose="05050102010706020507" pitchFamily="18" charset="2"/>
            </a:endParaRPr>
          </a:p>
          <a:p>
            <a:r>
              <a:rPr lang="en-US" altLang="en-US">
                <a:sym typeface="Symbol" panose="05050102010706020507" pitchFamily="18" charset="2"/>
              </a:rPr>
              <a:t>expansion </a:t>
            </a:r>
            <a:r>
              <a:rPr lang="en-US" altLang="en-US" i="1"/>
              <a:t>l</a:t>
            </a:r>
            <a:r>
              <a:rPr lang="en-US" altLang="en-US" i="1">
                <a:sym typeface="Symbol" panose="05050102010706020507" pitchFamily="18" charset="2"/>
              </a:rPr>
              <a:t></a:t>
            </a:r>
            <a:r>
              <a:rPr lang="en-US" altLang="en-US">
                <a:cs typeface="Times New Roman" panose="02020603050405020304" pitchFamily="18" charset="0"/>
                <a:sym typeface="Math1Mono" pitchFamily="18" charset="2"/>
              </a:rPr>
              <a:t>  </a:t>
            </a:r>
            <a:r>
              <a:rPr lang="en-US" altLang="en-US">
                <a:cs typeface="Times New Roman" panose="02020603050405020304" pitchFamily="18" charset="0"/>
                <a:sym typeface="Mathematica1" pitchFamily="2" charset="2"/>
              </a:rPr>
              <a:t></a:t>
            </a:r>
            <a:r>
              <a:rPr lang="en-US" altLang="en-US" i="1">
                <a:sym typeface="Math1Mono" pitchFamily="18" charset="2"/>
              </a:rPr>
              <a:t>Tdz</a:t>
            </a:r>
            <a:r>
              <a:rPr lang="en-US" altLang="en-US">
                <a:sym typeface="Math1Mono" pitchFamily="18" charset="2"/>
              </a:rPr>
              <a:t>  </a:t>
            </a:r>
            <a:r>
              <a:rPr lang="en-US" altLang="en-US">
                <a:sym typeface="Symbol" panose="05050102010706020507" pitchFamily="18" charset="2"/>
              </a:rPr>
              <a:t>larger  larger cleaning-damage window</a:t>
            </a:r>
          </a:p>
        </p:txBody>
      </p:sp>
      <p:grpSp>
        <p:nvGrpSpPr>
          <p:cNvPr id="7174" name="Group 5">
            <a:extLst>
              <a:ext uri="{FF2B5EF4-FFF2-40B4-BE49-F238E27FC236}">
                <a16:creationId xmlns:a16="http://schemas.microsoft.com/office/drawing/2014/main" id="{EDFC7C87-BA1C-42A5-AF12-B22F1B80531D}"/>
              </a:ext>
            </a:extLst>
          </p:cNvPr>
          <p:cNvGrpSpPr>
            <a:grpSpLocks/>
          </p:cNvGrpSpPr>
          <p:nvPr/>
        </p:nvGrpSpPr>
        <p:grpSpPr bwMode="auto">
          <a:xfrm>
            <a:off x="1219200" y="5105400"/>
            <a:ext cx="5715000" cy="838200"/>
            <a:chOff x="768" y="3216"/>
            <a:chExt cx="3600" cy="528"/>
          </a:xfrm>
        </p:grpSpPr>
        <p:grpSp>
          <p:nvGrpSpPr>
            <p:cNvPr id="7175" name="Group 6">
              <a:extLst>
                <a:ext uri="{FF2B5EF4-FFF2-40B4-BE49-F238E27FC236}">
                  <a16:creationId xmlns:a16="http://schemas.microsoft.com/office/drawing/2014/main" id="{62548C4D-D6F8-4CC2-AED0-DD1041F5099B}"/>
                </a:ext>
              </a:extLst>
            </p:cNvPr>
            <p:cNvGrpSpPr>
              <a:grpSpLocks/>
            </p:cNvGrpSpPr>
            <p:nvPr/>
          </p:nvGrpSpPr>
          <p:grpSpPr bwMode="auto">
            <a:xfrm>
              <a:off x="1392" y="3264"/>
              <a:ext cx="2976" cy="480"/>
              <a:chOff x="1056" y="1248"/>
              <a:chExt cx="2976" cy="480"/>
            </a:xfrm>
          </p:grpSpPr>
          <p:sp>
            <p:nvSpPr>
              <p:cNvPr id="7177" name="Line 7">
                <a:extLst>
                  <a:ext uri="{FF2B5EF4-FFF2-40B4-BE49-F238E27FC236}">
                    <a16:creationId xmlns:a16="http://schemas.microsoft.com/office/drawing/2014/main" id="{03F79C13-7302-420E-B152-41A7A4896030}"/>
                  </a:ext>
                </a:extLst>
              </p:cNvPr>
              <p:cNvSpPr>
                <a:spLocks noChangeShapeType="1"/>
              </p:cNvSpPr>
              <p:nvPr/>
            </p:nvSpPr>
            <p:spPr bwMode="auto">
              <a:xfrm>
                <a:off x="1056" y="1248"/>
                <a:ext cx="0" cy="48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Line 8">
                <a:extLst>
                  <a:ext uri="{FF2B5EF4-FFF2-40B4-BE49-F238E27FC236}">
                    <a16:creationId xmlns:a16="http://schemas.microsoft.com/office/drawing/2014/main" id="{D67C59E9-579C-4F27-B979-63A0186F6A12}"/>
                  </a:ext>
                </a:extLst>
              </p:cNvPr>
              <p:cNvSpPr>
                <a:spLocks noChangeShapeType="1"/>
              </p:cNvSpPr>
              <p:nvPr/>
            </p:nvSpPr>
            <p:spPr bwMode="auto">
              <a:xfrm>
                <a:off x="1056" y="1728"/>
                <a:ext cx="29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9" name="Freeform 9">
                <a:extLst>
                  <a:ext uri="{FF2B5EF4-FFF2-40B4-BE49-F238E27FC236}">
                    <a16:creationId xmlns:a16="http://schemas.microsoft.com/office/drawing/2014/main" id="{11681DC9-2D78-4020-A806-B3860C53093B}"/>
                  </a:ext>
                </a:extLst>
              </p:cNvPr>
              <p:cNvSpPr>
                <a:spLocks/>
              </p:cNvSpPr>
              <p:nvPr/>
            </p:nvSpPr>
            <p:spPr bwMode="auto">
              <a:xfrm>
                <a:off x="1056" y="1344"/>
                <a:ext cx="768" cy="384"/>
              </a:xfrm>
              <a:custGeom>
                <a:avLst/>
                <a:gdLst>
                  <a:gd name="T0" fmla="*/ 0 w 1008"/>
                  <a:gd name="T1" fmla="*/ 0 h 384"/>
                  <a:gd name="T2" fmla="*/ 293 w 1008"/>
                  <a:gd name="T3" fmla="*/ 240 h 384"/>
                  <a:gd name="T4" fmla="*/ 768 w 1008"/>
                  <a:gd name="T5" fmla="*/ 384 h 384"/>
                  <a:gd name="T6" fmla="*/ 0 60000 65536"/>
                  <a:gd name="T7" fmla="*/ 0 60000 65536"/>
                  <a:gd name="T8" fmla="*/ 0 60000 65536"/>
                </a:gdLst>
                <a:ahLst/>
                <a:cxnLst>
                  <a:cxn ang="T6">
                    <a:pos x="T0" y="T1"/>
                  </a:cxn>
                  <a:cxn ang="T7">
                    <a:pos x="T2" y="T3"/>
                  </a:cxn>
                  <a:cxn ang="T8">
                    <a:pos x="T4" y="T5"/>
                  </a:cxn>
                </a:cxnLst>
                <a:rect l="0" t="0" r="r" b="b"/>
                <a:pathLst>
                  <a:path w="1008" h="384">
                    <a:moveTo>
                      <a:pt x="0" y="0"/>
                    </a:moveTo>
                    <a:cubicBezTo>
                      <a:pt x="108" y="88"/>
                      <a:pt x="216" y="176"/>
                      <a:pt x="384" y="240"/>
                    </a:cubicBezTo>
                    <a:cubicBezTo>
                      <a:pt x="552" y="304"/>
                      <a:pt x="780" y="344"/>
                      <a:pt x="1008" y="384"/>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0" name="Freeform 10">
                <a:extLst>
                  <a:ext uri="{FF2B5EF4-FFF2-40B4-BE49-F238E27FC236}">
                    <a16:creationId xmlns:a16="http://schemas.microsoft.com/office/drawing/2014/main" id="{FBFB7FCE-0BC9-4402-972F-AE7BDF35D2B3}"/>
                  </a:ext>
                </a:extLst>
              </p:cNvPr>
              <p:cNvSpPr>
                <a:spLocks/>
              </p:cNvSpPr>
              <p:nvPr/>
            </p:nvSpPr>
            <p:spPr bwMode="auto">
              <a:xfrm>
                <a:off x="1056" y="1344"/>
                <a:ext cx="2928" cy="384"/>
              </a:xfrm>
              <a:custGeom>
                <a:avLst/>
                <a:gdLst>
                  <a:gd name="T0" fmla="*/ 0 w 1008"/>
                  <a:gd name="T1" fmla="*/ 0 h 384"/>
                  <a:gd name="T2" fmla="*/ 1115 w 1008"/>
                  <a:gd name="T3" fmla="*/ 240 h 384"/>
                  <a:gd name="T4" fmla="*/ 2928 w 1008"/>
                  <a:gd name="T5" fmla="*/ 384 h 384"/>
                  <a:gd name="T6" fmla="*/ 0 60000 65536"/>
                  <a:gd name="T7" fmla="*/ 0 60000 65536"/>
                  <a:gd name="T8" fmla="*/ 0 60000 65536"/>
                </a:gdLst>
                <a:ahLst/>
                <a:cxnLst>
                  <a:cxn ang="T6">
                    <a:pos x="T0" y="T1"/>
                  </a:cxn>
                  <a:cxn ang="T7">
                    <a:pos x="T2" y="T3"/>
                  </a:cxn>
                  <a:cxn ang="T8">
                    <a:pos x="T4" y="T5"/>
                  </a:cxn>
                </a:cxnLst>
                <a:rect l="0" t="0" r="r" b="b"/>
                <a:pathLst>
                  <a:path w="1008" h="384">
                    <a:moveTo>
                      <a:pt x="0" y="0"/>
                    </a:moveTo>
                    <a:cubicBezTo>
                      <a:pt x="108" y="88"/>
                      <a:pt x="216" y="176"/>
                      <a:pt x="384" y="240"/>
                    </a:cubicBezTo>
                    <a:cubicBezTo>
                      <a:pt x="552" y="304"/>
                      <a:pt x="780" y="344"/>
                      <a:pt x="1008" y="384"/>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1" name="Text Box 11">
                <a:extLst>
                  <a:ext uri="{FF2B5EF4-FFF2-40B4-BE49-F238E27FC236}">
                    <a16:creationId xmlns:a16="http://schemas.microsoft.com/office/drawing/2014/main" id="{E42BA281-6F16-404E-B36D-F568DEB7266B}"/>
                  </a:ext>
                </a:extLst>
              </p:cNvPr>
              <p:cNvSpPr txBox="1">
                <a:spLocks noChangeArrowheads="1"/>
              </p:cNvSpPr>
              <p:nvPr/>
            </p:nvSpPr>
            <p:spPr bwMode="auto">
              <a:xfrm>
                <a:off x="2016" y="1248"/>
                <a:ext cx="4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T(z)</a:t>
                </a:r>
                <a:endParaRPr lang="en-US" altLang="en-US"/>
              </a:p>
            </p:txBody>
          </p:sp>
        </p:grpSp>
        <p:sp>
          <p:nvSpPr>
            <p:cNvPr id="7176" name="Text Box 12">
              <a:extLst>
                <a:ext uri="{FF2B5EF4-FFF2-40B4-BE49-F238E27FC236}">
                  <a16:creationId xmlns:a16="http://schemas.microsoft.com/office/drawing/2014/main" id="{4ACE5B73-126B-4327-83B6-10E7D8F76ADE}"/>
                </a:ext>
              </a:extLst>
            </p:cNvPr>
            <p:cNvSpPr txBox="1">
              <a:spLocks noChangeArrowheads="1"/>
            </p:cNvSpPr>
            <p:nvPr/>
          </p:nvSpPr>
          <p:spPr bwMode="auto">
            <a:xfrm>
              <a:off x="768" y="3216"/>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t>T</a:t>
              </a:r>
              <a:r>
                <a:rPr lang="en-US" altLang="en-US" i="1" baseline="-25000"/>
                <a:t>s</a:t>
              </a:r>
              <a:r>
                <a:rPr lang="en-US" altLang="en-US" i="1"/>
                <a:t>&lt;T</a:t>
              </a:r>
              <a:r>
                <a:rPr lang="en-US" altLang="en-US" i="1" baseline="-25000"/>
                <a:t>m</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2">
            <a:extLst>
              <a:ext uri="{FF2B5EF4-FFF2-40B4-BE49-F238E27FC236}">
                <a16:creationId xmlns:a16="http://schemas.microsoft.com/office/drawing/2014/main" id="{CC253F5F-281D-4CBB-82F7-E776BA3042E6}"/>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8195" name="Text Box 2">
            <a:extLst>
              <a:ext uri="{FF2B5EF4-FFF2-40B4-BE49-F238E27FC236}">
                <a16:creationId xmlns:a16="http://schemas.microsoft.com/office/drawing/2014/main" id="{13719345-F97E-43C2-9824-018DF875629F}"/>
              </a:ext>
            </a:extLst>
          </p:cNvPr>
          <p:cNvSpPr txBox="1">
            <a:spLocks noChangeArrowheads="1"/>
          </p:cNvSpPr>
          <p:nvPr/>
        </p:nvSpPr>
        <p:spPr bwMode="auto">
          <a:xfrm>
            <a:off x="228600" y="171450"/>
            <a:ext cx="8763000" cy="272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buFontTx/>
              <a:buChar char="•"/>
            </a:pPr>
            <a:r>
              <a:rPr lang="en-US" altLang="en-US" b="1" i="1">
                <a:solidFill>
                  <a:srgbClr val="FF0000"/>
                </a:solidFill>
              </a:rPr>
              <a:t>Small particles</a:t>
            </a:r>
            <a:r>
              <a:rPr lang="en-US" altLang="en-US"/>
              <a:t> are interesting</a:t>
            </a:r>
          </a:p>
          <a:p>
            <a:pPr>
              <a:lnSpc>
                <a:spcPct val="120000"/>
              </a:lnSpc>
              <a:buFontTx/>
              <a:buChar char="•"/>
            </a:pPr>
            <a:r>
              <a:rPr lang="en-US" altLang="en-US"/>
              <a:t>They are removed in the </a:t>
            </a:r>
            <a:r>
              <a:rPr lang="en-US" altLang="en-US" b="1" i="1">
                <a:solidFill>
                  <a:srgbClr val="FF0000"/>
                </a:solidFill>
              </a:rPr>
              <a:t>force regime  </a:t>
            </a:r>
            <a:r>
              <a:rPr lang="en-US" altLang="en-US" i="1"/>
              <a:t>m</a:t>
            </a:r>
            <a:r>
              <a:rPr lang="en-US" altLang="en-US" i="1">
                <a:solidFill>
                  <a:srgbClr val="008000"/>
                </a:solidFill>
              </a:rPr>
              <a:t>l</a:t>
            </a:r>
            <a:r>
              <a:rPr lang="en-US" altLang="en-US" i="1"/>
              <a:t>/</a:t>
            </a:r>
            <a:r>
              <a:rPr lang="en-US" altLang="en-US" i="1">
                <a:sym typeface="Symbol" panose="05050102010706020507" pitchFamily="18" charset="2"/>
              </a:rPr>
              <a:t></a:t>
            </a:r>
            <a:r>
              <a:rPr lang="en-US" altLang="en-US" i="1"/>
              <a:t> </a:t>
            </a:r>
            <a:r>
              <a:rPr lang="en-US" altLang="en-US" i="1" baseline="30000"/>
              <a:t>2</a:t>
            </a:r>
            <a:r>
              <a:rPr lang="en-US" altLang="en-US" i="1"/>
              <a:t>&gt;F</a:t>
            </a:r>
            <a:r>
              <a:rPr lang="en-US" altLang="en-US" i="1" baseline="-25000"/>
              <a:t>0</a:t>
            </a:r>
            <a:r>
              <a:rPr lang="en-US" altLang="en-US" i="1">
                <a:sym typeface="Symbol" panose="05050102010706020507" pitchFamily="18" charset="2"/>
              </a:rPr>
              <a:t> </a:t>
            </a:r>
            <a:r>
              <a:rPr lang="en-US" altLang="en-US"/>
              <a:t>2</a:t>
            </a:r>
            <a:r>
              <a:rPr lang="en-US" altLang="en-US" i="1">
                <a:sym typeface="Symbol" panose="05050102010706020507" pitchFamily="18" charset="2"/>
              </a:rPr>
              <a:t>r</a:t>
            </a:r>
            <a:r>
              <a:rPr lang="en-US" altLang="en-US" b="1" i="1">
                <a:solidFill>
                  <a:srgbClr val="FF0000"/>
                </a:solidFill>
              </a:rPr>
              <a:t> </a:t>
            </a:r>
            <a:endParaRPr lang="en-US" altLang="en-US"/>
          </a:p>
          <a:p>
            <a:pPr>
              <a:lnSpc>
                <a:spcPct val="120000"/>
              </a:lnSpc>
              <a:buFontTx/>
              <a:buChar char="•"/>
            </a:pPr>
            <a:r>
              <a:rPr lang="en-US" altLang="en-US"/>
              <a:t>If </a:t>
            </a:r>
            <a:r>
              <a:rPr lang="en-US" altLang="en-US" i="1">
                <a:solidFill>
                  <a:srgbClr val="FF0000"/>
                </a:solidFill>
              </a:rPr>
              <a:t>r&lt;&lt;</a:t>
            </a:r>
            <a:r>
              <a:rPr lang="en-US" altLang="en-US" i="1">
                <a:solidFill>
                  <a:srgbClr val="FF0000"/>
                </a:solidFill>
                <a:sym typeface="Symbol" panose="05050102010706020507" pitchFamily="18" charset="2"/>
              </a:rPr>
              <a:t></a:t>
            </a:r>
            <a:r>
              <a:rPr lang="en-US" altLang="en-US"/>
              <a:t> , they weakly disturb the local field (small dipole moment)</a:t>
            </a:r>
          </a:p>
          <a:p>
            <a:pPr>
              <a:lnSpc>
                <a:spcPct val="120000"/>
              </a:lnSpc>
              <a:buFontTx/>
              <a:buChar char="•"/>
            </a:pPr>
            <a:r>
              <a:rPr lang="en-US" altLang="en-US"/>
              <a:t>Even if they do,</a:t>
            </a:r>
            <a:r>
              <a:rPr lang="en-US" altLang="en-US" i="1"/>
              <a:t> l</a:t>
            </a:r>
            <a:r>
              <a:rPr lang="en-US" altLang="en-US" i="1" baseline="-25000"/>
              <a:t>3D</a:t>
            </a:r>
            <a:r>
              <a:rPr lang="en-US" altLang="en-US"/>
              <a:t> &lt; </a:t>
            </a:r>
            <a:r>
              <a:rPr lang="en-US" altLang="en-US" i="1"/>
              <a:t>l</a:t>
            </a:r>
            <a:r>
              <a:rPr lang="en-US" altLang="en-US" i="1" baseline="-25000"/>
              <a:t>1D </a:t>
            </a:r>
            <a:r>
              <a:rPr lang="en-US" altLang="en-US"/>
              <a:t>for equal </a:t>
            </a:r>
            <a:r>
              <a:rPr lang="en-US" altLang="en-US">
                <a:sym typeface="Symbol" panose="05050102010706020507" pitchFamily="18" charset="2"/>
              </a:rPr>
              <a:t>parameters and </a:t>
            </a:r>
            <a:r>
              <a:rPr lang="en-US" altLang="en-US" i="1">
                <a:sym typeface="Symbol" panose="05050102010706020507" pitchFamily="18" charset="2"/>
              </a:rPr>
              <a:t>T</a:t>
            </a:r>
            <a:r>
              <a:rPr lang="en-US" altLang="en-US" i="1" baseline="-25000">
                <a:sym typeface="Symbol" panose="05050102010706020507" pitchFamily="18" charset="2"/>
              </a:rPr>
              <a:t>s</a:t>
            </a:r>
            <a:endParaRPr lang="en-US" altLang="en-US" i="1"/>
          </a:p>
          <a:p>
            <a:pPr>
              <a:lnSpc>
                <a:spcPct val="120000"/>
              </a:lnSpc>
              <a:buFontTx/>
              <a:buChar char="•"/>
            </a:pPr>
            <a:r>
              <a:rPr lang="en-US" altLang="en-US" b="1" i="1">
                <a:solidFill>
                  <a:srgbClr val="CC0099"/>
                </a:solidFill>
              </a:rPr>
              <a:t>At best</a:t>
            </a:r>
            <a:r>
              <a:rPr lang="en-US" altLang="en-US"/>
              <a:t>, maximum </a:t>
            </a:r>
            <a:r>
              <a:rPr lang="en-US" altLang="en-US" b="1" i="1">
                <a:solidFill>
                  <a:srgbClr val="CC0099"/>
                </a:solidFill>
              </a:rPr>
              <a:t>expansion till surface melting  </a:t>
            </a:r>
            <a:r>
              <a:rPr lang="en-US" altLang="en-US" i="1">
                <a:solidFill>
                  <a:srgbClr val="008000"/>
                </a:solidFill>
              </a:rPr>
              <a:t>l</a:t>
            </a:r>
            <a:r>
              <a:rPr lang="en-US" altLang="en-US" i="1" baseline="-25000">
                <a:solidFill>
                  <a:srgbClr val="008000"/>
                </a:solidFill>
              </a:rPr>
              <a:t>max</a:t>
            </a:r>
            <a:r>
              <a:rPr lang="en-US" altLang="en-US" i="1"/>
              <a:t> </a:t>
            </a:r>
            <a:r>
              <a:rPr lang="en-US" altLang="en-US" i="1">
                <a:sym typeface="Symbol" panose="05050102010706020507" pitchFamily="18" charset="2"/>
              </a:rPr>
              <a:t></a:t>
            </a:r>
            <a:r>
              <a:rPr lang="en-US" altLang="en-US" i="1" baseline="-25000">
                <a:sym typeface="Symbol" panose="05050102010706020507" pitchFamily="18" charset="2"/>
              </a:rPr>
              <a:t>1</a:t>
            </a:r>
            <a:r>
              <a:rPr lang="en-US" altLang="en-US" i="1">
                <a:sym typeface="Symbol" panose="05050102010706020507" pitchFamily="18" charset="2"/>
              </a:rPr>
              <a:t>T</a:t>
            </a:r>
            <a:r>
              <a:rPr lang="en-US" altLang="en-US" i="1" baseline="-25000">
                <a:sym typeface="Symbol" panose="05050102010706020507" pitchFamily="18" charset="2"/>
              </a:rPr>
              <a:t>m</a:t>
            </a:r>
            <a:r>
              <a:rPr lang="en-US" altLang="en-US" i="1">
                <a:sym typeface="Symbol" panose="05050102010706020507" pitchFamily="18" charset="2"/>
              </a:rPr>
              <a:t>(</a:t>
            </a:r>
            <a:r>
              <a:rPr lang="en-US" altLang="en-US" i="1"/>
              <a:t>l</a:t>
            </a:r>
            <a:r>
              <a:rPr lang="en-US" altLang="en-US" i="1" baseline="-25000">
                <a:sym typeface="Symbol" panose="05050102010706020507" pitchFamily="18" charset="2"/>
              </a:rPr>
              <a:t></a:t>
            </a:r>
            <a:r>
              <a:rPr lang="en-US" altLang="en-US" i="1"/>
              <a:t>+l</a:t>
            </a:r>
            <a:r>
              <a:rPr lang="en-US" altLang="en-US" i="1" baseline="-25000"/>
              <a:t>T</a:t>
            </a:r>
            <a:r>
              <a:rPr lang="en-US" altLang="en-US"/>
              <a:t>)</a:t>
            </a:r>
            <a:endParaRPr lang="en-US" altLang="en-US" b="1" i="1"/>
          </a:p>
          <a:p>
            <a:pPr>
              <a:lnSpc>
                <a:spcPct val="120000"/>
              </a:lnSpc>
              <a:buFontTx/>
              <a:buChar char="•"/>
            </a:pPr>
            <a:r>
              <a:rPr lang="en-US" altLang="en-US"/>
              <a:t>Force threshold written for </a:t>
            </a:r>
            <a:r>
              <a:rPr lang="en-US" altLang="en-US" i="1"/>
              <a:t>l</a:t>
            </a:r>
            <a:r>
              <a:rPr lang="en-US" altLang="en-US"/>
              <a:t>:</a:t>
            </a:r>
          </a:p>
        </p:txBody>
      </p:sp>
      <p:graphicFrame>
        <p:nvGraphicFramePr>
          <p:cNvPr id="277507" name="Object 3">
            <a:extLst>
              <a:ext uri="{FF2B5EF4-FFF2-40B4-BE49-F238E27FC236}">
                <a16:creationId xmlns:a16="http://schemas.microsoft.com/office/drawing/2014/main" id="{680C4BD5-8A7D-4BE7-9C54-516B3517F0DB}"/>
              </a:ext>
            </a:extLst>
          </p:cNvPr>
          <p:cNvGraphicFramePr>
            <a:graphicFrameLocks noChangeAspect="1"/>
          </p:cNvGraphicFramePr>
          <p:nvPr/>
        </p:nvGraphicFramePr>
        <p:xfrm>
          <a:off x="381000" y="3379788"/>
          <a:ext cx="3863975" cy="887412"/>
        </p:xfrm>
        <a:graphic>
          <a:graphicData uri="http://schemas.openxmlformats.org/presentationml/2006/ole">
            <mc:AlternateContent xmlns:mc="http://schemas.openxmlformats.org/markup-compatibility/2006">
              <mc:Choice xmlns:v="urn:schemas-microsoft-com:vml" Requires="v">
                <p:oleObj spid="_x0000_s8205" name="Equation" r:id="rId3" imgW="1930400" imgH="444500" progId="Equation.3">
                  <p:embed/>
                </p:oleObj>
              </mc:Choice>
              <mc:Fallback>
                <p:oleObj name="Equation" r:id="rId3" imgW="1930400" imgH="4445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379788"/>
                        <a:ext cx="3863975" cy="8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77508" name="Group 4">
            <a:extLst>
              <a:ext uri="{FF2B5EF4-FFF2-40B4-BE49-F238E27FC236}">
                <a16:creationId xmlns:a16="http://schemas.microsoft.com/office/drawing/2014/main" id="{DA64D533-7294-4D73-A6E6-AE1C10A23BBA}"/>
              </a:ext>
            </a:extLst>
          </p:cNvPr>
          <p:cNvGrpSpPr>
            <a:grpSpLocks/>
          </p:cNvGrpSpPr>
          <p:nvPr/>
        </p:nvGrpSpPr>
        <p:grpSpPr bwMode="auto">
          <a:xfrm>
            <a:off x="839788" y="3505200"/>
            <a:ext cx="7694612" cy="2286000"/>
            <a:chOff x="529" y="2208"/>
            <a:chExt cx="4847" cy="1440"/>
          </a:xfrm>
        </p:grpSpPr>
        <p:sp>
          <p:nvSpPr>
            <p:cNvPr id="8202" name="Oval 5">
              <a:extLst>
                <a:ext uri="{FF2B5EF4-FFF2-40B4-BE49-F238E27FC236}">
                  <a16:creationId xmlns:a16="http://schemas.microsoft.com/office/drawing/2014/main" id="{34DE4A34-AAD8-4EF2-A63E-87BD986D35E6}"/>
                </a:ext>
              </a:extLst>
            </p:cNvPr>
            <p:cNvSpPr>
              <a:spLocks noChangeArrowheads="1"/>
            </p:cNvSpPr>
            <p:nvPr/>
          </p:nvSpPr>
          <p:spPr bwMode="auto">
            <a:xfrm>
              <a:off x="529" y="2593"/>
              <a:ext cx="1247" cy="1055"/>
            </a:xfrm>
            <a:prstGeom prst="ellipse">
              <a:avLst/>
            </a:prstGeom>
            <a:noFill/>
            <a:ln w="381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3" name="Freeform 6">
              <a:extLst>
                <a:ext uri="{FF2B5EF4-FFF2-40B4-BE49-F238E27FC236}">
                  <a16:creationId xmlns:a16="http://schemas.microsoft.com/office/drawing/2014/main" id="{D173A4C4-C85C-4B5E-8EE5-B8EAB905081C}"/>
                </a:ext>
              </a:extLst>
            </p:cNvPr>
            <p:cNvSpPr>
              <a:spLocks/>
            </p:cNvSpPr>
            <p:nvPr/>
          </p:nvSpPr>
          <p:spPr bwMode="auto">
            <a:xfrm>
              <a:off x="1728" y="2496"/>
              <a:ext cx="2016" cy="384"/>
            </a:xfrm>
            <a:custGeom>
              <a:avLst/>
              <a:gdLst>
                <a:gd name="T0" fmla="*/ 0 w 2016"/>
                <a:gd name="T1" fmla="*/ 384 h 384"/>
                <a:gd name="T2" fmla="*/ 768 w 2016"/>
                <a:gd name="T3" fmla="*/ 144 h 384"/>
                <a:gd name="T4" fmla="*/ 2016 w 2016"/>
                <a:gd name="T5" fmla="*/ 0 h 384"/>
                <a:gd name="T6" fmla="*/ 0 60000 65536"/>
                <a:gd name="T7" fmla="*/ 0 60000 65536"/>
                <a:gd name="T8" fmla="*/ 0 60000 65536"/>
              </a:gdLst>
              <a:ahLst/>
              <a:cxnLst>
                <a:cxn ang="T6">
                  <a:pos x="T0" y="T1"/>
                </a:cxn>
                <a:cxn ang="T7">
                  <a:pos x="T2" y="T3"/>
                </a:cxn>
                <a:cxn ang="T8">
                  <a:pos x="T4" y="T5"/>
                </a:cxn>
              </a:cxnLst>
              <a:rect l="0" t="0" r="r" b="b"/>
              <a:pathLst>
                <a:path w="2016" h="384">
                  <a:moveTo>
                    <a:pt x="0" y="384"/>
                  </a:moveTo>
                  <a:cubicBezTo>
                    <a:pt x="216" y="296"/>
                    <a:pt x="432" y="208"/>
                    <a:pt x="768" y="144"/>
                  </a:cubicBezTo>
                  <a:cubicBezTo>
                    <a:pt x="1104" y="80"/>
                    <a:pt x="1808" y="24"/>
                    <a:pt x="2016" y="0"/>
                  </a:cubicBezTo>
                </a:path>
              </a:pathLst>
            </a:custGeom>
            <a:noFill/>
            <a:ln w="38100">
              <a:solidFill>
                <a:srgbClr val="FF33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Text Box 7">
              <a:extLst>
                <a:ext uri="{FF2B5EF4-FFF2-40B4-BE49-F238E27FC236}">
                  <a16:creationId xmlns:a16="http://schemas.microsoft.com/office/drawing/2014/main" id="{72C335E8-30AD-4408-9D3E-33B12BF453B2}"/>
                </a:ext>
              </a:extLst>
            </p:cNvPr>
            <p:cNvSpPr txBox="1">
              <a:spLocks noChangeArrowheads="1"/>
            </p:cNvSpPr>
            <p:nvPr/>
          </p:nvSpPr>
          <p:spPr bwMode="auto">
            <a:xfrm>
              <a:off x="3744" y="2208"/>
              <a:ext cx="1632" cy="524"/>
            </a:xfrm>
            <a:prstGeom prst="rect">
              <a:avLst/>
            </a:prstGeom>
            <a:noFill/>
            <a:ln w="9525">
              <a:solidFill>
                <a:srgbClr val="FF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Almost universal constant</a:t>
              </a:r>
            </a:p>
          </p:txBody>
        </p:sp>
      </p:grpSp>
      <p:grpSp>
        <p:nvGrpSpPr>
          <p:cNvPr id="277512" name="Group 8">
            <a:extLst>
              <a:ext uri="{FF2B5EF4-FFF2-40B4-BE49-F238E27FC236}">
                <a16:creationId xmlns:a16="http://schemas.microsoft.com/office/drawing/2014/main" id="{2864B7A1-34ED-4AB2-9420-6DC133D921DD}"/>
              </a:ext>
            </a:extLst>
          </p:cNvPr>
          <p:cNvGrpSpPr>
            <a:grpSpLocks/>
          </p:cNvGrpSpPr>
          <p:nvPr/>
        </p:nvGrpSpPr>
        <p:grpSpPr bwMode="auto">
          <a:xfrm>
            <a:off x="457200" y="4397375"/>
            <a:ext cx="7924800" cy="1089025"/>
            <a:chOff x="288" y="2770"/>
            <a:chExt cx="4992" cy="686"/>
          </a:xfrm>
        </p:grpSpPr>
        <p:graphicFrame>
          <p:nvGraphicFramePr>
            <p:cNvPr id="8200" name="Object 9">
              <a:extLst>
                <a:ext uri="{FF2B5EF4-FFF2-40B4-BE49-F238E27FC236}">
                  <a16:creationId xmlns:a16="http://schemas.microsoft.com/office/drawing/2014/main" id="{376057AD-AE47-43BA-9965-DA3ED3BE17EB}"/>
                </a:ext>
              </a:extLst>
            </p:cNvPr>
            <p:cNvGraphicFramePr>
              <a:graphicFrameLocks noChangeAspect="1"/>
            </p:cNvGraphicFramePr>
            <p:nvPr/>
          </p:nvGraphicFramePr>
          <p:xfrm>
            <a:off x="288" y="2770"/>
            <a:ext cx="2594" cy="686"/>
          </p:xfrm>
          <a:graphic>
            <a:graphicData uri="http://schemas.openxmlformats.org/presentationml/2006/ole">
              <mc:AlternateContent xmlns:mc="http://schemas.openxmlformats.org/markup-compatibility/2006">
                <mc:Choice xmlns:v="urn:schemas-microsoft-com:vml" Requires="v">
                  <p:oleObj spid="_x0000_s8206" name="Equation" r:id="rId5" imgW="2057400" imgH="546100" progId="Equation.3">
                    <p:embed/>
                  </p:oleObj>
                </mc:Choice>
                <mc:Fallback>
                  <p:oleObj name="Equation" r:id="rId5" imgW="2057400" imgH="5461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 y="2770"/>
                          <a:ext cx="2594" cy="686"/>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1" name="Text Box 10">
              <a:extLst>
                <a:ext uri="{FF2B5EF4-FFF2-40B4-BE49-F238E27FC236}">
                  <a16:creationId xmlns:a16="http://schemas.microsoft.com/office/drawing/2014/main" id="{5307CB01-1135-446A-AF9B-132A543942C8}"/>
                </a:ext>
              </a:extLst>
            </p:cNvPr>
            <p:cNvSpPr txBox="1">
              <a:spLocks noChangeArrowheads="1"/>
            </p:cNvSpPr>
            <p:nvPr/>
          </p:nvSpPr>
          <p:spPr bwMode="auto">
            <a:xfrm>
              <a:off x="2928" y="2976"/>
              <a:ext cx="235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solidFill>
                    <a:srgbClr val="0000FF"/>
                  </a:solidFill>
                  <a:sym typeface="Symbol" panose="05050102010706020507" pitchFamily="18" charset="2"/>
                </a:rPr>
                <a:t></a:t>
              </a:r>
              <a:r>
                <a:rPr lang="en-US" altLang="en-US">
                  <a:solidFill>
                    <a:srgbClr val="0000FF"/>
                  </a:solidFill>
                </a:rPr>
                <a:t>Sizes that can be removed</a:t>
              </a:r>
              <a:endParaRPr lang="en-US" altLang="en-US"/>
            </a:p>
          </p:txBody>
        </p:sp>
      </p:grpSp>
      <p:sp>
        <p:nvSpPr>
          <p:cNvPr id="8199" name="Text Box 11">
            <a:extLst>
              <a:ext uri="{FF2B5EF4-FFF2-40B4-BE49-F238E27FC236}">
                <a16:creationId xmlns:a16="http://schemas.microsoft.com/office/drawing/2014/main" id="{04BED487-FD7F-4A80-9204-AD7C9BF6B8E6}"/>
              </a:ext>
            </a:extLst>
          </p:cNvPr>
          <p:cNvSpPr txBox="1">
            <a:spLocks noChangeArrowheads="1"/>
          </p:cNvSpPr>
          <p:nvPr/>
        </p:nvSpPr>
        <p:spPr bwMode="auto">
          <a:xfrm>
            <a:off x="395288" y="6237288"/>
            <a:ext cx="4392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sym typeface="Symbol" panose="05050102010706020507" pitchFamily="18" charset="2"/>
              </a:rPr>
              <a:t></a:t>
            </a:r>
            <a:r>
              <a:rPr lang="en-US" altLang="en-US">
                <a:sym typeface="Symbol" panose="05050102010706020507" pitchFamily="18" charset="2"/>
              </a:rPr>
              <a:t> - work of adhesion per area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77507"/>
                                        </p:tgtEl>
                                        <p:attrNameLst>
                                          <p:attrName>style.visibility</p:attrName>
                                        </p:attrNameLst>
                                      </p:cBhvr>
                                      <p:to>
                                        <p:strVal val="visible"/>
                                      </p:to>
                                    </p:set>
                                    <p:anim calcmode="lin" valueType="num">
                                      <p:cBhvr>
                                        <p:cTn id="7" dur="500" fill="hold"/>
                                        <p:tgtEl>
                                          <p:spTgt spid="277507"/>
                                        </p:tgtEl>
                                        <p:attrNameLst>
                                          <p:attrName>ppt_w</p:attrName>
                                        </p:attrNameLst>
                                      </p:cBhvr>
                                      <p:tavLst>
                                        <p:tav tm="0">
                                          <p:val>
                                            <p:fltVal val="0"/>
                                          </p:val>
                                        </p:tav>
                                        <p:tav tm="100000">
                                          <p:val>
                                            <p:strVal val="#ppt_w"/>
                                          </p:val>
                                        </p:tav>
                                      </p:tavLst>
                                    </p:anim>
                                    <p:anim calcmode="lin" valueType="num">
                                      <p:cBhvr>
                                        <p:cTn id="8" dur="500" fill="hold"/>
                                        <p:tgtEl>
                                          <p:spTgt spid="27750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277512"/>
                                        </p:tgtEl>
                                        <p:attrNameLst>
                                          <p:attrName>style.visibility</p:attrName>
                                        </p:attrNameLst>
                                      </p:cBhvr>
                                      <p:to>
                                        <p:strVal val="visible"/>
                                      </p:to>
                                    </p:set>
                                    <p:anim calcmode="lin" valueType="num">
                                      <p:cBhvr>
                                        <p:cTn id="13" dur="500" fill="hold"/>
                                        <p:tgtEl>
                                          <p:spTgt spid="277512"/>
                                        </p:tgtEl>
                                        <p:attrNameLst>
                                          <p:attrName>ppt_w</p:attrName>
                                        </p:attrNameLst>
                                      </p:cBhvr>
                                      <p:tavLst>
                                        <p:tav tm="0">
                                          <p:val>
                                            <p:fltVal val="0"/>
                                          </p:val>
                                        </p:tav>
                                        <p:tav tm="100000">
                                          <p:val>
                                            <p:strVal val="#ppt_w"/>
                                          </p:val>
                                        </p:tav>
                                      </p:tavLst>
                                    </p:anim>
                                    <p:anim calcmode="lin" valueType="num">
                                      <p:cBhvr>
                                        <p:cTn id="14" dur="500" fill="hold"/>
                                        <p:tgtEl>
                                          <p:spTgt spid="277512"/>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77508"/>
                                        </p:tgtEl>
                                        <p:attrNameLst>
                                          <p:attrName>style.visibility</p:attrName>
                                        </p:attrNameLst>
                                      </p:cBhvr>
                                      <p:to>
                                        <p:strVal val="visible"/>
                                      </p:to>
                                    </p:set>
                                    <p:anim calcmode="lin" valueType="num">
                                      <p:cBhvr additive="base">
                                        <p:cTn id="19" dur="500" fill="hold"/>
                                        <p:tgtEl>
                                          <p:spTgt spid="277508"/>
                                        </p:tgtEl>
                                        <p:attrNameLst>
                                          <p:attrName>ppt_x</p:attrName>
                                        </p:attrNameLst>
                                      </p:cBhvr>
                                      <p:tavLst>
                                        <p:tav tm="0">
                                          <p:val>
                                            <p:strVal val="1+#ppt_w/2"/>
                                          </p:val>
                                        </p:tav>
                                        <p:tav tm="100000">
                                          <p:val>
                                            <p:strVal val="#ppt_x"/>
                                          </p:val>
                                        </p:tav>
                                      </p:tavLst>
                                    </p:anim>
                                    <p:anim calcmode="lin" valueType="num">
                                      <p:cBhvr additive="base">
                                        <p:cTn id="20" dur="500" fill="hold"/>
                                        <p:tgtEl>
                                          <p:spTgt spid="2775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a:extLst>
              <a:ext uri="{FF2B5EF4-FFF2-40B4-BE49-F238E27FC236}">
                <a16:creationId xmlns:a16="http://schemas.microsoft.com/office/drawing/2014/main" id="{1CC21CB7-3530-47FB-ABC4-73FBB02BDF33}"/>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graphicFrame>
        <p:nvGraphicFramePr>
          <p:cNvPr id="9219" name="Object 2">
            <a:extLst>
              <a:ext uri="{FF2B5EF4-FFF2-40B4-BE49-F238E27FC236}">
                <a16:creationId xmlns:a16="http://schemas.microsoft.com/office/drawing/2014/main" id="{CD0579B4-6010-45B8-A257-E87E99D14F3B}"/>
              </a:ext>
            </a:extLst>
          </p:cNvPr>
          <p:cNvGraphicFramePr>
            <a:graphicFrameLocks noChangeAspect="1"/>
          </p:cNvGraphicFramePr>
          <p:nvPr/>
        </p:nvGraphicFramePr>
        <p:xfrm>
          <a:off x="287338" y="379413"/>
          <a:ext cx="5938837" cy="4479925"/>
        </p:xfrm>
        <a:graphic>
          <a:graphicData uri="http://schemas.openxmlformats.org/presentationml/2006/ole">
            <mc:AlternateContent xmlns:mc="http://schemas.openxmlformats.org/markup-compatibility/2006">
              <mc:Choice xmlns:v="urn:schemas-microsoft-com:vml" Requires="v">
                <p:oleObj spid="_x0000_s9232" name="Graph" r:id="rId3" imgW="5604662" imgH="2922422" progId="Origin50.Graph">
                  <p:embed/>
                </p:oleObj>
              </mc:Choice>
              <mc:Fallback>
                <p:oleObj name="Graph" r:id="rId3" imgW="5604662" imgH="2922422" progId="Origin50.Graph">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l="3340" t="16063" r="50616" b="17296"/>
                      <a:stretch>
                        <a:fillRect/>
                      </a:stretch>
                    </p:blipFill>
                    <p:spPr bwMode="auto">
                      <a:xfrm>
                        <a:off x="287338" y="379413"/>
                        <a:ext cx="5938837"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0" name="Object 3">
            <a:extLst>
              <a:ext uri="{FF2B5EF4-FFF2-40B4-BE49-F238E27FC236}">
                <a16:creationId xmlns:a16="http://schemas.microsoft.com/office/drawing/2014/main" id="{851C80D0-3D49-403E-A454-81EE393D8EE2}"/>
              </a:ext>
            </a:extLst>
          </p:cNvPr>
          <p:cNvGraphicFramePr>
            <a:graphicFrameLocks noChangeAspect="1"/>
          </p:cNvGraphicFramePr>
          <p:nvPr/>
        </p:nvGraphicFramePr>
        <p:xfrm>
          <a:off x="6302375" y="1160463"/>
          <a:ext cx="2668588" cy="860425"/>
        </p:xfrm>
        <a:graphic>
          <a:graphicData uri="http://schemas.openxmlformats.org/presentationml/2006/ole">
            <mc:AlternateContent xmlns:mc="http://schemas.openxmlformats.org/markup-compatibility/2006">
              <mc:Choice xmlns:v="urn:schemas-microsoft-com:vml" Requires="v">
                <p:oleObj spid="_x0000_s9233" name="Equation" r:id="rId5" imgW="1333500" imgH="431800" progId="Equation.3">
                  <p:embed/>
                </p:oleObj>
              </mc:Choice>
              <mc:Fallback>
                <p:oleObj name="Equation" r:id="rId5" imgW="13335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2375" y="1160463"/>
                        <a:ext cx="2668588" cy="860425"/>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1" name="Text Box 4">
            <a:extLst>
              <a:ext uri="{FF2B5EF4-FFF2-40B4-BE49-F238E27FC236}">
                <a16:creationId xmlns:a16="http://schemas.microsoft.com/office/drawing/2014/main" id="{994D677F-A0B5-45BD-ADC6-D3C763485721}"/>
              </a:ext>
            </a:extLst>
          </p:cNvPr>
          <p:cNvSpPr txBox="1">
            <a:spLocks noChangeArrowheads="1"/>
          </p:cNvSpPr>
          <p:nvPr/>
        </p:nvSpPr>
        <p:spPr bwMode="auto">
          <a:xfrm>
            <a:off x="7064375" y="414338"/>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in µm, ns:</a:t>
            </a:r>
          </a:p>
        </p:txBody>
      </p:sp>
      <p:grpSp>
        <p:nvGrpSpPr>
          <p:cNvPr id="278533" name="Group 5">
            <a:extLst>
              <a:ext uri="{FF2B5EF4-FFF2-40B4-BE49-F238E27FC236}">
                <a16:creationId xmlns:a16="http://schemas.microsoft.com/office/drawing/2014/main" id="{098D1AF2-9751-4A48-AED4-C60E3A98C2A1}"/>
              </a:ext>
            </a:extLst>
          </p:cNvPr>
          <p:cNvGrpSpPr>
            <a:grpSpLocks/>
          </p:cNvGrpSpPr>
          <p:nvPr/>
        </p:nvGrpSpPr>
        <p:grpSpPr bwMode="auto">
          <a:xfrm>
            <a:off x="2981325" y="404813"/>
            <a:ext cx="2573338" cy="2432050"/>
            <a:chOff x="1033" y="329"/>
            <a:chExt cx="1621" cy="1532"/>
          </a:xfrm>
        </p:grpSpPr>
        <p:sp>
          <p:nvSpPr>
            <p:cNvPr id="9230" name="Freeform 6">
              <a:extLst>
                <a:ext uri="{FF2B5EF4-FFF2-40B4-BE49-F238E27FC236}">
                  <a16:creationId xmlns:a16="http://schemas.microsoft.com/office/drawing/2014/main" id="{74E8F50A-2482-4399-ABF9-BCF57A4E0C61}"/>
                </a:ext>
              </a:extLst>
            </p:cNvPr>
            <p:cNvSpPr>
              <a:spLocks/>
            </p:cNvSpPr>
            <p:nvPr/>
          </p:nvSpPr>
          <p:spPr bwMode="auto">
            <a:xfrm>
              <a:off x="1033" y="329"/>
              <a:ext cx="1621" cy="1532"/>
            </a:xfrm>
            <a:custGeom>
              <a:avLst/>
              <a:gdLst>
                <a:gd name="T0" fmla="*/ 1621 w 1621"/>
                <a:gd name="T1" fmla="*/ 1 h 1532"/>
                <a:gd name="T2" fmla="*/ 1600 w 1621"/>
                <a:gd name="T3" fmla="*/ 28 h 1532"/>
                <a:gd name="T4" fmla="*/ 892 w 1621"/>
                <a:gd name="T5" fmla="*/ 672 h 1532"/>
                <a:gd name="T6" fmla="*/ 320 w 1621"/>
                <a:gd name="T7" fmla="*/ 1234 h 1532"/>
                <a:gd name="T8" fmla="*/ 14 w 1621"/>
                <a:gd name="T9" fmla="*/ 1532 h 1532"/>
                <a:gd name="T10" fmla="*/ 0 w 1621"/>
                <a:gd name="T11" fmla="*/ 1527 h 1532"/>
                <a:gd name="T12" fmla="*/ 9 w 1621"/>
                <a:gd name="T13" fmla="*/ 0 h 1532"/>
                <a:gd name="T14" fmla="*/ 694 w 1621"/>
                <a:gd name="T15" fmla="*/ 6 h 1532"/>
                <a:gd name="T16" fmla="*/ 1621 w 1621"/>
                <a:gd name="T17" fmla="*/ 1 h 15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21" h="1532">
                  <a:moveTo>
                    <a:pt x="1621" y="1"/>
                  </a:moveTo>
                  <a:lnTo>
                    <a:pt x="1600" y="28"/>
                  </a:lnTo>
                  <a:lnTo>
                    <a:pt x="892" y="672"/>
                  </a:lnTo>
                  <a:lnTo>
                    <a:pt x="320" y="1234"/>
                  </a:lnTo>
                  <a:lnTo>
                    <a:pt x="14" y="1532"/>
                  </a:lnTo>
                  <a:lnTo>
                    <a:pt x="0" y="1527"/>
                  </a:lnTo>
                  <a:lnTo>
                    <a:pt x="9" y="0"/>
                  </a:lnTo>
                  <a:lnTo>
                    <a:pt x="694" y="6"/>
                  </a:lnTo>
                  <a:lnTo>
                    <a:pt x="1621" y="1"/>
                  </a:lnTo>
                  <a:close/>
                </a:path>
              </a:pathLst>
            </a:custGeom>
            <a:solidFill>
              <a:srgbClr val="FF66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 name="Text Box 7">
              <a:extLst>
                <a:ext uri="{FF2B5EF4-FFF2-40B4-BE49-F238E27FC236}">
                  <a16:creationId xmlns:a16="http://schemas.microsoft.com/office/drawing/2014/main" id="{63AF81D8-7B13-4860-A9C8-AD819ABF89C4}"/>
                </a:ext>
              </a:extLst>
            </p:cNvPr>
            <p:cNvSpPr txBox="1">
              <a:spLocks noChangeArrowheads="1"/>
            </p:cNvSpPr>
            <p:nvPr/>
          </p:nvSpPr>
          <p:spPr bwMode="auto">
            <a:xfrm>
              <a:off x="1057" y="962"/>
              <a:ext cx="5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i="1">
                  <a:sym typeface="Symbol" panose="05050102010706020507" pitchFamily="18" charset="2"/>
                </a:rPr>
                <a:t> </a:t>
              </a:r>
              <a:r>
                <a:rPr lang="en-US" altLang="en-US" sz="1200" b="1" i="1"/>
                <a:t>=</a:t>
              </a:r>
              <a:r>
                <a:rPr lang="en-US" altLang="en-US" sz="1200" b="1"/>
                <a:t>100 ps</a:t>
              </a:r>
              <a:endParaRPr lang="en-US" altLang="en-US" sz="1200" b="1" i="1"/>
            </a:p>
            <a:p>
              <a:r>
                <a:rPr lang="en-US" altLang="en-US" sz="1200" b="1" i="1"/>
                <a:t>l</a:t>
              </a:r>
              <a:r>
                <a:rPr lang="en-US" altLang="en-US" sz="1200" b="1" i="1" baseline="-25000">
                  <a:sym typeface="Symbol" panose="05050102010706020507" pitchFamily="18" charset="2"/>
                </a:rPr>
                <a:t></a:t>
              </a:r>
              <a:r>
                <a:rPr lang="en-US" altLang="en-US" sz="1200" b="1" i="1">
                  <a:sym typeface="Symbol" panose="05050102010706020507" pitchFamily="18" charset="2"/>
                </a:rPr>
                <a:t>=</a:t>
              </a:r>
              <a:r>
                <a:rPr lang="en-US" altLang="en-US" sz="1200" b="1">
                  <a:sym typeface="Symbol" panose="05050102010706020507" pitchFamily="18" charset="2"/>
                </a:rPr>
                <a:t>1 µm</a:t>
              </a:r>
              <a:endParaRPr lang="en-US" altLang="en-US" sz="1200" b="1" i="1"/>
            </a:p>
          </p:txBody>
        </p:sp>
      </p:grpSp>
      <p:grpSp>
        <p:nvGrpSpPr>
          <p:cNvPr id="278536" name="Group 8">
            <a:extLst>
              <a:ext uri="{FF2B5EF4-FFF2-40B4-BE49-F238E27FC236}">
                <a16:creationId xmlns:a16="http://schemas.microsoft.com/office/drawing/2014/main" id="{D87A2418-D66F-4EC9-9499-723C17BB96E9}"/>
              </a:ext>
            </a:extLst>
          </p:cNvPr>
          <p:cNvGrpSpPr>
            <a:grpSpLocks/>
          </p:cNvGrpSpPr>
          <p:nvPr/>
        </p:nvGrpSpPr>
        <p:grpSpPr bwMode="auto">
          <a:xfrm>
            <a:off x="4743450" y="403225"/>
            <a:ext cx="1368425" cy="1552575"/>
            <a:chOff x="1471" y="906"/>
            <a:chExt cx="862" cy="978"/>
          </a:xfrm>
        </p:grpSpPr>
        <p:sp>
          <p:nvSpPr>
            <p:cNvPr id="9228" name="Freeform 9">
              <a:extLst>
                <a:ext uri="{FF2B5EF4-FFF2-40B4-BE49-F238E27FC236}">
                  <a16:creationId xmlns:a16="http://schemas.microsoft.com/office/drawing/2014/main" id="{232D9104-D771-4C70-BE1D-40EA2D73F9AC}"/>
                </a:ext>
              </a:extLst>
            </p:cNvPr>
            <p:cNvSpPr>
              <a:spLocks/>
            </p:cNvSpPr>
            <p:nvPr/>
          </p:nvSpPr>
          <p:spPr bwMode="auto">
            <a:xfrm>
              <a:off x="1513" y="906"/>
              <a:ext cx="820" cy="978"/>
            </a:xfrm>
            <a:custGeom>
              <a:avLst/>
              <a:gdLst>
                <a:gd name="T0" fmla="*/ 0 w 820"/>
                <a:gd name="T1" fmla="*/ 0 h 978"/>
                <a:gd name="T2" fmla="*/ 0 w 820"/>
                <a:gd name="T3" fmla="*/ 978 h 978"/>
                <a:gd name="T4" fmla="*/ 814 w 820"/>
                <a:gd name="T5" fmla="*/ 147 h 978"/>
                <a:gd name="T6" fmla="*/ 820 w 820"/>
                <a:gd name="T7" fmla="*/ 3 h 978"/>
                <a:gd name="T8" fmla="*/ 413 w 820"/>
                <a:gd name="T9" fmla="*/ 0 h 978"/>
                <a:gd name="T10" fmla="*/ 0 w 820"/>
                <a:gd name="T11" fmla="*/ 0 h 97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20" h="978">
                  <a:moveTo>
                    <a:pt x="0" y="0"/>
                  </a:moveTo>
                  <a:lnTo>
                    <a:pt x="0" y="978"/>
                  </a:lnTo>
                  <a:lnTo>
                    <a:pt x="814" y="147"/>
                  </a:lnTo>
                  <a:lnTo>
                    <a:pt x="820" y="3"/>
                  </a:lnTo>
                  <a:lnTo>
                    <a:pt x="413" y="0"/>
                  </a:lnTo>
                  <a:lnTo>
                    <a:pt x="0" y="0"/>
                  </a:lnTo>
                  <a:close/>
                </a:path>
              </a:pathLst>
            </a:custGeom>
            <a:solidFill>
              <a:srgbClr val="00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Text Box 10">
              <a:extLst>
                <a:ext uri="{FF2B5EF4-FFF2-40B4-BE49-F238E27FC236}">
                  <a16:creationId xmlns:a16="http://schemas.microsoft.com/office/drawing/2014/main" id="{10405110-B243-4724-9853-947716F186B4}"/>
                </a:ext>
              </a:extLst>
            </p:cNvPr>
            <p:cNvSpPr txBox="1">
              <a:spLocks noChangeArrowheads="1"/>
            </p:cNvSpPr>
            <p:nvPr/>
          </p:nvSpPr>
          <p:spPr bwMode="auto">
            <a:xfrm>
              <a:off x="1471" y="1366"/>
              <a:ext cx="67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i="1"/>
                <a:t>Q-switch</a:t>
              </a:r>
            </a:p>
            <a:p>
              <a:r>
                <a:rPr lang="en-US" altLang="en-US" sz="1200" b="1" i="1"/>
                <a:t>l</a:t>
              </a:r>
              <a:r>
                <a:rPr lang="en-US" altLang="en-US" sz="1200" b="1" i="1" baseline="-25000">
                  <a:sym typeface="Symbol" panose="05050102010706020507" pitchFamily="18" charset="2"/>
                </a:rPr>
                <a:t></a:t>
              </a:r>
              <a:r>
                <a:rPr lang="en-US" altLang="en-US" sz="1200" b="1" i="1">
                  <a:sym typeface="Symbol" panose="05050102010706020507" pitchFamily="18" charset="2"/>
                </a:rPr>
                <a:t>=</a:t>
              </a:r>
              <a:r>
                <a:rPr lang="en-US" altLang="en-US" sz="1200" b="1">
                  <a:sym typeface="Symbol" panose="05050102010706020507" pitchFamily="18" charset="2"/>
                </a:rPr>
                <a:t>100 µm</a:t>
              </a:r>
              <a:endParaRPr lang="en-US" altLang="en-US" sz="1200" b="1" i="1"/>
            </a:p>
          </p:txBody>
        </p:sp>
      </p:grpSp>
      <p:sp>
        <p:nvSpPr>
          <p:cNvPr id="278539" name="AutoShape 11" descr="50%">
            <a:extLst>
              <a:ext uri="{FF2B5EF4-FFF2-40B4-BE49-F238E27FC236}">
                <a16:creationId xmlns:a16="http://schemas.microsoft.com/office/drawing/2014/main" id="{4F37E85D-A771-401E-A00B-B1BE9DA6D139}"/>
              </a:ext>
            </a:extLst>
          </p:cNvPr>
          <p:cNvSpPr>
            <a:spLocks noChangeAspect="1" noChangeArrowheads="1"/>
          </p:cNvSpPr>
          <p:nvPr/>
        </p:nvSpPr>
        <p:spPr bwMode="auto">
          <a:xfrm flipV="1">
            <a:off x="4797425" y="409575"/>
            <a:ext cx="671513" cy="496888"/>
          </a:xfrm>
          <a:prstGeom prst="rtTriangle">
            <a:avLst/>
          </a:prstGeom>
          <a:pattFill prst="pct50">
            <a:fgClr>
              <a:srgbClr val="FF0000"/>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0" tIns="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i="1"/>
              <a:t>Excimer                             </a:t>
            </a:r>
          </a:p>
          <a:p>
            <a:pPr algn="ctr"/>
            <a:r>
              <a:rPr lang="en-US" altLang="en-US" sz="1200" b="1" i="1"/>
              <a:t>l</a:t>
            </a:r>
            <a:r>
              <a:rPr lang="en-US" altLang="en-US" sz="1200" b="1" i="1" baseline="-25000">
                <a:sym typeface="Symbol" panose="05050102010706020507" pitchFamily="18" charset="2"/>
              </a:rPr>
              <a:t></a:t>
            </a:r>
            <a:r>
              <a:rPr lang="en-US" altLang="en-US" sz="1200" b="1" i="1">
                <a:sym typeface="Symbol" panose="05050102010706020507" pitchFamily="18" charset="2"/>
              </a:rPr>
              <a:t>=</a:t>
            </a:r>
            <a:r>
              <a:rPr lang="en-US" altLang="en-US" sz="1200" b="1">
                <a:sym typeface="Symbol" panose="05050102010706020507" pitchFamily="18" charset="2"/>
              </a:rPr>
              <a:t>10 nm                              </a:t>
            </a:r>
            <a:endParaRPr lang="en-US" altLang="en-US" sz="1200" i="1"/>
          </a:p>
        </p:txBody>
      </p:sp>
      <p:sp>
        <p:nvSpPr>
          <p:cNvPr id="278540" name="Text Box 12">
            <a:extLst>
              <a:ext uri="{FF2B5EF4-FFF2-40B4-BE49-F238E27FC236}">
                <a16:creationId xmlns:a16="http://schemas.microsoft.com/office/drawing/2014/main" id="{FE9649BC-A868-48CE-9081-E029C719FD7A}"/>
              </a:ext>
            </a:extLst>
          </p:cNvPr>
          <p:cNvSpPr txBox="1">
            <a:spLocks noChangeArrowheads="1"/>
          </p:cNvSpPr>
          <p:nvPr/>
        </p:nvSpPr>
        <p:spPr bwMode="auto">
          <a:xfrm>
            <a:off x="4248150" y="4760913"/>
            <a:ext cx="47418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rgbClr val="FF66FF"/>
                </a:solidFill>
              </a:rPr>
              <a:t>Try Er or other IR with </a:t>
            </a:r>
            <a:r>
              <a:rPr lang="en-US" altLang="en-US" b="1" i="1" u="sng">
                <a:solidFill>
                  <a:srgbClr val="FF66FF"/>
                </a:solidFill>
                <a:sym typeface="Symbol" panose="05050102010706020507" pitchFamily="18" charset="2"/>
              </a:rPr>
              <a:t> </a:t>
            </a:r>
            <a:r>
              <a:rPr lang="en-US" altLang="en-US" b="1" u="sng">
                <a:solidFill>
                  <a:srgbClr val="FF66FF"/>
                </a:solidFill>
                <a:sym typeface="Symbol" panose="05050102010706020507" pitchFamily="18" charset="2"/>
              </a:rPr>
              <a:t>&lt;1 ns</a:t>
            </a:r>
          </a:p>
          <a:p>
            <a:r>
              <a:rPr lang="en-US" altLang="en-US" i="1">
                <a:sym typeface="Symbol" panose="05050102010706020507" pitchFamily="18" charset="2"/>
              </a:rPr>
              <a:t>r/</a:t>
            </a:r>
            <a:r>
              <a:rPr lang="en-US" altLang="en-US">
                <a:sym typeface="Symbol" panose="05050102010706020507" pitchFamily="18" charset="2"/>
              </a:rPr>
              <a:t> is also better for IR</a:t>
            </a:r>
          </a:p>
        </p:txBody>
      </p:sp>
      <p:sp>
        <p:nvSpPr>
          <p:cNvPr id="278541" name="Text Box 13">
            <a:extLst>
              <a:ext uri="{FF2B5EF4-FFF2-40B4-BE49-F238E27FC236}">
                <a16:creationId xmlns:a16="http://schemas.microsoft.com/office/drawing/2014/main" id="{A8B1F188-E850-4104-9BAD-25AABF581721}"/>
              </a:ext>
            </a:extLst>
          </p:cNvPr>
          <p:cNvSpPr txBox="1">
            <a:spLocks noChangeArrowheads="1"/>
          </p:cNvSpPr>
          <p:nvPr/>
        </p:nvSpPr>
        <p:spPr bwMode="auto">
          <a:xfrm>
            <a:off x="34925" y="4508500"/>
            <a:ext cx="393065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ym typeface="Symbol" panose="05050102010706020507" pitchFamily="18" charset="2"/>
              </a:rPr>
              <a:t>c-Si:</a:t>
            </a:r>
            <a:endParaRPr lang="en-US" altLang="en-US" i="1">
              <a:sym typeface="Symbol" panose="05050102010706020507" pitchFamily="18" charset="2"/>
            </a:endParaRPr>
          </a:p>
          <a:p>
            <a:r>
              <a:rPr lang="en-US" altLang="en-US" i="1">
                <a:sym typeface="Symbol" panose="05050102010706020507" pitchFamily="18" charset="2"/>
              </a:rPr>
              <a:t>l</a:t>
            </a:r>
            <a:r>
              <a:rPr lang="en-US" altLang="en-US" i="1" baseline="-25000">
                <a:sym typeface="Symbol" panose="05050102010706020507" pitchFamily="18" charset="2"/>
              </a:rPr>
              <a:t></a:t>
            </a:r>
            <a:r>
              <a:rPr lang="en-US" altLang="en-US">
                <a:sym typeface="Symbol" panose="05050102010706020507" pitchFamily="18" charset="2"/>
              </a:rPr>
              <a:t>(193,248,308)5-10 nm</a:t>
            </a:r>
          </a:p>
          <a:p>
            <a:r>
              <a:rPr lang="en-US" altLang="en-US" i="1">
                <a:sym typeface="Symbol" panose="05050102010706020507" pitchFamily="18" charset="2"/>
              </a:rPr>
              <a:t>l</a:t>
            </a:r>
            <a:r>
              <a:rPr lang="en-US" altLang="en-US" i="1" baseline="-25000">
                <a:sym typeface="Symbol" panose="05050102010706020507" pitchFamily="18" charset="2"/>
              </a:rPr>
              <a:t></a:t>
            </a:r>
            <a:r>
              <a:rPr lang="en-US" altLang="en-US">
                <a:sym typeface="Symbol" panose="05050102010706020507" pitchFamily="18" charset="2"/>
              </a:rPr>
              <a:t>(1.06)  200 µm50 nm</a:t>
            </a:r>
            <a:endParaRPr lang="en-US" altLang="en-US" i="1">
              <a:sym typeface="Symbol" panose="05050102010706020507" pitchFamily="18" charset="2"/>
            </a:endParaRPr>
          </a:p>
          <a:p>
            <a:r>
              <a:rPr lang="en-US" altLang="en-US" i="1">
                <a:sym typeface="Symbol" panose="05050102010706020507" pitchFamily="18" charset="2"/>
              </a:rPr>
              <a:t>l</a:t>
            </a:r>
            <a:r>
              <a:rPr lang="en-US" altLang="en-US" i="1" baseline="-25000">
                <a:sym typeface="Symbol" panose="05050102010706020507" pitchFamily="18" charset="2"/>
              </a:rPr>
              <a:t></a:t>
            </a:r>
            <a:r>
              <a:rPr lang="en-US" altLang="en-US">
                <a:sym typeface="Symbol" panose="05050102010706020507" pitchFamily="18" charset="2"/>
              </a:rPr>
              <a:t>(2.94)  500 cm30 µm </a:t>
            </a:r>
          </a:p>
          <a:p>
            <a:r>
              <a:rPr lang="en-US" altLang="en-US">
                <a:sym typeface="Symbol" panose="05050102010706020507" pitchFamily="18" charset="2"/>
              </a:rPr>
              <a:t>(depending on doping and </a:t>
            </a:r>
            <a:r>
              <a:rPr lang="en-US" altLang="en-US" i="1">
                <a:sym typeface="Symbol" panose="05050102010706020507" pitchFamily="18" charset="2"/>
              </a:rPr>
              <a:t>T</a:t>
            </a:r>
            <a:r>
              <a:rPr lang="en-US" altLang="en-US">
                <a:sym typeface="Symbol" panose="05050102010706020507" pitchFamily="18" charset="2"/>
              </a:rPr>
              <a:t>)</a:t>
            </a:r>
          </a:p>
          <a:p>
            <a:r>
              <a:rPr lang="en-US" altLang="en-US" i="1">
                <a:sym typeface="Symbol" panose="05050102010706020507" pitchFamily="18" charset="2"/>
              </a:rPr>
              <a:t>l</a:t>
            </a:r>
            <a:r>
              <a:rPr lang="en-US" altLang="en-US" i="1" baseline="-25000">
                <a:sym typeface="Symbol" panose="05050102010706020507" pitchFamily="18" charset="2"/>
              </a:rPr>
              <a:t></a:t>
            </a:r>
            <a:r>
              <a:rPr lang="en-US" altLang="en-US">
                <a:sym typeface="Symbol" panose="05050102010706020507" pitchFamily="18" charset="2"/>
              </a:rPr>
              <a:t>(10.6) </a:t>
            </a:r>
            <a:r>
              <a:rPr lang="en-US" altLang="en-US" i="1">
                <a:sym typeface="Symbol" panose="05050102010706020507" pitchFamily="18" charset="2"/>
              </a:rPr>
              <a:t> </a:t>
            </a:r>
            <a:r>
              <a:rPr lang="en-US" altLang="en-US">
                <a:sym typeface="Symbol" panose="05050102010706020507" pitchFamily="18" charset="2"/>
              </a:rPr>
              <a:t>1000 µm100 nm</a:t>
            </a:r>
          </a:p>
        </p:txBody>
      </p:sp>
      <p:sp>
        <p:nvSpPr>
          <p:cNvPr id="278542" name="Text Box 14">
            <a:extLst>
              <a:ext uri="{FF2B5EF4-FFF2-40B4-BE49-F238E27FC236}">
                <a16:creationId xmlns:a16="http://schemas.microsoft.com/office/drawing/2014/main" id="{15A1248B-CA33-4E00-B7FE-A812705CD940}"/>
              </a:ext>
            </a:extLst>
          </p:cNvPr>
          <p:cNvSpPr txBox="1">
            <a:spLocks noChangeArrowheads="1"/>
          </p:cNvSpPr>
          <p:nvPr/>
        </p:nvSpPr>
        <p:spPr bwMode="auto">
          <a:xfrm>
            <a:off x="3924300" y="5624513"/>
            <a:ext cx="50768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a:solidFill>
                  <a:schemeClr val="accent2"/>
                </a:solidFill>
              </a:rPr>
              <a:t>Experiments with Nd:YAG – still damage.</a:t>
            </a:r>
          </a:p>
          <a:p>
            <a:pPr>
              <a:spcBef>
                <a:spcPct val="50000"/>
              </a:spcBef>
            </a:pPr>
            <a:r>
              <a:rPr lang="en-US" altLang="en-US" sz="2000">
                <a:solidFill>
                  <a:schemeClr val="accent2"/>
                </a:solidFill>
              </a:rPr>
              <a:t>Talk of Prof. Bäuerle and poster of G. Schrems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78539"/>
                                        </p:tgtEl>
                                        <p:attrNameLst>
                                          <p:attrName>style.visibility</p:attrName>
                                        </p:attrNameLst>
                                      </p:cBhvr>
                                      <p:to>
                                        <p:strVal val="visible"/>
                                      </p:to>
                                    </p:set>
                                    <p:anim calcmode="lin" valueType="num">
                                      <p:cBhvr additive="base">
                                        <p:cTn id="7" dur="500" fill="hold"/>
                                        <p:tgtEl>
                                          <p:spTgt spid="278539"/>
                                        </p:tgtEl>
                                        <p:attrNameLst>
                                          <p:attrName>ppt_x</p:attrName>
                                        </p:attrNameLst>
                                      </p:cBhvr>
                                      <p:tavLst>
                                        <p:tav tm="0">
                                          <p:val>
                                            <p:strVal val="#ppt_x"/>
                                          </p:val>
                                        </p:tav>
                                        <p:tav tm="100000">
                                          <p:val>
                                            <p:strVal val="#ppt_x"/>
                                          </p:val>
                                        </p:tav>
                                      </p:tavLst>
                                    </p:anim>
                                    <p:anim calcmode="lin" valueType="num">
                                      <p:cBhvr additive="base">
                                        <p:cTn id="8" dur="500" fill="hold"/>
                                        <p:tgtEl>
                                          <p:spTgt spid="278539"/>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278536"/>
                                        </p:tgtEl>
                                        <p:attrNameLst>
                                          <p:attrName>style.visibility</p:attrName>
                                        </p:attrNameLst>
                                      </p:cBhvr>
                                      <p:to>
                                        <p:strVal val="visible"/>
                                      </p:to>
                                    </p:set>
                                    <p:anim calcmode="lin" valueType="num">
                                      <p:cBhvr additive="base">
                                        <p:cTn id="13" dur="500" fill="hold"/>
                                        <p:tgtEl>
                                          <p:spTgt spid="278536"/>
                                        </p:tgtEl>
                                        <p:attrNameLst>
                                          <p:attrName>ppt_x</p:attrName>
                                        </p:attrNameLst>
                                      </p:cBhvr>
                                      <p:tavLst>
                                        <p:tav tm="0">
                                          <p:val>
                                            <p:strVal val="#ppt_x"/>
                                          </p:val>
                                        </p:tav>
                                        <p:tav tm="100000">
                                          <p:val>
                                            <p:strVal val="#ppt_x"/>
                                          </p:val>
                                        </p:tav>
                                      </p:tavLst>
                                    </p:anim>
                                    <p:anim calcmode="lin" valueType="num">
                                      <p:cBhvr additive="base">
                                        <p:cTn id="14" dur="500" fill="hold"/>
                                        <p:tgtEl>
                                          <p:spTgt spid="278536"/>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278533"/>
                                        </p:tgtEl>
                                        <p:attrNameLst>
                                          <p:attrName>style.visibility</p:attrName>
                                        </p:attrNameLst>
                                      </p:cBhvr>
                                      <p:to>
                                        <p:strVal val="visible"/>
                                      </p:to>
                                    </p:set>
                                    <p:anim calcmode="lin" valueType="num">
                                      <p:cBhvr additive="base">
                                        <p:cTn id="19" dur="500" fill="hold"/>
                                        <p:tgtEl>
                                          <p:spTgt spid="278533"/>
                                        </p:tgtEl>
                                        <p:attrNameLst>
                                          <p:attrName>ppt_x</p:attrName>
                                        </p:attrNameLst>
                                      </p:cBhvr>
                                      <p:tavLst>
                                        <p:tav tm="0">
                                          <p:val>
                                            <p:strVal val="#ppt_x"/>
                                          </p:val>
                                        </p:tav>
                                        <p:tav tm="100000">
                                          <p:val>
                                            <p:strVal val="#ppt_x"/>
                                          </p:val>
                                        </p:tav>
                                      </p:tavLst>
                                    </p:anim>
                                    <p:anim calcmode="lin" valueType="num">
                                      <p:cBhvr additive="base">
                                        <p:cTn id="20" dur="500" fill="hold"/>
                                        <p:tgtEl>
                                          <p:spTgt spid="278533"/>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8541"/>
                                        </p:tgtEl>
                                        <p:attrNameLst>
                                          <p:attrName>style.visibility</p:attrName>
                                        </p:attrNameLst>
                                      </p:cBhvr>
                                      <p:to>
                                        <p:strVal val="visible"/>
                                      </p:to>
                                    </p:set>
                                    <p:anim calcmode="lin" valueType="num">
                                      <p:cBhvr additive="base">
                                        <p:cTn id="25" dur="500" fill="hold"/>
                                        <p:tgtEl>
                                          <p:spTgt spid="278541"/>
                                        </p:tgtEl>
                                        <p:attrNameLst>
                                          <p:attrName>ppt_x</p:attrName>
                                        </p:attrNameLst>
                                      </p:cBhvr>
                                      <p:tavLst>
                                        <p:tav tm="0">
                                          <p:val>
                                            <p:strVal val="#ppt_x"/>
                                          </p:val>
                                        </p:tav>
                                        <p:tav tm="100000">
                                          <p:val>
                                            <p:strVal val="#ppt_x"/>
                                          </p:val>
                                        </p:tav>
                                      </p:tavLst>
                                    </p:anim>
                                    <p:anim calcmode="lin" valueType="num">
                                      <p:cBhvr additive="base">
                                        <p:cTn id="26" dur="500" fill="hold"/>
                                        <p:tgtEl>
                                          <p:spTgt spid="27854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8540"/>
                                        </p:tgtEl>
                                        <p:attrNameLst>
                                          <p:attrName>style.visibility</p:attrName>
                                        </p:attrNameLst>
                                      </p:cBhvr>
                                      <p:to>
                                        <p:strVal val="visible"/>
                                      </p:to>
                                    </p:set>
                                    <p:anim calcmode="lin" valueType="num">
                                      <p:cBhvr additive="base">
                                        <p:cTn id="31" dur="500" fill="hold"/>
                                        <p:tgtEl>
                                          <p:spTgt spid="278540"/>
                                        </p:tgtEl>
                                        <p:attrNameLst>
                                          <p:attrName>ppt_x</p:attrName>
                                        </p:attrNameLst>
                                      </p:cBhvr>
                                      <p:tavLst>
                                        <p:tav tm="0">
                                          <p:val>
                                            <p:strVal val="#ppt_x"/>
                                          </p:val>
                                        </p:tav>
                                        <p:tav tm="100000">
                                          <p:val>
                                            <p:strVal val="#ppt_x"/>
                                          </p:val>
                                        </p:tav>
                                      </p:tavLst>
                                    </p:anim>
                                    <p:anim calcmode="lin" valueType="num">
                                      <p:cBhvr additive="base">
                                        <p:cTn id="32" dur="500" fill="hold"/>
                                        <p:tgtEl>
                                          <p:spTgt spid="27854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78542"/>
                                        </p:tgtEl>
                                        <p:attrNameLst>
                                          <p:attrName>style.visibility</p:attrName>
                                        </p:attrNameLst>
                                      </p:cBhvr>
                                      <p:to>
                                        <p:strVal val="visible"/>
                                      </p:to>
                                    </p:set>
                                    <p:anim calcmode="lin" valueType="num">
                                      <p:cBhvr>
                                        <p:cTn id="37" dur="500" fill="hold"/>
                                        <p:tgtEl>
                                          <p:spTgt spid="278542"/>
                                        </p:tgtEl>
                                        <p:attrNameLst>
                                          <p:attrName>ppt_w</p:attrName>
                                        </p:attrNameLst>
                                      </p:cBhvr>
                                      <p:tavLst>
                                        <p:tav tm="0">
                                          <p:val>
                                            <p:fltVal val="0"/>
                                          </p:val>
                                        </p:tav>
                                        <p:tav tm="100000">
                                          <p:val>
                                            <p:strVal val="#ppt_w"/>
                                          </p:val>
                                        </p:tav>
                                      </p:tavLst>
                                    </p:anim>
                                    <p:anim calcmode="lin" valueType="num">
                                      <p:cBhvr>
                                        <p:cTn id="38" dur="500" fill="hold"/>
                                        <p:tgtEl>
                                          <p:spTgt spid="2785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9" grpId="0" animBg="1" autoUpdateAnimBg="0"/>
      <p:bldP spid="278540" grpId="0"/>
      <p:bldP spid="278541" grpId="0"/>
      <p:bldP spid="2785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2">
            <a:extLst>
              <a:ext uri="{FF2B5EF4-FFF2-40B4-BE49-F238E27FC236}">
                <a16:creationId xmlns:a16="http://schemas.microsoft.com/office/drawing/2014/main" id="{836C1942-0C7B-49AA-BBCB-BDD085DB603E}"/>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0243" name="Text Box 2">
            <a:extLst>
              <a:ext uri="{FF2B5EF4-FFF2-40B4-BE49-F238E27FC236}">
                <a16:creationId xmlns:a16="http://schemas.microsoft.com/office/drawing/2014/main" id="{9EDBAC0A-9B71-4158-A957-7185EAC53449}"/>
              </a:ext>
            </a:extLst>
          </p:cNvPr>
          <p:cNvSpPr txBox="1">
            <a:spLocks noChangeArrowheads="1"/>
          </p:cNvSpPr>
          <p:nvPr/>
        </p:nvSpPr>
        <p:spPr bwMode="auto">
          <a:xfrm>
            <a:off x="1524000" y="-107950"/>
            <a:ext cx="6096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3600" b="1">
                <a:solidFill>
                  <a:srgbClr val="0000FF"/>
                </a:solidFill>
              </a:rPr>
              <a:t>Cleaning in vapor atmosphere</a:t>
            </a:r>
          </a:p>
        </p:txBody>
      </p:sp>
      <p:sp>
        <p:nvSpPr>
          <p:cNvPr id="10244" name="Text Box 3">
            <a:extLst>
              <a:ext uri="{FF2B5EF4-FFF2-40B4-BE49-F238E27FC236}">
                <a16:creationId xmlns:a16="http://schemas.microsoft.com/office/drawing/2014/main" id="{7428567D-572D-4A98-994A-0C4851601222}"/>
              </a:ext>
            </a:extLst>
          </p:cNvPr>
          <p:cNvSpPr txBox="1">
            <a:spLocks noChangeArrowheads="1"/>
          </p:cNvSpPr>
          <p:nvPr/>
        </p:nvSpPr>
        <p:spPr bwMode="auto">
          <a:xfrm>
            <a:off x="684213" y="404813"/>
            <a:ext cx="6019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b="1">
                <a:solidFill>
                  <a:srgbClr val="FF0000"/>
                </a:solidFill>
              </a:rPr>
              <a:t>Steam laser cleaning:</a:t>
            </a:r>
          </a:p>
          <a:p>
            <a:pPr algn="just">
              <a:buFontTx/>
              <a:buChar char="•"/>
            </a:pPr>
            <a:r>
              <a:rPr lang="en-US" altLang="en-US"/>
              <a:t>Explosive evaporation of thin layer of liquid</a:t>
            </a:r>
          </a:p>
          <a:p>
            <a:pPr algn="just">
              <a:buFontTx/>
              <a:buChar char="•"/>
            </a:pPr>
            <a:r>
              <a:rPr lang="en-US" altLang="en-US"/>
              <a:t>Removes small particles, but:</a:t>
            </a:r>
          </a:p>
        </p:txBody>
      </p:sp>
      <p:grpSp>
        <p:nvGrpSpPr>
          <p:cNvPr id="282628" name="Group 4">
            <a:extLst>
              <a:ext uri="{FF2B5EF4-FFF2-40B4-BE49-F238E27FC236}">
                <a16:creationId xmlns:a16="http://schemas.microsoft.com/office/drawing/2014/main" id="{250E527D-CA94-4D94-9EF4-7F874C6D8E27}"/>
              </a:ext>
            </a:extLst>
          </p:cNvPr>
          <p:cNvGrpSpPr>
            <a:grpSpLocks/>
          </p:cNvGrpSpPr>
          <p:nvPr/>
        </p:nvGrpSpPr>
        <p:grpSpPr bwMode="auto">
          <a:xfrm>
            <a:off x="639763" y="1916113"/>
            <a:ext cx="6019800" cy="2206625"/>
            <a:chOff x="748" y="1207"/>
            <a:chExt cx="3792" cy="1390"/>
          </a:xfrm>
        </p:grpSpPr>
        <p:sp>
          <p:nvSpPr>
            <p:cNvPr id="10262" name="Text Box 5">
              <a:extLst>
                <a:ext uri="{FF2B5EF4-FFF2-40B4-BE49-F238E27FC236}">
                  <a16:creationId xmlns:a16="http://schemas.microsoft.com/office/drawing/2014/main" id="{544A1D15-2985-4BEB-9CD9-9597927F1EB0}"/>
                </a:ext>
              </a:extLst>
            </p:cNvPr>
            <p:cNvSpPr txBox="1">
              <a:spLocks noChangeArrowheads="1"/>
            </p:cNvSpPr>
            <p:nvPr/>
          </p:nvSpPr>
          <p:spPr bwMode="auto">
            <a:xfrm>
              <a:off x="748" y="1389"/>
              <a:ext cx="3792"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buFontTx/>
                <a:buChar char="•"/>
              </a:pPr>
              <a:r>
                <a:rPr lang="en-US" altLang="en-US" b="1" i="1">
                  <a:solidFill>
                    <a:srgbClr val="FF0000"/>
                  </a:solidFill>
                </a:rPr>
                <a:t>poor reproducibility</a:t>
              </a:r>
              <a:endParaRPr lang="en-US" altLang="en-US">
                <a:solidFill>
                  <a:srgbClr val="FF0000"/>
                </a:solidFill>
              </a:endParaRPr>
            </a:p>
            <a:p>
              <a:pPr algn="just">
                <a:buFontTx/>
                <a:buChar char="•"/>
              </a:pPr>
              <a:r>
                <a:rPr lang="en-US" altLang="en-US"/>
                <a:t>Spin-on, film inhomogeneities</a:t>
              </a:r>
            </a:p>
            <a:p>
              <a:pPr algn="just">
                <a:buFontTx/>
                <a:buChar char="•"/>
              </a:pPr>
              <a:r>
                <a:rPr lang="en-US" altLang="en-US"/>
                <a:t>film </a:t>
              </a:r>
              <a:r>
                <a:rPr lang="en-US" altLang="en-US" b="1" i="1">
                  <a:solidFill>
                    <a:srgbClr val="FF0000"/>
                  </a:solidFill>
                </a:rPr>
                <a:t>unstable</a:t>
              </a:r>
              <a:r>
                <a:rPr lang="en-US" altLang="en-US"/>
                <a:t> - evaporates, difficult to control,</a:t>
              </a:r>
            </a:p>
            <a:p>
              <a:pPr algn="just">
                <a:buFontTx/>
                <a:buChar char="•"/>
              </a:pPr>
              <a:r>
                <a:rPr lang="en-US" altLang="en-US"/>
                <a:t>synchronization with the laser pulse</a:t>
              </a:r>
            </a:p>
            <a:p>
              <a:pPr algn="just">
                <a:buFontTx/>
                <a:buChar char="•"/>
              </a:pPr>
              <a:r>
                <a:rPr lang="en-US" altLang="en-US"/>
                <a:t>Contaminates </a:t>
              </a:r>
              <a:r>
                <a:rPr lang="en-US" altLang="en-US" b="1" i="1">
                  <a:solidFill>
                    <a:srgbClr val="FF0000"/>
                  </a:solidFill>
                </a:rPr>
                <a:t>all surface</a:t>
              </a:r>
              <a:endParaRPr lang="en-US" altLang="en-US">
                <a:solidFill>
                  <a:srgbClr val="FF0000"/>
                </a:solidFill>
              </a:endParaRPr>
            </a:p>
          </p:txBody>
        </p:sp>
        <p:sp>
          <p:nvSpPr>
            <p:cNvPr id="10263" name="AutoShape 6">
              <a:extLst>
                <a:ext uri="{FF2B5EF4-FFF2-40B4-BE49-F238E27FC236}">
                  <a16:creationId xmlns:a16="http://schemas.microsoft.com/office/drawing/2014/main" id="{ABDF54ED-A37E-4A7A-9987-4069105D967D}"/>
                </a:ext>
              </a:extLst>
            </p:cNvPr>
            <p:cNvSpPr>
              <a:spLocks noChangeArrowheads="1"/>
            </p:cNvSpPr>
            <p:nvPr/>
          </p:nvSpPr>
          <p:spPr bwMode="auto">
            <a:xfrm rot="5400000">
              <a:off x="1921" y="1077"/>
              <a:ext cx="171" cy="432"/>
            </a:xfrm>
            <a:prstGeom prst="righ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grpSp>
        <p:nvGrpSpPr>
          <p:cNvPr id="282631" name="Group 7">
            <a:extLst>
              <a:ext uri="{FF2B5EF4-FFF2-40B4-BE49-F238E27FC236}">
                <a16:creationId xmlns:a16="http://schemas.microsoft.com/office/drawing/2014/main" id="{8297F37A-BAD9-4755-BA4B-DDF22AC0F3F8}"/>
              </a:ext>
            </a:extLst>
          </p:cNvPr>
          <p:cNvGrpSpPr>
            <a:grpSpLocks/>
          </p:cNvGrpSpPr>
          <p:nvPr/>
        </p:nvGrpSpPr>
        <p:grpSpPr bwMode="auto">
          <a:xfrm>
            <a:off x="684213" y="3573463"/>
            <a:ext cx="8280400" cy="2746375"/>
            <a:chOff x="431" y="2251"/>
            <a:chExt cx="5216" cy="1730"/>
          </a:xfrm>
        </p:grpSpPr>
        <p:grpSp>
          <p:nvGrpSpPr>
            <p:cNvPr id="10247" name="Group 8">
              <a:extLst>
                <a:ext uri="{FF2B5EF4-FFF2-40B4-BE49-F238E27FC236}">
                  <a16:creationId xmlns:a16="http://schemas.microsoft.com/office/drawing/2014/main" id="{668494E3-C7CF-4C90-B6B0-39C2D8BED4AD}"/>
                </a:ext>
              </a:extLst>
            </p:cNvPr>
            <p:cNvGrpSpPr>
              <a:grpSpLocks/>
            </p:cNvGrpSpPr>
            <p:nvPr/>
          </p:nvGrpSpPr>
          <p:grpSpPr bwMode="auto">
            <a:xfrm>
              <a:off x="431" y="2806"/>
              <a:ext cx="3810" cy="1103"/>
              <a:chOff x="748" y="2806"/>
              <a:chExt cx="3810" cy="1103"/>
            </a:xfrm>
          </p:grpSpPr>
          <p:sp>
            <p:nvSpPr>
              <p:cNvPr id="10260" name="Text Box 9">
                <a:extLst>
                  <a:ext uri="{FF2B5EF4-FFF2-40B4-BE49-F238E27FC236}">
                    <a16:creationId xmlns:a16="http://schemas.microsoft.com/office/drawing/2014/main" id="{01722C6B-30FC-4DFE-894B-610A230925A8}"/>
                  </a:ext>
                </a:extLst>
              </p:cNvPr>
              <p:cNvSpPr txBox="1">
                <a:spLocks noChangeArrowheads="1"/>
              </p:cNvSpPr>
              <p:nvPr/>
            </p:nvSpPr>
            <p:spPr bwMode="auto">
              <a:xfrm>
                <a:off x="748" y="2931"/>
                <a:ext cx="3810" cy="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b="1">
                    <a:solidFill>
                      <a:srgbClr val="FF0000"/>
                    </a:solidFill>
                  </a:rPr>
                  <a:t>Use capillary condensation</a:t>
                </a:r>
              </a:p>
              <a:p>
                <a:pPr>
                  <a:buFontTx/>
                  <a:buChar char="•"/>
                </a:pPr>
                <a:r>
                  <a:rPr lang="en-GB" altLang="en-US"/>
                  <a:t>occurs </a:t>
                </a:r>
                <a:r>
                  <a:rPr lang="en-GB" altLang="en-US" b="1" i="1">
                    <a:solidFill>
                      <a:srgbClr val="FF0000"/>
                    </a:solidFill>
                  </a:rPr>
                  <a:t>below 100% relative humidity (RH)</a:t>
                </a:r>
              </a:p>
              <a:p>
                <a:pPr>
                  <a:buFontTx/>
                  <a:buChar char="•"/>
                </a:pPr>
                <a:r>
                  <a:rPr lang="en-GB" altLang="en-US" b="1" i="1">
                    <a:solidFill>
                      <a:srgbClr val="FF0000"/>
                    </a:solidFill>
                  </a:rPr>
                  <a:t>stable</a:t>
                </a:r>
                <a:r>
                  <a:rPr lang="en-GB" altLang="en-US"/>
                  <a:t> liquid meniscus</a:t>
                </a:r>
              </a:p>
              <a:p>
                <a:pPr>
                  <a:buFontTx/>
                  <a:buChar char="•"/>
                </a:pPr>
                <a:r>
                  <a:rPr lang="en-GB" altLang="en-US"/>
                  <a:t>liquid is only </a:t>
                </a:r>
                <a:r>
                  <a:rPr lang="en-GB" altLang="en-US" b="1" i="1">
                    <a:solidFill>
                      <a:srgbClr val="FF0000"/>
                    </a:solidFill>
                  </a:rPr>
                  <a:t>where it is needed</a:t>
                </a:r>
                <a:endParaRPr lang="en-US" altLang="en-US" b="1" i="1">
                  <a:solidFill>
                    <a:srgbClr val="FF0000"/>
                  </a:solidFill>
                </a:endParaRPr>
              </a:p>
            </p:txBody>
          </p:sp>
          <p:sp>
            <p:nvSpPr>
              <p:cNvPr id="10261" name="AutoShape 10">
                <a:extLst>
                  <a:ext uri="{FF2B5EF4-FFF2-40B4-BE49-F238E27FC236}">
                    <a16:creationId xmlns:a16="http://schemas.microsoft.com/office/drawing/2014/main" id="{DB12124B-5A22-418D-B5D2-ABF97B53664C}"/>
                  </a:ext>
                </a:extLst>
              </p:cNvPr>
              <p:cNvSpPr>
                <a:spLocks noChangeArrowheads="1"/>
              </p:cNvSpPr>
              <p:nvPr/>
            </p:nvSpPr>
            <p:spPr bwMode="auto">
              <a:xfrm rot="5400000">
                <a:off x="1927" y="2675"/>
                <a:ext cx="170" cy="432"/>
              </a:xfrm>
              <a:prstGeom prst="righ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grpSp>
          <p:nvGrpSpPr>
            <p:cNvPr id="10248" name="Group 11">
              <a:extLst>
                <a:ext uri="{FF2B5EF4-FFF2-40B4-BE49-F238E27FC236}">
                  <a16:creationId xmlns:a16="http://schemas.microsoft.com/office/drawing/2014/main" id="{3B69AF63-011E-4E74-AAA4-9C23410A1111}"/>
                </a:ext>
              </a:extLst>
            </p:cNvPr>
            <p:cNvGrpSpPr>
              <a:grpSpLocks/>
            </p:cNvGrpSpPr>
            <p:nvPr/>
          </p:nvGrpSpPr>
          <p:grpSpPr bwMode="auto">
            <a:xfrm>
              <a:off x="3470" y="2251"/>
              <a:ext cx="2177" cy="1730"/>
              <a:chOff x="3470" y="2251"/>
              <a:chExt cx="2177" cy="1730"/>
            </a:xfrm>
          </p:grpSpPr>
          <p:sp>
            <p:nvSpPr>
              <p:cNvPr id="10249" name="Line 12">
                <a:extLst>
                  <a:ext uri="{FF2B5EF4-FFF2-40B4-BE49-F238E27FC236}">
                    <a16:creationId xmlns:a16="http://schemas.microsoft.com/office/drawing/2014/main" id="{04F798E9-8ECD-40B2-A3E6-2E2CEE933AAA}"/>
                  </a:ext>
                </a:extLst>
              </p:cNvPr>
              <p:cNvSpPr>
                <a:spLocks noChangeShapeType="1"/>
              </p:cNvSpPr>
              <p:nvPr/>
            </p:nvSpPr>
            <p:spPr bwMode="auto">
              <a:xfrm flipH="1">
                <a:off x="5053" y="3126"/>
                <a:ext cx="384" cy="528"/>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0" name="Text Box 13">
                <a:extLst>
                  <a:ext uri="{FF2B5EF4-FFF2-40B4-BE49-F238E27FC236}">
                    <a16:creationId xmlns:a16="http://schemas.microsoft.com/office/drawing/2014/main" id="{274BAEE5-A782-4D4F-9596-ECE808B922F0}"/>
                  </a:ext>
                </a:extLst>
              </p:cNvPr>
              <p:cNvSpPr txBox="1">
                <a:spLocks noChangeArrowheads="1"/>
              </p:cNvSpPr>
              <p:nvPr/>
            </p:nvSpPr>
            <p:spPr bwMode="auto">
              <a:xfrm>
                <a:off x="4626" y="2251"/>
                <a:ext cx="102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panose="020B0604020202020204" pitchFamily="34" charset="0"/>
                  </a:rPr>
                  <a:t>Kelvin </a:t>
                </a:r>
              </a:p>
              <a:p>
                <a:pPr eaLnBrk="1" hangingPunct="1"/>
                <a:r>
                  <a:rPr lang="en-GB" altLang="en-US">
                    <a:latin typeface="Arial" panose="020B0604020202020204" pitchFamily="34" charset="0"/>
                  </a:rPr>
                  <a:t>Radius </a:t>
                </a:r>
                <a:r>
                  <a:rPr lang="en-GB" altLang="en-US" i="1">
                    <a:latin typeface="Arial" panose="020B0604020202020204" pitchFamily="34" charset="0"/>
                  </a:rPr>
                  <a:t>R</a:t>
                </a:r>
                <a:r>
                  <a:rPr lang="en-GB" altLang="en-US" i="1" baseline="-25000">
                    <a:latin typeface="Arial" panose="020B0604020202020204" pitchFamily="34" charset="0"/>
                  </a:rPr>
                  <a:t>K</a:t>
                </a:r>
                <a:endParaRPr lang="en-GB" altLang="en-US" i="1" baseline="30000">
                  <a:latin typeface="Arial" panose="020B0604020202020204" pitchFamily="34" charset="0"/>
                  <a:sym typeface="Symbol" panose="05050102010706020507" pitchFamily="18" charset="2"/>
                </a:endParaRPr>
              </a:p>
            </p:txBody>
          </p:sp>
          <p:sp>
            <p:nvSpPr>
              <p:cNvPr id="10251" name="Rectangle 14">
                <a:extLst>
                  <a:ext uri="{FF2B5EF4-FFF2-40B4-BE49-F238E27FC236}">
                    <a16:creationId xmlns:a16="http://schemas.microsoft.com/office/drawing/2014/main" id="{7424DE81-0792-4882-AD18-498B76F629B5}"/>
                  </a:ext>
                </a:extLst>
              </p:cNvPr>
              <p:cNvSpPr>
                <a:spLocks noChangeArrowheads="1"/>
              </p:cNvSpPr>
              <p:nvPr/>
            </p:nvSpPr>
            <p:spPr bwMode="auto">
              <a:xfrm>
                <a:off x="3470" y="3761"/>
                <a:ext cx="2132" cy="2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252" name="Rectangle 15">
                <a:extLst>
                  <a:ext uri="{FF2B5EF4-FFF2-40B4-BE49-F238E27FC236}">
                    <a16:creationId xmlns:a16="http://schemas.microsoft.com/office/drawing/2014/main" id="{872ABD9D-E665-462D-A133-EF6F2ACD3530}"/>
                  </a:ext>
                </a:extLst>
              </p:cNvPr>
              <p:cNvSpPr>
                <a:spLocks noChangeArrowheads="1"/>
              </p:cNvSpPr>
              <p:nvPr/>
            </p:nvSpPr>
            <p:spPr bwMode="auto">
              <a:xfrm>
                <a:off x="3470" y="3761"/>
                <a:ext cx="2132" cy="220"/>
              </a:xfrm>
              <a:prstGeom prst="rect">
                <a:avLst/>
              </a:prstGeom>
              <a:noFill/>
              <a:ln w="3175">
                <a:solidFill>
                  <a:srgbClr val="1F1A17"/>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253" name="Freeform 16">
                <a:extLst>
                  <a:ext uri="{FF2B5EF4-FFF2-40B4-BE49-F238E27FC236}">
                    <a16:creationId xmlns:a16="http://schemas.microsoft.com/office/drawing/2014/main" id="{D314E92A-1A21-482E-85A9-E00951F82EAA}"/>
                  </a:ext>
                </a:extLst>
              </p:cNvPr>
              <p:cNvSpPr>
                <a:spLocks/>
              </p:cNvSpPr>
              <p:nvPr/>
            </p:nvSpPr>
            <p:spPr bwMode="auto">
              <a:xfrm>
                <a:off x="4190" y="2983"/>
                <a:ext cx="750" cy="778"/>
              </a:xfrm>
              <a:custGeom>
                <a:avLst/>
                <a:gdLst>
                  <a:gd name="T0" fmla="*/ 413 w 6000"/>
                  <a:gd name="T1" fmla="*/ 2 h 6226"/>
                  <a:gd name="T2" fmla="*/ 469 w 6000"/>
                  <a:gd name="T3" fmla="*/ 12 h 6226"/>
                  <a:gd name="T4" fmla="*/ 521 w 6000"/>
                  <a:gd name="T5" fmla="*/ 31 h 6226"/>
                  <a:gd name="T6" fmla="*/ 569 w 6000"/>
                  <a:gd name="T7" fmla="*/ 56 h 6226"/>
                  <a:gd name="T8" fmla="*/ 613 w 6000"/>
                  <a:gd name="T9" fmla="*/ 89 h 6226"/>
                  <a:gd name="T10" fmla="*/ 652 w 6000"/>
                  <a:gd name="T11" fmla="*/ 128 h 6226"/>
                  <a:gd name="T12" fmla="*/ 686 w 6000"/>
                  <a:gd name="T13" fmla="*/ 172 h 6226"/>
                  <a:gd name="T14" fmla="*/ 713 w 6000"/>
                  <a:gd name="T15" fmla="*/ 221 h 6226"/>
                  <a:gd name="T16" fmla="*/ 733 w 6000"/>
                  <a:gd name="T17" fmla="*/ 274 h 6226"/>
                  <a:gd name="T18" fmla="*/ 746 w 6000"/>
                  <a:gd name="T19" fmla="*/ 330 h 6226"/>
                  <a:gd name="T20" fmla="*/ 750 w 6000"/>
                  <a:gd name="T21" fmla="*/ 389 h 6226"/>
                  <a:gd name="T22" fmla="*/ 746 w 6000"/>
                  <a:gd name="T23" fmla="*/ 448 h 6226"/>
                  <a:gd name="T24" fmla="*/ 733 w 6000"/>
                  <a:gd name="T25" fmla="*/ 504 h 6226"/>
                  <a:gd name="T26" fmla="*/ 713 w 6000"/>
                  <a:gd name="T27" fmla="*/ 557 h 6226"/>
                  <a:gd name="T28" fmla="*/ 686 w 6000"/>
                  <a:gd name="T29" fmla="*/ 606 h 6226"/>
                  <a:gd name="T30" fmla="*/ 652 w 6000"/>
                  <a:gd name="T31" fmla="*/ 650 h 6226"/>
                  <a:gd name="T32" fmla="*/ 613 w 6000"/>
                  <a:gd name="T33" fmla="*/ 689 h 6226"/>
                  <a:gd name="T34" fmla="*/ 569 w 6000"/>
                  <a:gd name="T35" fmla="*/ 722 h 6226"/>
                  <a:gd name="T36" fmla="*/ 521 w 6000"/>
                  <a:gd name="T37" fmla="*/ 747 h 6226"/>
                  <a:gd name="T38" fmla="*/ 469 w 6000"/>
                  <a:gd name="T39" fmla="*/ 766 h 6226"/>
                  <a:gd name="T40" fmla="*/ 413 w 6000"/>
                  <a:gd name="T41" fmla="*/ 776 h 6226"/>
                  <a:gd name="T42" fmla="*/ 356 w 6000"/>
                  <a:gd name="T43" fmla="*/ 777 h 6226"/>
                  <a:gd name="T44" fmla="*/ 300 w 6000"/>
                  <a:gd name="T45" fmla="*/ 770 h 6226"/>
                  <a:gd name="T46" fmla="*/ 246 w 6000"/>
                  <a:gd name="T47" fmla="*/ 754 h 6226"/>
                  <a:gd name="T48" fmla="*/ 197 w 6000"/>
                  <a:gd name="T49" fmla="*/ 731 h 6226"/>
                  <a:gd name="T50" fmla="*/ 151 w 6000"/>
                  <a:gd name="T51" fmla="*/ 701 h 6226"/>
                  <a:gd name="T52" fmla="*/ 110 w 6000"/>
                  <a:gd name="T53" fmla="*/ 664 h 6226"/>
                  <a:gd name="T54" fmla="*/ 75 w 6000"/>
                  <a:gd name="T55" fmla="*/ 622 h 6226"/>
                  <a:gd name="T56" fmla="*/ 45 w 6000"/>
                  <a:gd name="T57" fmla="*/ 574 h 6226"/>
                  <a:gd name="T58" fmla="*/ 23 w 6000"/>
                  <a:gd name="T59" fmla="*/ 522 h 6226"/>
                  <a:gd name="T60" fmla="*/ 8 w 6000"/>
                  <a:gd name="T61" fmla="*/ 467 h 6226"/>
                  <a:gd name="T62" fmla="*/ 1 w 6000"/>
                  <a:gd name="T63" fmla="*/ 409 h 6226"/>
                  <a:gd name="T64" fmla="*/ 2 w 6000"/>
                  <a:gd name="T65" fmla="*/ 349 h 6226"/>
                  <a:gd name="T66" fmla="*/ 12 w 6000"/>
                  <a:gd name="T67" fmla="*/ 292 h 6226"/>
                  <a:gd name="T68" fmla="*/ 30 w 6000"/>
                  <a:gd name="T69" fmla="*/ 238 h 6226"/>
                  <a:gd name="T70" fmla="*/ 55 w 6000"/>
                  <a:gd name="T71" fmla="*/ 188 h 6226"/>
                  <a:gd name="T72" fmla="*/ 86 w 6000"/>
                  <a:gd name="T73" fmla="*/ 142 h 6226"/>
                  <a:gd name="T74" fmla="*/ 123 w 6000"/>
                  <a:gd name="T75" fmla="*/ 101 h 6226"/>
                  <a:gd name="T76" fmla="*/ 166 w 6000"/>
                  <a:gd name="T77" fmla="*/ 67 h 6226"/>
                  <a:gd name="T78" fmla="*/ 213 w 6000"/>
                  <a:gd name="T79" fmla="*/ 38 h 6226"/>
                  <a:gd name="T80" fmla="*/ 264 w 6000"/>
                  <a:gd name="T81" fmla="*/ 18 h 6226"/>
                  <a:gd name="T82" fmla="*/ 318 w 6000"/>
                  <a:gd name="T83" fmla="*/ 5 h 6226"/>
                  <a:gd name="T84" fmla="*/ 375 w 6000"/>
                  <a:gd name="T85" fmla="*/ 0 h 62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00" h="6226">
                    <a:moveTo>
                      <a:pt x="3001" y="0"/>
                    </a:moveTo>
                    <a:lnTo>
                      <a:pt x="3154" y="5"/>
                    </a:lnTo>
                    <a:lnTo>
                      <a:pt x="3306" y="16"/>
                    </a:lnTo>
                    <a:lnTo>
                      <a:pt x="3456" y="37"/>
                    </a:lnTo>
                    <a:lnTo>
                      <a:pt x="3604" y="63"/>
                    </a:lnTo>
                    <a:lnTo>
                      <a:pt x="3749" y="98"/>
                    </a:lnTo>
                    <a:lnTo>
                      <a:pt x="3891" y="141"/>
                    </a:lnTo>
                    <a:lnTo>
                      <a:pt x="4030" y="190"/>
                    </a:lnTo>
                    <a:lnTo>
                      <a:pt x="4166" y="245"/>
                    </a:lnTo>
                    <a:lnTo>
                      <a:pt x="4299" y="308"/>
                    </a:lnTo>
                    <a:lnTo>
                      <a:pt x="4428" y="376"/>
                    </a:lnTo>
                    <a:lnTo>
                      <a:pt x="4554" y="452"/>
                    </a:lnTo>
                    <a:lnTo>
                      <a:pt x="4676" y="533"/>
                    </a:lnTo>
                    <a:lnTo>
                      <a:pt x="4793" y="620"/>
                    </a:lnTo>
                    <a:lnTo>
                      <a:pt x="4906" y="713"/>
                    </a:lnTo>
                    <a:lnTo>
                      <a:pt x="5015" y="811"/>
                    </a:lnTo>
                    <a:lnTo>
                      <a:pt x="5120" y="913"/>
                    </a:lnTo>
                    <a:lnTo>
                      <a:pt x="5219" y="1022"/>
                    </a:lnTo>
                    <a:lnTo>
                      <a:pt x="5314" y="1135"/>
                    </a:lnTo>
                    <a:lnTo>
                      <a:pt x="5403" y="1253"/>
                    </a:lnTo>
                    <a:lnTo>
                      <a:pt x="5487" y="1375"/>
                    </a:lnTo>
                    <a:lnTo>
                      <a:pt x="5565" y="1501"/>
                    </a:lnTo>
                    <a:lnTo>
                      <a:pt x="5637" y="1631"/>
                    </a:lnTo>
                    <a:lnTo>
                      <a:pt x="5704" y="1766"/>
                    </a:lnTo>
                    <a:lnTo>
                      <a:pt x="5764" y="1903"/>
                    </a:lnTo>
                    <a:lnTo>
                      <a:pt x="5818" y="2045"/>
                    </a:lnTo>
                    <a:lnTo>
                      <a:pt x="5865" y="2189"/>
                    </a:lnTo>
                    <a:lnTo>
                      <a:pt x="5905" y="2336"/>
                    </a:lnTo>
                    <a:lnTo>
                      <a:pt x="5939" y="2487"/>
                    </a:lnTo>
                    <a:lnTo>
                      <a:pt x="5966" y="2640"/>
                    </a:lnTo>
                    <a:lnTo>
                      <a:pt x="5985" y="2796"/>
                    </a:lnTo>
                    <a:lnTo>
                      <a:pt x="5997" y="2953"/>
                    </a:lnTo>
                    <a:lnTo>
                      <a:pt x="6000" y="3113"/>
                    </a:lnTo>
                    <a:lnTo>
                      <a:pt x="5997" y="3273"/>
                    </a:lnTo>
                    <a:lnTo>
                      <a:pt x="5985" y="3430"/>
                    </a:lnTo>
                    <a:lnTo>
                      <a:pt x="5966" y="3586"/>
                    </a:lnTo>
                    <a:lnTo>
                      <a:pt x="5939" y="3739"/>
                    </a:lnTo>
                    <a:lnTo>
                      <a:pt x="5905" y="3890"/>
                    </a:lnTo>
                    <a:lnTo>
                      <a:pt x="5865" y="4037"/>
                    </a:lnTo>
                    <a:lnTo>
                      <a:pt x="5818" y="4181"/>
                    </a:lnTo>
                    <a:lnTo>
                      <a:pt x="5764" y="4323"/>
                    </a:lnTo>
                    <a:lnTo>
                      <a:pt x="5704" y="4461"/>
                    </a:lnTo>
                    <a:lnTo>
                      <a:pt x="5637" y="4595"/>
                    </a:lnTo>
                    <a:lnTo>
                      <a:pt x="5565" y="4725"/>
                    </a:lnTo>
                    <a:lnTo>
                      <a:pt x="5487" y="4852"/>
                    </a:lnTo>
                    <a:lnTo>
                      <a:pt x="5403" y="4974"/>
                    </a:lnTo>
                    <a:lnTo>
                      <a:pt x="5314" y="5091"/>
                    </a:lnTo>
                    <a:lnTo>
                      <a:pt x="5219" y="5204"/>
                    </a:lnTo>
                    <a:lnTo>
                      <a:pt x="5120" y="5313"/>
                    </a:lnTo>
                    <a:lnTo>
                      <a:pt x="5015" y="5415"/>
                    </a:lnTo>
                    <a:lnTo>
                      <a:pt x="4906" y="5513"/>
                    </a:lnTo>
                    <a:lnTo>
                      <a:pt x="4793" y="5606"/>
                    </a:lnTo>
                    <a:lnTo>
                      <a:pt x="4676" y="5693"/>
                    </a:lnTo>
                    <a:lnTo>
                      <a:pt x="4554" y="5774"/>
                    </a:lnTo>
                    <a:lnTo>
                      <a:pt x="4428" y="5850"/>
                    </a:lnTo>
                    <a:lnTo>
                      <a:pt x="4299" y="5918"/>
                    </a:lnTo>
                    <a:lnTo>
                      <a:pt x="4166" y="5981"/>
                    </a:lnTo>
                    <a:lnTo>
                      <a:pt x="4030" y="6036"/>
                    </a:lnTo>
                    <a:lnTo>
                      <a:pt x="3891" y="6085"/>
                    </a:lnTo>
                    <a:lnTo>
                      <a:pt x="3749" y="6128"/>
                    </a:lnTo>
                    <a:lnTo>
                      <a:pt x="3604" y="6163"/>
                    </a:lnTo>
                    <a:lnTo>
                      <a:pt x="3456" y="6189"/>
                    </a:lnTo>
                    <a:lnTo>
                      <a:pt x="3306" y="6210"/>
                    </a:lnTo>
                    <a:lnTo>
                      <a:pt x="3154" y="6221"/>
                    </a:lnTo>
                    <a:lnTo>
                      <a:pt x="3001" y="6226"/>
                    </a:lnTo>
                    <a:lnTo>
                      <a:pt x="2846" y="6221"/>
                    </a:lnTo>
                    <a:lnTo>
                      <a:pt x="2695" y="6210"/>
                    </a:lnTo>
                    <a:lnTo>
                      <a:pt x="2544" y="6189"/>
                    </a:lnTo>
                    <a:lnTo>
                      <a:pt x="2397" y="6163"/>
                    </a:lnTo>
                    <a:lnTo>
                      <a:pt x="2252" y="6128"/>
                    </a:lnTo>
                    <a:lnTo>
                      <a:pt x="2110" y="6085"/>
                    </a:lnTo>
                    <a:lnTo>
                      <a:pt x="1970" y="6036"/>
                    </a:lnTo>
                    <a:lnTo>
                      <a:pt x="1835" y="5981"/>
                    </a:lnTo>
                    <a:lnTo>
                      <a:pt x="1701" y="5918"/>
                    </a:lnTo>
                    <a:lnTo>
                      <a:pt x="1572" y="5850"/>
                    </a:lnTo>
                    <a:lnTo>
                      <a:pt x="1446" y="5774"/>
                    </a:lnTo>
                    <a:lnTo>
                      <a:pt x="1325" y="5693"/>
                    </a:lnTo>
                    <a:lnTo>
                      <a:pt x="1207" y="5606"/>
                    </a:lnTo>
                    <a:lnTo>
                      <a:pt x="1094" y="5513"/>
                    </a:lnTo>
                    <a:lnTo>
                      <a:pt x="985" y="5415"/>
                    </a:lnTo>
                    <a:lnTo>
                      <a:pt x="881" y="5313"/>
                    </a:lnTo>
                    <a:lnTo>
                      <a:pt x="781" y="5204"/>
                    </a:lnTo>
                    <a:lnTo>
                      <a:pt x="686" y="5091"/>
                    </a:lnTo>
                    <a:lnTo>
                      <a:pt x="598" y="4974"/>
                    </a:lnTo>
                    <a:lnTo>
                      <a:pt x="514" y="4852"/>
                    </a:lnTo>
                    <a:lnTo>
                      <a:pt x="436" y="4725"/>
                    </a:lnTo>
                    <a:lnTo>
                      <a:pt x="363" y="4595"/>
                    </a:lnTo>
                    <a:lnTo>
                      <a:pt x="297" y="4461"/>
                    </a:lnTo>
                    <a:lnTo>
                      <a:pt x="236" y="4323"/>
                    </a:lnTo>
                    <a:lnTo>
                      <a:pt x="183" y="4181"/>
                    </a:lnTo>
                    <a:lnTo>
                      <a:pt x="136" y="4037"/>
                    </a:lnTo>
                    <a:lnTo>
                      <a:pt x="95" y="3890"/>
                    </a:lnTo>
                    <a:lnTo>
                      <a:pt x="61" y="3739"/>
                    </a:lnTo>
                    <a:lnTo>
                      <a:pt x="35" y="3586"/>
                    </a:lnTo>
                    <a:lnTo>
                      <a:pt x="15" y="3430"/>
                    </a:lnTo>
                    <a:lnTo>
                      <a:pt x="4" y="3273"/>
                    </a:lnTo>
                    <a:lnTo>
                      <a:pt x="0" y="3113"/>
                    </a:lnTo>
                    <a:lnTo>
                      <a:pt x="4" y="2953"/>
                    </a:lnTo>
                    <a:lnTo>
                      <a:pt x="15" y="2796"/>
                    </a:lnTo>
                    <a:lnTo>
                      <a:pt x="35" y="2640"/>
                    </a:lnTo>
                    <a:lnTo>
                      <a:pt x="61" y="2487"/>
                    </a:lnTo>
                    <a:lnTo>
                      <a:pt x="95" y="2336"/>
                    </a:lnTo>
                    <a:lnTo>
                      <a:pt x="136" y="2189"/>
                    </a:lnTo>
                    <a:lnTo>
                      <a:pt x="183" y="2045"/>
                    </a:lnTo>
                    <a:lnTo>
                      <a:pt x="236" y="1903"/>
                    </a:lnTo>
                    <a:lnTo>
                      <a:pt x="297" y="1766"/>
                    </a:lnTo>
                    <a:lnTo>
                      <a:pt x="363" y="1631"/>
                    </a:lnTo>
                    <a:lnTo>
                      <a:pt x="436" y="1501"/>
                    </a:lnTo>
                    <a:lnTo>
                      <a:pt x="514" y="1375"/>
                    </a:lnTo>
                    <a:lnTo>
                      <a:pt x="598" y="1253"/>
                    </a:lnTo>
                    <a:lnTo>
                      <a:pt x="686" y="1135"/>
                    </a:lnTo>
                    <a:lnTo>
                      <a:pt x="781" y="1022"/>
                    </a:lnTo>
                    <a:lnTo>
                      <a:pt x="881" y="913"/>
                    </a:lnTo>
                    <a:lnTo>
                      <a:pt x="985" y="811"/>
                    </a:lnTo>
                    <a:lnTo>
                      <a:pt x="1094" y="713"/>
                    </a:lnTo>
                    <a:lnTo>
                      <a:pt x="1207" y="620"/>
                    </a:lnTo>
                    <a:lnTo>
                      <a:pt x="1325" y="533"/>
                    </a:lnTo>
                    <a:lnTo>
                      <a:pt x="1446" y="452"/>
                    </a:lnTo>
                    <a:lnTo>
                      <a:pt x="1572" y="376"/>
                    </a:lnTo>
                    <a:lnTo>
                      <a:pt x="1701" y="308"/>
                    </a:lnTo>
                    <a:lnTo>
                      <a:pt x="1835" y="245"/>
                    </a:lnTo>
                    <a:lnTo>
                      <a:pt x="1970" y="190"/>
                    </a:lnTo>
                    <a:lnTo>
                      <a:pt x="2110" y="141"/>
                    </a:lnTo>
                    <a:lnTo>
                      <a:pt x="2252" y="98"/>
                    </a:lnTo>
                    <a:lnTo>
                      <a:pt x="2397" y="63"/>
                    </a:lnTo>
                    <a:lnTo>
                      <a:pt x="2544" y="37"/>
                    </a:lnTo>
                    <a:lnTo>
                      <a:pt x="2695" y="16"/>
                    </a:lnTo>
                    <a:lnTo>
                      <a:pt x="2846" y="5"/>
                    </a:lnTo>
                    <a:lnTo>
                      <a:pt x="3001" y="0"/>
                    </a:lnTo>
                    <a:close/>
                  </a:path>
                </a:pathLst>
              </a:custGeom>
              <a:solidFill>
                <a:srgbClr val="D92E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4" name="Freeform 17">
                <a:extLst>
                  <a:ext uri="{FF2B5EF4-FFF2-40B4-BE49-F238E27FC236}">
                    <a16:creationId xmlns:a16="http://schemas.microsoft.com/office/drawing/2014/main" id="{CEED49CB-134F-4BBF-9686-1CC1865E66E3}"/>
                  </a:ext>
                </a:extLst>
              </p:cNvPr>
              <p:cNvSpPr>
                <a:spLocks/>
              </p:cNvSpPr>
              <p:nvPr/>
            </p:nvSpPr>
            <p:spPr bwMode="auto">
              <a:xfrm>
                <a:off x="4190" y="2983"/>
                <a:ext cx="750" cy="778"/>
              </a:xfrm>
              <a:custGeom>
                <a:avLst/>
                <a:gdLst>
                  <a:gd name="T0" fmla="*/ 413 w 6000"/>
                  <a:gd name="T1" fmla="*/ 2 h 6226"/>
                  <a:gd name="T2" fmla="*/ 469 w 6000"/>
                  <a:gd name="T3" fmla="*/ 12 h 6226"/>
                  <a:gd name="T4" fmla="*/ 521 w 6000"/>
                  <a:gd name="T5" fmla="*/ 31 h 6226"/>
                  <a:gd name="T6" fmla="*/ 569 w 6000"/>
                  <a:gd name="T7" fmla="*/ 56 h 6226"/>
                  <a:gd name="T8" fmla="*/ 613 w 6000"/>
                  <a:gd name="T9" fmla="*/ 89 h 6226"/>
                  <a:gd name="T10" fmla="*/ 652 w 6000"/>
                  <a:gd name="T11" fmla="*/ 128 h 6226"/>
                  <a:gd name="T12" fmla="*/ 686 w 6000"/>
                  <a:gd name="T13" fmla="*/ 172 h 6226"/>
                  <a:gd name="T14" fmla="*/ 713 w 6000"/>
                  <a:gd name="T15" fmla="*/ 221 h 6226"/>
                  <a:gd name="T16" fmla="*/ 733 w 6000"/>
                  <a:gd name="T17" fmla="*/ 274 h 6226"/>
                  <a:gd name="T18" fmla="*/ 746 w 6000"/>
                  <a:gd name="T19" fmla="*/ 330 h 6226"/>
                  <a:gd name="T20" fmla="*/ 750 w 6000"/>
                  <a:gd name="T21" fmla="*/ 389 h 6226"/>
                  <a:gd name="T22" fmla="*/ 746 w 6000"/>
                  <a:gd name="T23" fmla="*/ 448 h 6226"/>
                  <a:gd name="T24" fmla="*/ 733 w 6000"/>
                  <a:gd name="T25" fmla="*/ 504 h 6226"/>
                  <a:gd name="T26" fmla="*/ 713 w 6000"/>
                  <a:gd name="T27" fmla="*/ 557 h 6226"/>
                  <a:gd name="T28" fmla="*/ 686 w 6000"/>
                  <a:gd name="T29" fmla="*/ 606 h 6226"/>
                  <a:gd name="T30" fmla="*/ 652 w 6000"/>
                  <a:gd name="T31" fmla="*/ 650 h 6226"/>
                  <a:gd name="T32" fmla="*/ 613 w 6000"/>
                  <a:gd name="T33" fmla="*/ 689 h 6226"/>
                  <a:gd name="T34" fmla="*/ 569 w 6000"/>
                  <a:gd name="T35" fmla="*/ 722 h 6226"/>
                  <a:gd name="T36" fmla="*/ 521 w 6000"/>
                  <a:gd name="T37" fmla="*/ 747 h 6226"/>
                  <a:gd name="T38" fmla="*/ 469 w 6000"/>
                  <a:gd name="T39" fmla="*/ 766 h 6226"/>
                  <a:gd name="T40" fmla="*/ 413 w 6000"/>
                  <a:gd name="T41" fmla="*/ 776 h 6226"/>
                  <a:gd name="T42" fmla="*/ 356 w 6000"/>
                  <a:gd name="T43" fmla="*/ 777 h 6226"/>
                  <a:gd name="T44" fmla="*/ 300 w 6000"/>
                  <a:gd name="T45" fmla="*/ 770 h 6226"/>
                  <a:gd name="T46" fmla="*/ 246 w 6000"/>
                  <a:gd name="T47" fmla="*/ 754 h 6226"/>
                  <a:gd name="T48" fmla="*/ 197 w 6000"/>
                  <a:gd name="T49" fmla="*/ 731 h 6226"/>
                  <a:gd name="T50" fmla="*/ 151 w 6000"/>
                  <a:gd name="T51" fmla="*/ 701 h 6226"/>
                  <a:gd name="T52" fmla="*/ 110 w 6000"/>
                  <a:gd name="T53" fmla="*/ 664 h 6226"/>
                  <a:gd name="T54" fmla="*/ 75 w 6000"/>
                  <a:gd name="T55" fmla="*/ 622 h 6226"/>
                  <a:gd name="T56" fmla="*/ 45 w 6000"/>
                  <a:gd name="T57" fmla="*/ 574 h 6226"/>
                  <a:gd name="T58" fmla="*/ 23 w 6000"/>
                  <a:gd name="T59" fmla="*/ 522 h 6226"/>
                  <a:gd name="T60" fmla="*/ 8 w 6000"/>
                  <a:gd name="T61" fmla="*/ 467 h 6226"/>
                  <a:gd name="T62" fmla="*/ 1 w 6000"/>
                  <a:gd name="T63" fmla="*/ 409 h 6226"/>
                  <a:gd name="T64" fmla="*/ 2 w 6000"/>
                  <a:gd name="T65" fmla="*/ 349 h 6226"/>
                  <a:gd name="T66" fmla="*/ 12 w 6000"/>
                  <a:gd name="T67" fmla="*/ 292 h 6226"/>
                  <a:gd name="T68" fmla="*/ 30 w 6000"/>
                  <a:gd name="T69" fmla="*/ 238 h 6226"/>
                  <a:gd name="T70" fmla="*/ 55 w 6000"/>
                  <a:gd name="T71" fmla="*/ 188 h 6226"/>
                  <a:gd name="T72" fmla="*/ 86 w 6000"/>
                  <a:gd name="T73" fmla="*/ 142 h 6226"/>
                  <a:gd name="T74" fmla="*/ 123 w 6000"/>
                  <a:gd name="T75" fmla="*/ 101 h 6226"/>
                  <a:gd name="T76" fmla="*/ 166 w 6000"/>
                  <a:gd name="T77" fmla="*/ 67 h 6226"/>
                  <a:gd name="T78" fmla="*/ 213 w 6000"/>
                  <a:gd name="T79" fmla="*/ 38 h 6226"/>
                  <a:gd name="T80" fmla="*/ 264 w 6000"/>
                  <a:gd name="T81" fmla="*/ 18 h 6226"/>
                  <a:gd name="T82" fmla="*/ 318 w 6000"/>
                  <a:gd name="T83" fmla="*/ 5 h 6226"/>
                  <a:gd name="T84" fmla="*/ 375 w 6000"/>
                  <a:gd name="T85" fmla="*/ 0 h 62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00" h="6226">
                    <a:moveTo>
                      <a:pt x="3001" y="0"/>
                    </a:moveTo>
                    <a:lnTo>
                      <a:pt x="3154" y="5"/>
                    </a:lnTo>
                    <a:lnTo>
                      <a:pt x="3306" y="16"/>
                    </a:lnTo>
                    <a:lnTo>
                      <a:pt x="3456" y="37"/>
                    </a:lnTo>
                    <a:lnTo>
                      <a:pt x="3604" y="63"/>
                    </a:lnTo>
                    <a:lnTo>
                      <a:pt x="3749" y="98"/>
                    </a:lnTo>
                    <a:lnTo>
                      <a:pt x="3891" y="141"/>
                    </a:lnTo>
                    <a:lnTo>
                      <a:pt x="4030" y="190"/>
                    </a:lnTo>
                    <a:lnTo>
                      <a:pt x="4166" y="245"/>
                    </a:lnTo>
                    <a:lnTo>
                      <a:pt x="4299" y="308"/>
                    </a:lnTo>
                    <a:lnTo>
                      <a:pt x="4428" y="376"/>
                    </a:lnTo>
                    <a:lnTo>
                      <a:pt x="4554" y="452"/>
                    </a:lnTo>
                    <a:lnTo>
                      <a:pt x="4676" y="533"/>
                    </a:lnTo>
                    <a:lnTo>
                      <a:pt x="4793" y="620"/>
                    </a:lnTo>
                    <a:lnTo>
                      <a:pt x="4906" y="713"/>
                    </a:lnTo>
                    <a:lnTo>
                      <a:pt x="5015" y="811"/>
                    </a:lnTo>
                    <a:lnTo>
                      <a:pt x="5120" y="913"/>
                    </a:lnTo>
                    <a:lnTo>
                      <a:pt x="5219" y="1022"/>
                    </a:lnTo>
                    <a:lnTo>
                      <a:pt x="5314" y="1135"/>
                    </a:lnTo>
                    <a:lnTo>
                      <a:pt x="5403" y="1253"/>
                    </a:lnTo>
                    <a:lnTo>
                      <a:pt x="5487" y="1375"/>
                    </a:lnTo>
                    <a:lnTo>
                      <a:pt x="5565" y="1501"/>
                    </a:lnTo>
                    <a:lnTo>
                      <a:pt x="5637" y="1631"/>
                    </a:lnTo>
                    <a:lnTo>
                      <a:pt x="5704" y="1766"/>
                    </a:lnTo>
                    <a:lnTo>
                      <a:pt x="5764" y="1903"/>
                    </a:lnTo>
                    <a:lnTo>
                      <a:pt x="5818" y="2045"/>
                    </a:lnTo>
                    <a:lnTo>
                      <a:pt x="5865" y="2189"/>
                    </a:lnTo>
                    <a:lnTo>
                      <a:pt x="5905" y="2336"/>
                    </a:lnTo>
                    <a:lnTo>
                      <a:pt x="5939" y="2487"/>
                    </a:lnTo>
                    <a:lnTo>
                      <a:pt x="5966" y="2640"/>
                    </a:lnTo>
                    <a:lnTo>
                      <a:pt x="5985" y="2796"/>
                    </a:lnTo>
                    <a:lnTo>
                      <a:pt x="5997" y="2953"/>
                    </a:lnTo>
                    <a:lnTo>
                      <a:pt x="6000" y="3113"/>
                    </a:lnTo>
                    <a:lnTo>
                      <a:pt x="5997" y="3273"/>
                    </a:lnTo>
                    <a:lnTo>
                      <a:pt x="5985" y="3430"/>
                    </a:lnTo>
                    <a:lnTo>
                      <a:pt x="5966" y="3586"/>
                    </a:lnTo>
                    <a:lnTo>
                      <a:pt x="5939" y="3739"/>
                    </a:lnTo>
                    <a:lnTo>
                      <a:pt x="5905" y="3890"/>
                    </a:lnTo>
                    <a:lnTo>
                      <a:pt x="5865" y="4037"/>
                    </a:lnTo>
                    <a:lnTo>
                      <a:pt x="5818" y="4181"/>
                    </a:lnTo>
                    <a:lnTo>
                      <a:pt x="5764" y="4323"/>
                    </a:lnTo>
                    <a:lnTo>
                      <a:pt x="5704" y="4461"/>
                    </a:lnTo>
                    <a:lnTo>
                      <a:pt x="5637" y="4595"/>
                    </a:lnTo>
                    <a:lnTo>
                      <a:pt x="5565" y="4725"/>
                    </a:lnTo>
                    <a:lnTo>
                      <a:pt x="5487" y="4852"/>
                    </a:lnTo>
                    <a:lnTo>
                      <a:pt x="5403" y="4974"/>
                    </a:lnTo>
                    <a:lnTo>
                      <a:pt x="5314" y="5091"/>
                    </a:lnTo>
                    <a:lnTo>
                      <a:pt x="5219" y="5204"/>
                    </a:lnTo>
                    <a:lnTo>
                      <a:pt x="5120" y="5313"/>
                    </a:lnTo>
                    <a:lnTo>
                      <a:pt x="5015" y="5415"/>
                    </a:lnTo>
                    <a:lnTo>
                      <a:pt x="4906" y="5513"/>
                    </a:lnTo>
                    <a:lnTo>
                      <a:pt x="4793" y="5606"/>
                    </a:lnTo>
                    <a:lnTo>
                      <a:pt x="4676" y="5693"/>
                    </a:lnTo>
                    <a:lnTo>
                      <a:pt x="4554" y="5774"/>
                    </a:lnTo>
                    <a:lnTo>
                      <a:pt x="4428" y="5850"/>
                    </a:lnTo>
                    <a:lnTo>
                      <a:pt x="4299" y="5918"/>
                    </a:lnTo>
                    <a:lnTo>
                      <a:pt x="4166" y="5981"/>
                    </a:lnTo>
                    <a:lnTo>
                      <a:pt x="4030" y="6036"/>
                    </a:lnTo>
                    <a:lnTo>
                      <a:pt x="3891" y="6085"/>
                    </a:lnTo>
                    <a:lnTo>
                      <a:pt x="3749" y="6128"/>
                    </a:lnTo>
                    <a:lnTo>
                      <a:pt x="3604" y="6163"/>
                    </a:lnTo>
                    <a:lnTo>
                      <a:pt x="3456" y="6189"/>
                    </a:lnTo>
                    <a:lnTo>
                      <a:pt x="3306" y="6210"/>
                    </a:lnTo>
                    <a:lnTo>
                      <a:pt x="3154" y="6221"/>
                    </a:lnTo>
                    <a:lnTo>
                      <a:pt x="3001" y="6226"/>
                    </a:lnTo>
                    <a:lnTo>
                      <a:pt x="2846" y="6221"/>
                    </a:lnTo>
                    <a:lnTo>
                      <a:pt x="2695" y="6210"/>
                    </a:lnTo>
                    <a:lnTo>
                      <a:pt x="2544" y="6189"/>
                    </a:lnTo>
                    <a:lnTo>
                      <a:pt x="2397" y="6163"/>
                    </a:lnTo>
                    <a:lnTo>
                      <a:pt x="2252" y="6128"/>
                    </a:lnTo>
                    <a:lnTo>
                      <a:pt x="2110" y="6085"/>
                    </a:lnTo>
                    <a:lnTo>
                      <a:pt x="1970" y="6036"/>
                    </a:lnTo>
                    <a:lnTo>
                      <a:pt x="1835" y="5981"/>
                    </a:lnTo>
                    <a:lnTo>
                      <a:pt x="1701" y="5918"/>
                    </a:lnTo>
                    <a:lnTo>
                      <a:pt x="1572" y="5850"/>
                    </a:lnTo>
                    <a:lnTo>
                      <a:pt x="1446" y="5774"/>
                    </a:lnTo>
                    <a:lnTo>
                      <a:pt x="1325" y="5693"/>
                    </a:lnTo>
                    <a:lnTo>
                      <a:pt x="1207" y="5606"/>
                    </a:lnTo>
                    <a:lnTo>
                      <a:pt x="1094" y="5513"/>
                    </a:lnTo>
                    <a:lnTo>
                      <a:pt x="985" y="5415"/>
                    </a:lnTo>
                    <a:lnTo>
                      <a:pt x="881" y="5313"/>
                    </a:lnTo>
                    <a:lnTo>
                      <a:pt x="781" y="5204"/>
                    </a:lnTo>
                    <a:lnTo>
                      <a:pt x="686" y="5091"/>
                    </a:lnTo>
                    <a:lnTo>
                      <a:pt x="598" y="4974"/>
                    </a:lnTo>
                    <a:lnTo>
                      <a:pt x="514" y="4852"/>
                    </a:lnTo>
                    <a:lnTo>
                      <a:pt x="436" y="4725"/>
                    </a:lnTo>
                    <a:lnTo>
                      <a:pt x="363" y="4595"/>
                    </a:lnTo>
                    <a:lnTo>
                      <a:pt x="297" y="4461"/>
                    </a:lnTo>
                    <a:lnTo>
                      <a:pt x="236" y="4323"/>
                    </a:lnTo>
                    <a:lnTo>
                      <a:pt x="183" y="4181"/>
                    </a:lnTo>
                    <a:lnTo>
                      <a:pt x="136" y="4037"/>
                    </a:lnTo>
                    <a:lnTo>
                      <a:pt x="95" y="3890"/>
                    </a:lnTo>
                    <a:lnTo>
                      <a:pt x="61" y="3739"/>
                    </a:lnTo>
                    <a:lnTo>
                      <a:pt x="35" y="3586"/>
                    </a:lnTo>
                    <a:lnTo>
                      <a:pt x="15" y="3430"/>
                    </a:lnTo>
                    <a:lnTo>
                      <a:pt x="4" y="3273"/>
                    </a:lnTo>
                    <a:lnTo>
                      <a:pt x="0" y="3113"/>
                    </a:lnTo>
                    <a:lnTo>
                      <a:pt x="4" y="2953"/>
                    </a:lnTo>
                    <a:lnTo>
                      <a:pt x="15" y="2796"/>
                    </a:lnTo>
                    <a:lnTo>
                      <a:pt x="35" y="2640"/>
                    </a:lnTo>
                    <a:lnTo>
                      <a:pt x="61" y="2487"/>
                    </a:lnTo>
                    <a:lnTo>
                      <a:pt x="95" y="2336"/>
                    </a:lnTo>
                    <a:lnTo>
                      <a:pt x="136" y="2189"/>
                    </a:lnTo>
                    <a:lnTo>
                      <a:pt x="183" y="2045"/>
                    </a:lnTo>
                    <a:lnTo>
                      <a:pt x="236" y="1903"/>
                    </a:lnTo>
                    <a:lnTo>
                      <a:pt x="297" y="1766"/>
                    </a:lnTo>
                    <a:lnTo>
                      <a:pt x="363" y="1631"/>
                    </a:lnTo>
                    <a:lnTo>
                      <a:pt x="436" y="1501"/>
                    </a:lnTo>
                    <a:lnTo>
                      <a:pt x="514" y="1375"/>
                    </a:lnTo>
                    <a:lnTo>
                      <a:pt x="598" y="1253"/>
                    </a:lnTo>
                    <a:lnTo>
                      <a:pt x="686" y="1135"/>
                    </a:lnTo>
                    <a:lnTo>
                      <a:pt x="781" y="1022"/>
                    </a:lnTo>
                    <a:lnTo>
                      <a:pt x="881" y="913"/>
                    </a:lnTo>
                    <a:lnTo>
                      <a:pt x="985" y="811"/>
                    </a:lnTo>
                    <a:lnTo>
                      <a:pt x="1094" y="713"/>
                    </a:lnTo>
                    <a:lnTo>
                      <a:pt x="1207" y="620"/>
                    </a:lnTo>
                    <a:lnTo>
                      <a:pt x="1325" y="533"/>
                    </a:lnTo>
                    <a:lnTo>
                      <a:pt x="1446" y="452"/>
                    </a:lnTo>
                    <a:lnTo>
                      <a:pt x="1572" y="376"/>
                    </a:lnTo>
                    <a:lnTo>
                      <a:pt x="1701" y="308"/>
                    </a:lnTo>
                    <a:lnTo>
                      <a:pt x="1835" y="245"/>
                    </a:lnTo>
                    <a:lnTo>
                      <a:pt x="1970" y="190"/>
                    </a:lnTo>
                    <a:lnTo>
                      <a:pt x="2110" y="141"/>
                    </a:lnTo>
                    <a:lnTo>
                      <a:pt x="2252" y="98"/>
                    </a:lnTo>
                    <a:lnTo>
                      <a:pt x="2397" y="63"/>
                    </a:lnTo>
                    <a:lnTo>
                      <a:pt x="2544" y="37"/>
                    </a:lnTo>
                    <a:lnTo>
                      <a:pt x="2695" y="16"/>
                    </a:lnTo>
                    <a:lnTo>
                      <a:pt x="2846" y="5"/>
                    </a:lnTo>
                    <a:lnTo>
                      <a:pt x="3001" y="0"/>
                    </a:lnTo>
                  </a:path>
                </a:pathLst>
              </a:custGeom>
              <a:noFill/>
              <a:ln w="3175">
                <a:solidFill>
                  <a:srgbClr val="1F1A1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5" name="Freeform 18">
                <a:extLst>
                  <a:ext uri="{FF2B5EF4-FFF2-40B4-BE49-F238E27FC236}">
                    <a16:creationId xmlns:a16="http://schemas.microsoft.com/office/drawing/2014/main" id="{4C605B42-5943-46C4-8BA1-5884E487ADE7}"/>
                  </a:ext>
                </a:extLst>
              </p:cNvPr>
              <p:cNvSpPr>
                <a:spLocks/>
              </p:cNvSpPr>
              <p:nvPr/>
            </p:nvSpPr>
            <p:spPr bwMode="auto">
              <a:xfrm>
                <a:off x="3895" y="3441"/>
                <a:ext cx="337" cy="336"/>
              </a:xfrm>
              <a:custGeom>
                <a:avLst/>
                <a:gdLst>
                  <a:gd name="T0" fmla="*/ 17 w 2693"/>
                  <a:gd name="T1" fmla="*/ 336 h 2688"/>
                  <a:gd name="T2" fmla="*/ 43 w 2693"/>
                  <a:gd name="T3" fmla="*/ 333 h 2688"/>
                  <a:gd name="T4" fmla="*/ 68 w 2693"/>
                  <a:gd name="T5" fmla="*/ 329 h 2688"/>
                  <a:gd name="T6" fmla="*/ 92 w 2693"/>
                  <a:gd name="T7" fmla="*/ 323 h 2688"/>
                  <a:gd name="T8" fmla="*/ 116 w 2693"/>
                  <a:gd name="T9" fmla="*/ 316 h 2688"/>
                  <a:gd name="T10" fmla="*/ 139 w 2693"/>
                  <a:gd name="T11" fmla="*/ 306 h 2688"/>
                  <a:gd name="T12" fmla="*/ 160 w 2693"/>
                  <a:gd name="T13" fmla="*/ 295 h 2688"/>
                  <a:gd name="T14" fmla="*/ 181 w 2693"/>
                  <a:gd name="T15" fmla="*/ 283 h 2688"/>
                  <a:gd name="T16" fmla="*/ 201 w 2693"/>
                  <a:gd name="T17" fmla="*/ 269 h 2688"/>
                  <a:gd name="T18" fmla="*/ 220 w 2693"/>
                  <a:gd name="T19" fmla="*/ 254 h 2688"/>
                  <a:gd name="T20" fmla="*/ 238 w 2693"/>
                  <a:gd name="T21" fmla="*/ 237 h 2688"/>
                  <a:gd name="T22" fmla="*/ 255 w 2693"/>
                  <a:gd name="T23" fmla="*/ 220 h 2688"/>
                  <a:gd name="T24" fmla="*/ 270 w 2693"/>
                  <a:gd name="T25" fmla="*/ 201 h 2688"/>
                  <a:gd name="T26" fmla="*/ 284 w 2693"/>
                  <a:gd name="T27" fmla="*/ 181 h 2688"/>
                  <a:gd name="T28" fmla="*/ 296 w 2693"/>
                  <a:gd name="T29" fmla="*/ 160 h 2688"/>
                  <a:gd name="T30" fmla="*/ 307 w 2693"/>
                  <a:gd name="T31" fmla="*/ 138 h 2688"/>
                  <a:gd name="T32" fmla="*/ 316 w 2693"/>
                  <a:gd name="T33" fmla="*/ 115 h 2688"/>
                  <a:gd name="T34" fmla="*/ 324 w 2693"/>
                  <a:gd name="T35" fmla="*/ 92 h 2688"/>
                  <a:gd name="T36" fmla="*/ 330 w 2693"/>
                  <a:gd name="T37" fmla="*/ 68 h 2688"/>
                  <a:gd name="T38" fmla="*/ 334 w 2693"/>
                  <a:gd name="T39" fmla="*/ 43 h 2688"/>
                  <a:gd name="T40" fmla="*/ 336 w 2693"/>
                  <a:gd name="T41" fmla="*/ 17 h 2688"/>
                  <a:gd name="T42" fmla="*/ 296 w 2693"/>
                  <a:gd name="T43" fmla="*/ 0 h 2688"/>
                  <a:gd name="T44" fmla="*/ 295 w 2693"/>
                  <a:gd name="T45" fmla="*/ 23 h 2688"/>
                  <a:gd name="T46" fmla="*/ 293 w 2693"/>
                  <a:gd name="T47" fmla="*/ 45 h 2688"/>
                  <a:gd name="T48" fmla="*/ 289 w 2693"/>
                  <a:gd name="T49" fmla="*/ 67 h 2688"/>
                  <a:gd name="T50" fmla="*/ 283 w 2693"/>
                  <a:gd name="T51" fmla="*/ 88 h 2688"/>
                  <a:gd name="T52" fmla="*/ 276 w 2693"/>
                  <a:gd name="T53" fmla="*/ 108 h 2688"/>
                  <a:gd name="T54" fmla="*/ 267 w 2693"/>
                  <a:gd name="T55" fmla="*/ 128 h 2688"/>
                  <a:gd name="T56" fmla="*/ 257 w 2693"/>
                  <a:gd name="T57" fmla="*/ 147 h 2688"/>
                  <a:gd name="T58" fmla="*/ 245 w 2693"/>
                  <a:gd name="T59" fmla="*/ 165 h 2688"/>
                  <a:gd name="T60" fmla="*/ 233 w 2693"/>
                  <a:gd name="T61" fmla="*/ 182 h 2688"/>
                  <a:gd name="T62" fmla="*/ 219 w 2693"/>
                  <a:gd name="T63" fmla="*/ 198 h 2688"/>
                  <a:gd name="T64" fmla="*/ 204 w 2693"/>
                  <a:gd name="T65" fmla="*/ 214 h 2688"/>
                  <a:gd name="T66" fmla="*/ 188 w 2693"/>
                  <a:gd name="T67" fmla="*/ 228 h 2688"/>
                  <a:gd name="T68" fmla="*/ 171 w 2693"/>
                  <a:gd name="T69" fmla="*/ 241 h 2688"/>
                  <a:gd name="T70" fmla="*/ 153 w 2693"/>
                  <a:gd name="T71" fmla="*/ 253 h 2688"/>
                  <a:gd name="T72" fmla="*/ 135 w 2693"/>
                  <a:gd name="T73" fmla="*/ 263 h 2688"/>
                  <a:gd name="T74" fmla="*/ 115 w 2693"/>
                  <a:gd name="T75" fmla="*/ 272 h 2688"/>
                  <a:gd name="T76" fmla="*/ 95 w 2693"/>
                  <a:gd name="T77" fmla="*/ 280 h 2688"/>
                  <a:gd name="T78" fmla="*/ 74 w 2693"/>
                  <a:gd name="T79" fmla="*/ 286 h 2688"/>
                  <a:gd name="T80" fmla="*/ 52 w 2693"/>
                  <a:gd name="T81" fmla="*/ 291 h 2688"/>
                  <a:gd name="T82" fmla="*/ 30 w 2693"/>
                  <a:gd name="T83" fmla="*/ 294 h 2688"/>
                  <a:gd name="T84" fmla="*/ 8 w 2693"/>
                  <a:gd name="T85" fmla="*/ 295 h 26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93" h="2688">
                    <a:moveTo>
                      <a:pt x="0" y="2688"/>
                    </a:moveTo>
                    <a:lnTo>
                      <a:pt x="69" y="2687"/>
                    </a:lnTo>
                    <a:lnTo>
                      <a:pt x="138" y="2684"/>
                    </a:lnTo>
                    <a:lnTo>
                      <a:pt x="206" y="2680"/>
                    </a:lnTo>
                    <a:lnTo>
                      <a:pt x="274" y="2674"/>
                    </a:lnTo>
                    <a:lnTo>
                      <a:pt x="343" y="2665"/>
                    </a:lnTo>
                    <a:lnTo>
                      <a:pt x="409" y="2657"/>
                    </a:lnTo>
                    <a:lnTo>
                      <a:pt x="476" y="2646"/>
                    </a:lnTo>
                    <a:lnTo>
                      <a:pt x="541" y="2632"/>
                    </a:lnTo>
                    <a:lnTo>
                      <a:pt x="607" y="2618"/>
                    </a:lnTo>
                    <a:lnTo>
                      <a:pt x="671" y="2602"/>
                    </a:lnTo>
                    <a:lnTo>
                      <a:pt x="736" y="2585"/>
                    </a:lnTo>
                    <a:lnTo>
                      <a:pt x="799" y="2566"/>
                    </a:lnTo>
                    <a:lnTo>
                      <a:pt x="862" y="2546"/>
                    </a:lnTo>
                    <a:lnTo>
                      <a:pt x="924" y="2524"/>
                    </a:lnTo>
                    <a:lnTo>
                      <a:pt x="986" y="2501"/>
                    </a:lnTo>
                    <a:lnTo>
                      <a:pt x="1047" y="2476"/>
                    </a:lnTo>
                    <a:lnTo>
                      <a:pt x="1107" y="2450"/>
                    </a:lnTo>
                    <a:lnTo>
                      <a:pt x="1166" y="2421"/>
                    </a:lnTo>
                    <a:lnTo>
                      <a:pt x="1224" y="2393"/>
                    </a:lnTo>
                    <a:lnTo>
                      <a:pt x="1282" y="2362"/>
                    </a:lnTo>
                    <a:lnTo>
                      <a:pt x="1338" y="2330"/>
                    </a:lnTo>
                    <a:lnTo>
                      <a:pt x="1395" y="2298"/>
                    </a:lnTo>
                    <a:lnTo>
                      <a:pt x="1450" y="2263"/>
                    </a:lnTo>
                    <a:lnTo>
                      <a:pt x="1503" y="2227"/>
                    </a:lnTo>
                    <a:lnTo>
                      <a:pt x="1557" y="2190"/>
                    </a:lnTo>
                    <a:lnTo>
                      <a:pt x="1609" y="2152"/>
                    </a:lnTo>
                    <a:lnTo>
                      <a:pt x="1661" y="2113"/>
                    </a:lnTo>
                    <a:lnTo>
                      <a:pt x="1712" y="2072"/>
                    </a:lnTo>
                    <a:lnTo>
                      <a:pt x="1761" y="2030"/>
                    </a:lnTo>
                    <a:lnTo>
                      <a:pt x="1809" y="1988"/>
                    </a:lnTo>
                    <a:lnTo>
                      <a:pt x="1857" y="1944"/>
                    </a:lnTo>
                    <a:lnTo>
                      <a:pt x="1903" y="1899"/>
                    </a:lnTo>
                    <a:lnTo>
                      <a:pt x="1947" y="1852"/>
                    </a:lnTo>
                    <a:lnTo>
                      <a:pt x="1992" y="1806"/>
                    </a:lnTo>
                    <a:lnTo>
                      <a:pt x="2035" y="1757"/>
                    </a:lnTo>
                    <a:lnTo>
                      <a:pt x="2076" y="1708"/>
                    </a:lnTo>
                    <a:lnTo>
                      <a:pt x="2117" y="1658"/>
                    </a:lnTo>
                    <a:lnTo>
                      <a:pt x="2156" y="1606"/>
                    </a:lnTo>
                    <a:lnTo>
                      <a:pt x="2195" y="1554"/>
                    </a:lnTo>
                    <a:lnTo>
                      <a:pt x="2232" y="1501"/>
                    </a:lnTo>
                    <a:lnTo>
                      <a:pt x="2267" y="1447"/>
                    </a:lnTo>
                    <a:lnTo>
                      <a:pt x="2302" y="1392"/>
                    </a:lnTo>
                    <a:lnTo>
                      <a:pt x="2335" y="1336"/>
                    </a:lnTo>
                    <a:lnTo>
                      <a:pt x="2367" y="1279"/>
                    </a:lnTo>
                    <a:lnTo>
                      <a:pt x="2397" y="1222"/>
                    </a:lnTo>
                    <a:lnTo>
                      <a:pt x="2426" y="1163"/>
                    </a:lnTo>
                    <a:lnTo>
                      <a:pt x="2454" y="1104"/>
                    </a:lnTo>
                    <a:lnTo>
                      <a:pt x="2480" y="1044"/>
                    </a:lnTo>
                    <a:lnTo>
                      <a:pt x="2505" y="984"/>
                    </a:lnTo>
                    <a:lnTo>
                      <a:pt x="2529" y="923"/>
                    </a:lnTo>
                    <a:lnTo>
                      <a:pt x="2550" y="861"/>
                    </a:lnTo>
                    <a:lnTo>
                      <a:pt x="2572" y="798"/>
                    </a:lnTo>
                    <a:lnTo>
                      <a:pt x="2591" y="734"/>
                    </a:lnTo>
                    <a:lnTo>
                      <a:pt x="2607" y="670"/>
                    </a:lnTo>
                    <a:lnTo>
                      <a:pt x="2624" y="605"/>
                    </a:lnTo>
                    <a:lnTo>
                      <a:pt x="2638" y="540"/>
                    </a:lnTo>
                    <a:lnTo>
                      <a:pt x="2650" y="474"/>
                    </a:lnTo>
                    <a:lnTo>
                      <a:pt x="2662" y="408"/>
                    </a:lnTo>
                    <a:lnTo>
                      <a:pt x="2671" y="341"/>
                    </a:lnTo>
                    <a:lnTo>
                      <a:pt x="2678" y="273"/>
                    </a:lnTo>
                    <a:lnTo>
                      <a:pt x="2685" y="206"/>
                    </a:lnTo>
                    <a:lnTo>
                      <a:pt x="2689" y="137"/>
                    </a:lnTo>
                    <a:lnTo>
                      <a:pt x="2691" y="68"/>
                    </a:lnTo>
                    <a:lnTo>
                      <a:pt x="2693" y="0"/>
                    </a:lnTo>
                    <a:lnTo>
                      <a:pt x="2367" y="0"/>
                    </a:lnTo>
                    <a:lnTo>
                      <a:pt x="2367" y="61"/>
                    </a:lnTo>
                    <a:lnTo>
                      <a:pt x="2365" y="121"/>
                    </a:lnTo>
                    <a:lnTo>
                      <a:pt x="2360" y="181"/>
                    </a:lnTo>
                    <a:lnTo>
                      <a:pt x="2355" y="241"/>
                    </a:lnTo>
                    <a:lnTo>
                      <a:pt x="2349" y="300"/>
                    </a:lnTo>
                    <a:lnTo>
                      <a:pt x="2339" y="359"/>
                    </a:lnTo>
                    <a:lnTo>
                      <a:pt x="2329" y="417"/>
                    </a:lnTo>
                    <a:lnTo>
                      <a:pt x="2319" y="475"/>
                    </a:lnTo>
                    <a:lnTo>
                      <a:pt x="2306" y="533"/>
                    </a:lnTo>
                    <a:lnTo>
                      <a:pt x="2293" y="589"/>
                    </a:lnTo>
                    <a:lnTo>
                      <a:pt x="2277" y="646"/>
                    </a:lnTo>
                    <a:lnTo>
                      <a:pt x="2260" y="701"/>
                    </a:lnTo>
                    <a:lnTo>
                      <a:pt x="2242" y="756"/>
                    </a:lnTo>
                    <a:lnTo>
                      <a:pt x="2223" y="811"/>
                    </a:lnTo>
                    <a:lnTo>
                      <a:pt x="2202" y="864"/>
                    </a:lnTo>
                    <a:lnTo>
                      <a:pt x="2181" y="918"/>
                    </a:lnTo>
                    <a:lnTo>
                      <a:pt x="2158" y="970"/>
                    </a:lnTo>
                    <a:lnTo>
                      <a:pt x="2133" y="1023"/>
                    </a:lnTo>
                    <a:lnTo>
                      <a:pt x="2107" y="1074"/>
                    </a:lnTo>
                    <a:lnTo>
                      <a:pt x="2081" y="1124"/>
                    </a:lnTo>
                    <a:lnTo>
                      <a:pt x="2053" y="1174"/>
                    </a:lnTo>
                    <a:lnTo>
                      <a:pt x="2024" y="1223"/>
                    </a:lnTo>
                    <a:lnTo>
                      <a:pt x="1993" y="1271"/>
                    </a:lnTo>
                    <a:lnTo>
                      <a:pt x="1961" y="1319"/>
                    </a:lnTo>
                    <a:lnTo>
                      <a:pt x="1929" y="1366"/>
                    </a:lnTo>
                    <a:lnTo>
                      <a:pt x="1896" y="1411"/>
                    </a:lnTo>
                    <a:lnTo>
                      <a:pt x="1861" y="1456"/>
                    </a:lnTo>
                    <a:lnTo>
                      <a:pt x="1826" y="1501"/>
                    </a:lnTo>
                    <a:lnTo>
                      <a:pt x="1788" y="1545"/>
                    </a:lnTo>
                    <a:lnTo>
                      <a:pt x="1751" y="1587"/>
                    </a:lnTo>
                    <a:lnTo>
                      <a:pt x="1713" y="1629"/>
                    </a:lnTo>
                    <a:lnTo>
                      <a:pt x="1672" y="1669"/>
                    </a:lnTo>
                    <a:lnTo>
                      <a:pt x="1632" y="1709"/>
                    </a:lnTo>
                    <a:lnTo>
                      <a:pt x="1590" y="1747"/>
                    </a:lnTo>
                    <a:lnTo>
                      <a:pt x="1547" y="1785"/>
                    </a:lnTo>
                    <a:lnTo>
                      <a:pt x="1503" y="1822"/>
                    </a:lnTo>
                    <a:lnTo>
                      <a:pt x="1460" y="1858"/>
                    </a:lnTo>
                    <a:lnTo>
                      <a:pt x="1415" y="1893"/>
                    </a:lnTo>
                    <a:lnTo>
                      <a:pt x="1369" y="1926"/>
                    </a:lnTo>
                    <a:lnTo>
                      <a:pt x="1322" y="1958"/>
                    </a:lnTo>
                    <a:lnTo>
                      <a:pt x="1274" y="1990"/>
                    </a:lnTo>
                    <a:lnTo>
                      <a:pt x="1225" y="2020"/>
                    </a:lnTo>
                    <a:lnTo>
                      <a:pt x="1177" y="2050"/>
                    </a:lnTo>
                    <a:lnTo>
                      <a:pt x="1127" y="2077"/>
                    </a:lnTo>
                    <a:lnTo>
                      <a:pt x="1077" y="2104"/>
                    </a:lnTo>
                    <a:lnTo>
                      <a:pt x="1024" y="2129"/>
                    </a:lnTo>
                    <a:lnTo>
                      <a:pt x="973" y="2153"/>
                    </a:lnTo>
                    <a:lnTo>
                      <a:pt x="920" y="2176"/>
                    </a:lnTo>
                    <a:lnTo>
                      <a:pt x="866" y="2198"/>
                    </a:lnTo>
                    <a:lnTo>
                      <a:pt x="812" y="2219"/>
                    </a:lnTo>
                    <a:lnTo>
                      <a:pt x="758" y="2238"/>
                    </a:lnTo>
                    <a:lnTo>
                      <a:pt x="702" y="2256"/>
                    </a:lnTo>
                    <a:lnTo>
                      <a:pt x="647" y="2272"/>
                    </a:lnTo>
                    <a:lnTo>
                      <a:pt x="591" y="2288"/>
                    </a:lnTo>
                    <a:lnTo>
                      <a:pt x="534" y="2302"/>
                    </a:lnTo>
                    <a:lnTo>
                      <a:pt x="477" y="2315"/>
                    </a:lnTo>
                    <a:lnTo>
                      <a:pt x="418" y="2325"/>
                    </a:lnTo>
                    <a:lnTo>
                      <a:pt x="361" y="2335"/>
                    </a:lnTo>
                    <a:lnTo>
                      <a:pt x="301" y="2344"/>
                    </a:lnTo>
                    <a:lnTo>
                      <a:pt x="242" y="2350"/>
                    </a:lnTo>
                    <a:lnTo>
                      <a:pt x="183" y="2355"/>
                    </a:lnTo>
                    <a:lnTo>
                      <a:pt x="123" y="2360"/>
                    </a:lnTo>
                    <a:lnTo>
                      <a:pt x="62" y="2362"/>
                    </a:lnTo>
                    <a:lnTo>
                      <a:pt x="0" y="2363"/>
                    </a:lnTo>
                    <a:lnTo>
                      <a:pt x="0" y="2688"/>
                    </a:lnTo>
                    <a:close/>
                  </a:path>
                </a:pathLst>
              </a:custGeom>
              <a:solidFill>
                <a:srgbClr val="0079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6" name="Freeform 19">
                <a:extLst>
                  <a:ext uri="{FF2B5EF4-FFF2-40B4-BE49-F238E27FC236}">
                    <a16:creationId xmlns:a16="http://schemas.microsoft.com/office/drawing/2014/main" id="{33C82814-AD36-45E0-AE40-A26A08E19E64}"/>
                  </a:ext>
                </a:extLst>
              </p:cNvPr>
              <p:cNvSpPr>
                <a:spLocks/>
              </p:cNvSpPr>
              <p:nvPr/>
            </p:nvSpPr>
            <p:spPr bwMode="auto">
              <a:xfrm>
                <a:off x="4913" y="3441"/>
                <a:ext cx="337" cy="336"/>
              </a:xfrm>
              <a:custGeom>
                <a:avLst/>
                <a:gdLst>
                  <a:gd name="T0" fmla="*/ 1 w 2693"/>
                  <a:gd name="T1" fmla="*/ 17 h 2688"/>
                  <a:gd name="T2" fmla="*/ 3 w 2693"/>
                  <a:gd name="T3" fmla="*/ 43 h 2688"/>
                  <a:gd name="T4" fmla="*/ 7 w 2693"/>
                  <a:gd name="T5" fmla="*/ 68 h 2688"/>
                  <a:gd name="T6" fmla="*/ 13 w 2693"/>
                  <a:gd name="T7" fmla="*/ 92 h 2688"/>
                  <a:gd name="T8" fmla="*/ 21 w 2693"/>
                  <a:gd name="T9" fmla="*/ 115 h 2688"/>
                  <a:gd name="T10" fmla="*/ 30 w 2693"/>
                  <a:gd name="T11" fmla="*/ 138 h 2688"/>
                  <a:gd name="T12" fmla="*/ 41 w 2693"/>
                  <a:gd name="T13" fmla="*/ 160 h 2688"/>
                  <a:gd name="T14" fmla="*/ 53 w 2693"/>
                  <a:gd name="T15" fmla="*/ 181 h 2688"/>
                  <a:gd name="T16" fmla="*/ 67 w 2693"/>
                  <a:gd name="T17" fmla="*/ 201 h 2688"/>
                  <a:gd name="T18" fmla="*/ 82 w 2693"/>
                  <a:gd name="T19" fmla="*/ 220 h 2688"/>
                  <a:gd name="T20" fmla="*/ 99 w 2693"/>
                  <a:gd name="T21" fmla="*/ 237 h 2688"/>
                  <a:gd name="T22" fmla="*/ 117 w 2693"/>
                  <a:gd name="T23" fmla="*/ 254 h 2688"/>
                  <a:gd name="T24" fmla="*/ 136 w 2693"/>
                  <a:gd name="T25" fmla="*/ 269 h 2688"/>
                  <a:gd name="T26" fmla="*/ 156 w 2693"/>
                  <a:gd name="T27" fmla="*/ 283 h 2688"/>
                  <a:gd name="T28" fmla="*/ 177 w 2693"/>
                  <a:gd name="T29" fmla="*/ 295 h 2688"/>
                  <a:gd name="T30" fmla="*/ 199 w 2693"/>
                  <a:gd name="T31" fmla="*/ 306 h 2688"/>
                  <a:gd name="T32" fmla="*/ 221 w 2693"/>
                  <a:gd name="T33" fmla="*/ 316 h 2688"/>
                  <a:gd name="T34" fmla="*/ 245 w 2693"/>
                  <a:gd name="T35" fmla="*/ 323 h 2688"/>
                  <a:gd name="T36" fmla="*/ 269 w 2693"/>
                  <a:gd name="T37" fmla="*/ 329 h 2688"/>
                  <a:gd name="T38" fmla="*/ 294 w 2693"/>
                  <a:gd name="T39" fmla="*/ 333 h 2688"/>
                  <a:gd name="T40" fmla="*/ 320 w 2693"/>
                  <a:gd name="T41" fmla="*/ 336 h 2688"/>
                  <a:gd name="T42" fmla="*/ 337 w 2693"/>
                  <a:gd name="T43" fmla="*/ 295 h 2688"/>
                  <a:gd name="T44" fmla="*/ 314 w 2693"/>
                  <a:gd name="T45" fmla="*/ 294 h 2688"/>
                  <a:gd name="T46" fmla="*/ 292 w 2693"/>
                  <a:gd name="T47" fmla="*/ 292 h 2688"/>
                  <a:gd name="T48" fmla="*/ 270 w 2693"/>
                  <a:gd name="T49" fmla="*/ 288 h 2688"/>
                  <a:gd name="T50" fmla="*/ 249 w 2693"/>
                  <a:gd name="T51" fmla="*/ 282 h 2688"/>
                  <a:gd name="T52" fmla="*/ 229 w 2693"/>
                  <a:gd name="T53" fmla="*/ 275 h 2688"/>
                  <a:gd name="T54" fmla="*/ 209 w 2693"/>
                  <a:gd name="T55" fmla="*/ 266 h 2688"/>
                  <a:gd name="T56" fmla="*/ 190 w 2693"/>
                  <a:gd name="T57" fmla="*/ 256 h 2688"/>
                  <a:gd name="T58" fmla="*/ 172 w 2693"/>
                  <a:gd name="T59" fmla="*/ 245 h 2688"/>
                  <a:gd name="T60" fmla="*/ 154 w 2693"/>
                  <a:gd name="T61" fmla="*/ 232 h 2688"/>
                  <a:gd name="T62" fmla="*/ 138 w 2693"/>
                  <a:gd name="T63" fmla="*/ 218 h 2688"/>
                  <a:gd name="T64" fmla="*/ 123 w 2693"/>
                  <a:gd name="T65" fmla="*/ 204 h 2688"/>
                  <a:gd name="T66" fmla="*/ 109 w 2693"/>
                  <a:gd name="T67" fmla="*/ 188 h 2688"/>
                  <a:gd name="T68" fmla="*/ 96 w 2693"/>
                  <a:gd name="T69" fmla="*/ 171 h 2688"/>
                  <a:gd name="T70" fmla="*/ 84 w 2693"/>
                  <a:gd name="T71" fmla="*/ 153 h 2688"/>
                  <a:gd name="T72" fmla="*/ 73 w 2693"/>
                  <a:gd name="T73" fmla="*/ 134 h 2688"/>
                  <a:gd name="T74" fmla="*/ 64 w 2693"/>
                  <a:gd name="T75" fmla="*/ 115 h 2688"/>
                  <a:gd name="T76" fmla="*/ 56 w 2693"/>
                  <a:gd name="T77" fmla="*/ 95 h 2688"/>
                  <a:gd name="T78" fmla="*/ 50 w 2693"/>
                  <a:gd name="T79" fmla="*/ 74 h 2688"/>
                  <a:gd name="T80" fmla="*/ 46 w 2693"/>
                  <a:gd name="T81" fmla="*/ 52 h 2688"/>
                  <a:gd name="T82" fmla="*/ 42 w 2693"/>
                  <a:gd name="T83" fmla="*/ 30 h 2688"/>
                  <a:gd name="T84" fmla="*/ 41 w 2693"/>
                  <a:gd name="T85" fmla="*/ 8 h 26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93" h="2688">
                    <a:moveTo>
                      <a:pt x="0" y="0"/>
                    </a:moveTo>
                    <a:lnTo>
                      <a:pt x="2" y="68"/>
                    </a:lnTo>
                    <a:lnTo>
                      <a:pt x="5" y="136"/>
                    </a:lnTo>
                    <a:lnTo>
                      <a:pt x="9" y="206"/>
                    </a:lnTo>
                    <a:lnTo>
                      <a:pt x="15" y="273"/>
                    </a:lnTo>
                    <a:lnTo>
                      <a:pt x="23" y="341"/>
                    </a:lnTo>
                    <a:lnTo>
                      <a:pt x="31" y="408"/>
                    </a:lnTo>
                    <a:lnTo>
                      <a:pt x="43" y="474"/>
                    </a:lnTo>
                    <a:lnTo>
                      <a:pt x="56" y="540"/>
                    </a:lnTo>
                    <a:lnTo>
                      <a:pt x="70" y="605"/>
                    </a:lnTo>
                    <a:lnTo>
                      <a:pt x="86" y="670"/>
                    </a:lnTo>
                    <a:lnTo>
                      <a:pt x="103" y="734"/>
                    </a:lnTo>
                    <a:lnTo>
                      <a:pt x="122" y="798"/>
                    </a:lnTo>
                    <a:lnTo>
                      <a:pt x="142" y="861"/>
                    </a:lnTo>
                    <a:lnTo>
                      <a:pt x="165" y="923"/>
                    </a:lnTo>
                    <a:lnTo>
                      <a:pt x="188" y="984"/>
                    </a:lnTo>
                    <a:lnTo>
                      <a:pt x="213" y="1044"/>
                    </a:lnTo>
                    <a:lnTo>
                      <a:pt x="239" y="1104"/>
                    </a:lnTo>
                    <a:lnTo>
                      <a:pt x="267" y="1163"/>
                    </a:lnTo>
                    <a:lnTo>
                      <a:pt x="296" y="1222"/>
                    </a:lnTo>
                    <a:lnTo>
                      <a:pt x="327" y="1279"/>
                    </a:lnTo>
                    <a:lnTo>
                      <a:pt x="359" y="1336"/>
                    </a:lnTo>
                    <a:lnTo>
                      <a:pt x="392" y="1392"/>
                    </a:lnTo>
                    <a:lnTo>
                      <a:pt x="426" y="1447"/>
                    </a:lnTo>
                    <a:lnTo>
                      <a:pt x="461" y="1501"/>
                    </a:lnTo>
                    <a:lnTo>
                      <a:pt x="499" y="1554"/>
                    </a:lnTo>
                    <a:lnTo>
                      <a:pt x="537" y="1606"/>
                    </a:lnTo>
                    <a:lnTo>
                      <a:pt x="577" y="1658"/>
                    </a:lnTo>
                    <a:lnTo>
                      <a:pt x="617" y="1708"/>
                    </a:lnTo>
                    <a:lnTo>
                      <a:pt x="659" y="1757"/>
                    </a:lnTo>
                    <a:lnTo>
                      <a:pt x="701" y="1806"/>
                    </a:lnTo>
                    <a:lnTo>
                      <a:pt x="745" y="1852"/>
                    </a:lnTo>
                    <a:lnTo>
                      <a:pt x="791" y="1899"/>
                    </a:lnTo>
                    <a:lnTo>
                      <a:pt x="837" y="1944"/>
                    </a:lnTo>
                    <a:lnTo>
                      <a:pt x="884" y="1988"/>
                    </a:lnTo>
                    <a:lnTo>
                      <a:pt x="933" y="2030"/>
                    </a:lnTo>
                    <a:lnTo>
                      <a:pt x="982" y="2072"/>
                    </a:lnTo>
                    <a:lnTo>
                      <a:pt x="1032" y="2113"/>
                    </a:lnTo>
                    <a:lnTo>
                      <a:pt x="1083" y="2152"/>
                    </a:lnTo>
                    <a:lnTo>
                      <a:pt x="1136" y="2190"/>
                    </a:lnTo>
                    <a:lnTo>
                      <a:pt x="1189" y="2227"/>
                    </a:lnTo>
                    <a:lnTo>
                      <a:pt x="1243" y="2263"/>
                    </a:lnTo>
                    <a:lnTo>
                      <a:pt x="1299" y="2298"/>
                    </a:lnTo>
                    <a:lnTo>
                      <a:pt x="1354" y="2330"/>
                    </a:lnTo>
                    <a:lnTo>
                      <a:pt x="1411" y="2362"/>
                    </a:lnTo>
                    <a:lnTo>
                      <a:pt x="1470" y="2393"/>
                    </a:lnTo>
                    <a:lnTo>
                      <a:pt x="1527" y="2421"/>
                    </a:lnTo>
                    <a:lnTo>
                      <a:pt x="1587" y="2450"/>
                    </a:lnTo>
                    <a:lnTo>
                      <a:pt x="1647" y="2476"/>
                    </a:lnTo>
                    <a:lnTo>
                      <a:pt x="1708" y="2501"/>
                    </a:lnTo>
                    <a:lnTo>
                      <a:pt x="1768" y="2524"/>
                    </a:lnTo>
                    <a:lnTo>
                      <a:pt x="1831" y="2546"/>
                    </a:lnTo>
                    <a:lnTo>
                      <a:pt x="1894" y="2566"/>
                    </a:lnTo>
                    <a:lnTo>
                      <a:pt x="1957" y="2585"/>
                    </a:lnTo>
                    <a:lnTo>
                      <a:pt x="2022" y="2602"/>
                    </a:lnTo>
                    <a:lnTo>
                      <a:pt x="2086" y="2618"/>
                    </a:lnTo>
                    <a:lnTo>
                      <a:pt x="2151" y="2632"/>
                    </a:lnTo>
                    <a:lnTo>
                      <a:pt x="2218" y="2646"/>
                    </a:lnTo>
                    <a:lnTo>
                      <a:pt x="2285" y="2657"/>
                    </a:lnTo>
                    <a:lnTo>
                      <a:pt x="2351" y="2665"/>
                    </a:lnTo>
                    <a:lnTo>
                      <a:pt x="2419" y="2674"/>
                    </a:lnTo>
                    <a:lnTo>
                      <a:pt x="2486" y="2680"/>
                    </a:lnTo>
                    <a:lnTo>
                      <a:pt x="2556" y="2684"/>
                    </a:lnTo>
                    <a:lnTo>
                      <a:pt x="2624" y="2687"/>
                    </a:lnTo>
                    <a:lnTo>
                      <a:pt x="2693" y="2688"/>
                    </a:lnTo>
                    <a:lnTo>
                      <a:pt x="2693" y="2363"/>
                    </a:lnTo>
                    <a:lnTo>
                      <a:pt x="2632" y="2362"/>
                    </a:lnTo>
                    <a:lnTo>
                      <a:pt x="2571" y="2360"/>
                    </a:lnTo>
                    <a:lnTo>
                      <a:pt x="2511" y="2355"/>
                    </a:lnTo>
                    <a:lnTo>
                      <a:pt x="2451" y="2350"/>
                    </a:lnTo>
                    <a:lnTo>
                      <a:pt x="2393" y="2344"/>
                    </a:lnTo>
                    <a:lnTo>
                      <a:pt x="2333" y="2335"/>
                    </a:lnTo>
                    <a:lnTo>
                      <a:pt x="2275" y="2325"/>
                    </a:lnTo>
                    <a:lnTo>
                      <a:pt x="2217" y="2315"/>
                    </a:lnTo>
                    <a:lnTo>
                      <a:pt x="2159" y="2302"/>
                    </a:lnTo>
                    <a:lnTo>
                      <a:pt x="2102" y="2288"/>
                    </a:lnTo>
                    <a:lnTo>
                      <a:pt x="2047" y="2272"/>
                    </a:lnTo>
                    <a:lnTo>
                      <a:pt x="1990" y="2256"/>
                    </a:lnTo>
                    <a:lnTo>
                      <a:pt x="1936" y="2238"/>
                    </a:lnTo>
                    <a:lnTo>
                      <a:pt x="1880" y="2219"/>
                    </a:lnTo>
                    <a:lnTo>
                      <a:pt x="1827" y="2198"/>
                    </a:lnTo>
                    <a:lnTo>
                      <a:pt x="1773" y="2176"/>
                    </a:lnTo>
                    <a:lnTo>
                      <a:pt x="1720" y="2153"/>
                    </a:lnTo>
                    <a:lnTo>
                      <a:pt x="1669" y="2129"/>
                    </a:lnTo>
                    <a:lnTo>
                      <a:pt x="1617" y="2104"/>
                    </a:lnTo>
                    <a:lnTo>
                      <a:pt x="1567" y="2077"/>
                    </a:lnTo>
                    <a:lnTo>
                      <a:pt x="1517" y="2050"/>
                    </a:lnTo>
                    <a:lnTo>
                      <a:pt x="1467" y="2020"/>
                    </a:lnTo>
                    <a:lnTo>
                      <a:pt x="1419" y="1990"/>
                    </a:lnTo>
                    <a:lnTo>
                      <a:pt x="1371" y="1958"/>
                    </a:lnTo>
                    <a:lnTo>
                      <a:pt x="1324" y="1926"/>
                    </a:lnTo>
                    <a:lnTo>
                      <a:pt x="1279" y="1893"/>
                    </a:lnTo>
                    <a:lnTo>
                      <a:pt x="1234" y="1858"/>
                    </a:lnTo>
                    <a:lnTo>
                      <a:pt x="1189" y="1822"/>
                    </a:lnTo>
                    <a:lnTo>
                      <a:pt x="1145" y="1785"/>
                    </a:lnTo>
                    <a:lnTo>
                      <a:pt x="1104" y="1747"/>
                    </a:lnTo>
                    <a:lnTo>
                      <a:pt x="1061" y="1709"/>
                    </a:lnTo>
                    <a:lnTo>
                      <a:pt x="1021" y="1669"/>
                    </a:lnTo>
                    <a:lnTo>
                      <a:pt x="981" y="1629"/>
                    </a:lnTo>
                    <a:lnTo>
                      <a:pt x="943" y="1587"/>
                    </a:lnTo>
                    <a:lnTo>
                      <a:pt x="904" y="1545"/>
                    </a:lnTo>
                    <a:lnTo>
                      <a:pt x="868" y="1501"/>
                    </a:lnTo>
                    <a:lnTo>
                      <a:pt x="833" y="1456"/>
                    </a:lnTo>
                    <a:lnTo>
                      <a:pt x="797" y="1411"/>
                    </a:lnTo>
                    <a:lnTo>
                      <a:pt x="764" y="1366"/>
                    </a:lnTo>
                    <a:lnTo>
                      <a:pt x="731" y="1319"/>
                    </a:lnTo>
                    <a:lnTo>
                      <a:pt x="700" y="1271"/>
                    </a:lnTo>
                    <a:lnTo>
                      <a:pt x="669" y="1223"/>
                    </a:lnTo>
                    <a:lnTo>
                      <a:pt x="641" y="1174"/>
                    </a:lnTo>
                    <a:lnTo>
                      <a:pt x="613" y="1124"/>
                    </a:lnTo>
                    <a:lnTo>
                      <a:pt x="585" y="1074"/>
                    </a:lnTo>
                    <a:lnTo>
                      <a:pt x="561" y="1023"/>
                    </a:lnTo>
                    <a:lnTo>
                      <a:pt x="536" y="970"/>
                    </a:lnTo>
                    <a:lnTo>
                      <a:pt x="513" y="918"/>
                    </a:lnTo>
                    <a:lnTo>
                      <a:pt x="491" y="864"/>
                    </a:lnTo>
                    <a:lnTo>
                      <a:pt x="470" y="811"/>
                    </a:lnTo>
                    <a:lnTo>
                      <a:pt x="451" y="756"/>
                    </a:lnTo>
                    <a:lnTo>
                      <a:pt x="434" y="701"/>
                    </a:lnTo>
                    <a:lnTo>
                      <a:pt x="416" y="646"/>
                    </a:lnTo>
                    <a:lnTo>
                      <a:pt x="400" y="589"/>
                    </a:lnTo>
                    <a:lnTo>
                      <a:pt x="388" y="533"/>
                    </a:lnTo>
                    <a:lnTo>
                      <a:pt x="375" y="475"/>
                    </a:lnTo>
                    <a:lnTo>
                      <a:pt x="364" y="417"/>
                    </a:lnTo>
                    <a:lnTo>
                      <a:pt x="354" y="359"/>
                    </a:lnTo>
                    <a:lnTo>
                      <a:pt x="345" y="300"/>
                    </a:lnTo>
                    <a:lnTo>
                      <a:pt x="339" y="241"/>
                    </a:lnTo>
                    <a:lnTo>
                      <a:pt x="333" y="181"/>
                    </a:lnTo>
                    <a:lnTo>
                      <a:pt x="329" y="121"/>
                    </a:lnTo>
                    <a:lnTo>
                      <a:pt x="327" y="61"/>
                    </a:lnTo>
                    <a:lnTo>
                      <a:pt x="327" y="0"/>
                    </a:lnTo>
                    <a:lnTo>
                      <a:pt x="0" y="0"/>
                    </a:lnTo>
                    <a:close/>
                  </a:path>
                </a:pathLst>
              </a:custGeom>
              <a:solidFill>
                <a:srgbClr val="0079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7" name="Line 20">
                <a:extLst>
                  <a:ext uri="{FF2B5EF4-FFF2-40B4-BE49-F238E27FC236}">
                    <a16:creationId xmlns:a16="http://schemas.microsoft.com/office/drawing/2014/main" id="{062D146E-D425-4F2E-B7EB-21ED9CA21CF9}"/>
                  </a:ext>
                </a:extLst>
              </p:cNvPr>
              <p:cNvSpPr>
                <a:spLocks noChangeShapeType="1"/>
              </p:cNvSpPr>
              <p:nvPr/>
            </p:nvSpPr>
            <p:spPr bwMode="auto">
              <a:xfrm flipH="1">
                <a:off x="4909" y="3126"/>
                <a:ext cx="528" cy="336"/>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Line 21">
                <a:extLst>
                  <a:ext uri="{FF2B5EF4-FFF2-40B4-BE49-F238E27FC236}">
                    <a16:creationId xmlns:a16="http://schemas.microsoft.com/office/drawing/2014/main" id="{9BA7F4EA-78B8-4E29-A875-B7294E6DF94D}"/>
                  </a:ext>
                </a:extLst>
              </p:cNvPr>
              <p:cNvSpPr>
                <a:spLocks noChangeShapeType="1"/>
              </p:cNvSpPr>
              <p:nvPr/>
            </p:nvSpPr>
            <p:spPr bwMode="auto">
              <a:xfrm flipH="1">
                <a:off x="5245" y="3126"/>
                <a:ext cx="192" cy="624"/>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Line 22">
                <a:extLst>
                  <a:ext uri="{FF2B5EF4-FFF2-40B4-BE49-F238E27FC236}">
                    <a16:creationId xmlns:a16="http://schemas.microsoft.com/office/drawing/2014/main" id="{5B8635F6-CA1F-46A2-AC8C-F8A3576C0981}"/>
                  </a:ext>
                </a:extLst>
              </p:cNvPr>
              <p:cNvSpPr>
                <a:spLocks noChangeShapeType="1"/>
              </p:cNvSpPr>
              <p:nvPr/>
            </p:nvSpPr>
            <p:spPr bwMode="auto">
              <a:xfrm>
                <a:off x="5252" y="2796"/>
                <a:ext cx="0" cy="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nodeType="clickEffect">
                                  <p:stCondLst>
                                    <p:cond delay="0"/>
                                  </p:stCondLst>
                                  <p:childTnLst>
                                    <p:set>
                                      <p:cBhvr>
                                        <p:cTn id="6" dur="1" fill="hold">
                                          <p:stCondLst>
                                            <p:cond delay="0"/>
                                          </p:stCondLst>
                                        </p:cTn>
                                        <p:tgtEl>
                                          <p:spTgt spid="282628"/>
                                        </p:tgtEl>
                                        <p:attrNameLst>
                                          <p:attrName>style.visibility</p:attrName>
                                        </p:attrNameLst>
                                      </p:cBhvr>
                                      <p:to>
                                        <p:strVal val="visible"/>
                                      </p:to>
                                    </p:set>
                                    <p:anim calcmode="lin" valueType="num">
                                      <p:cBhvr>
                                        <p:cTn id="7" dur="500" fill="hold"/>
                                        <p:tgtEl>
                                          <p:spTgt spid="282628"/>
                                        </p:tgtEl>
                                        <p:attrNameLst>
                                          <p:attrName>ppt_x</p:attrName>
                                        </p:attrNameLst>
                                      </p:cBhvr>
                                      <p:tavLst>
                                        <p:tav tm="0">
                                          <p:val>
                                            <p:strVal val="#ppt_x"/>
                                          </p:val>
                                        </p:tav>
                                        <p:tav tm="100000">
                                          <p:val>
                                            <p:strVal val="#ppt_x"/>
                                          </p:val>
                                        </p:tav>
                                      </p:tavLst>
                                    </p:anim>
                                    <p:anim calcmode="lin" valueType="num">
                                      <p:cBhvr>
                                        <p:cTn id="8" dur="500" fill="hold"/>
                                        <p:tgtEl>
                                          <p:spTgt spid="282628"/>
                                        </p:tgtEl>
                                        <p:attrNameLst>
                                          <p:attrName>ppt_y</p:attrName>
                                        </p:attrNameLst>
                                      </p:cBhvr>
                                      <p:tavLst>
                                        <p:tav tm="0">
                                          <p:val>
                                            <p:strVal val="#ppt_y-#ppt_h/2"/>
                                          </p:val>
                                        </p:tav>
                                        <p:tav tm="100000">
                                          <p:val>
                                            <p:strVal val="#ppt_y"/>
                                          </p:val>
                                        </p:tav>
                                      </p:tavLst>
                                    </p:anim>
                                    <p:anim calcmode="lin" valueType="num">
                                      <p:cBhvr>
                                        <p:cTn id="9" dur="500" fill="hold"/>
                                        <p:tgtEl>
                                          <p:spTgt spid="282628"/>
                                        </p:tgtEl>
                                        <p:attrNameLst>
                                          <p:attrName>ppt_w</p:attrName>
                                        </p:attrNameLst>
                                      </p:cBhvr>
                                      <p:tavLst>
                                        <p:tav tm="0">
                                          <p:val>
                                            <p:strVal val="#ppt_w"/>
                                          </p:val>
                                        </p:tav>
                                        <p:tav tm="100000">
                                          <p:val>
                                            <p:strVal val="#ppt_w"/>
                                          </p:val>
                                        </p:tav>
                                      </p:tavLst>
                                    </p:anim>
                                    <p:anim calcmode="lin" valueType="num">
                                      <p:cBhvr>
                                        <p:cTn id="10" dur="500" fill="hold"/>
                                        <p:tgtEl>
                                          <p:spTgt spid="282628"/>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 fill="hold" nodeType="clickEffect">
                                  <p:stCondLst>
                                    <p:cond delay="0"/>
                                  </p:stCondLst>
                                  <p:childTnLst>
                                    <p:set>
                                      <p:cBhvr>
                                        <p:cTn id="14" dur="1" fill="hold">
                                          <p:stCondLst>
                                            <p:cond delay="0"/>
                                          </p:stCondLst>
                                        </p:cTn>
                                        <p:tgtEl>
                                          <p:spTgt spid="282631"/>
                                        </p:tgtEl>
                                        <p:attrNameLst>
                                          <p:attrName>style.visibility</p:attrName>
                                        </p:attrNameLst>
                                      </p:cBhvr>
                                      <p:to>
                                        <p:strVal val="visible"/>
                                      </p:to>
                                    </p:set>
                                    <p:anim calcmode="lin" valueType="num">
                                      <p:cBhvr>
                                        <p:cTn id="15" dur="500" fill="hold"/>
                                        <p:tgtEl>
                                          <p:spTgt spid="282631"/>
                                        </p:tgtEl>
                                        <p:attrNameLst>
                                          <p:attrName>ppt_x</p:attrName>
                                        </p:attrNameLst>
                                      </p:cBhvr>
                                      <p:tavLst>
                                        <p:tav tm="0">
                                          <p:val>
                                            <p:strVal val="#ppt_x"/>
                                          </p:val>
                                        </p:tav>
                                        <p:tav tm="100000">
                                          <p:val>
                                            <p:strVal val="#ppt_x"/>
                                          </p:val>
                                        </p:tav>
                                      </p:tavLst>
                                    </p:anim>
                                    <p:anim calcmode="lin" valueType="num">
                                      <p:cBhvr>
                                        <p:cTn id="16" dur="500" fill="hold"/>
                                        <p:tgtEl>
                                          <p:spTgt spid="282631"/>
                                        </p:tgtEl>
                                        <p:attrNameLst>
                                          <p:attrName>ppt_y</p:attrName>
                                        </p:attrNameLst>
                                      </p:cBhvr>
                                      <p:tavLst>
                                        <p:tav tm="0">
                                          <p:val>
                                            <p:strVal val="#ppt_y-#ppt_h/2"/>
                                          </p:val>
                                        </p:tav>
                                        <p:tav tm="100000">
                                          <p:val>
                                            <p:strVal val="#ppt_y"/>
                                          </p:val>
                                        </p:tav>
                                      </p:tavLst>
                                    </p:anim>
                                    <p:anim calcmode="lin" valueType="num">
                                      <p:cBhvr>
                                        <p:cTn id="17" dur="500" fill="hold"/>
                                        <p:tgtEl>
                                          <p:spTgt spid="282631"/>
                                        </p:tgtEl>
                                        <p:attrNameLst>
                                          <p:attrName>ppt_w</p:attrName>
                                        </p:attrNameLst>
                                      </p:cBhvr>
                                      <p:tavLst>
                                        <p:tav tm="0">
                                          <p:val>
                                            <p:strVal val="#ppt_w"/>
                                          </p:val>
                                        </p:tav>
                                        <p:tav tm="100000">
                                          <p:val>
                                            <p:strVal val="#ppt_w"/>
                                          </p:val>
                                        </p:tav>
                                      </p:tavLst>
                                    </p:anim>
                                    <p:anim calcmode="lin" valueType="num">
                                      <p:cBhvr>
                                        <p:cTn id="18" dur="500" fill="hold"/>
                                        <p:tgtEl>
                                          <p:spTgt spid="28263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a:extLst>
              <a:ext uri="{FF2B5EF4-FFF2-40B4-BE49-F238E27FC236}">
                <a16:creationId xmlns:a16="http://schemas.microsoft.com/office/drawing/2014/main" id="{00BA4991-BC72-4E26-B62D-59C5E5A6F6EA}"/>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1267" name="Text Box 2">
            <a:extLst>
              <a:ext uri="{FF2B5EF4-FFF2-40B4-BE49-F238E27FC236}">
                <a16:creationId xmlns:a16="http://schemas.microsoft.com/office/drawing/2014/main" id="{F5A6772C-127E-4705-AD13-C0EF8B53712E}"/>
              </a:ext>
            </a:extLst>
          </p:cNvPr>
          <p:cNvSpPr txBox="1">
            <a:spLocks noChangeArrowheads="1"/>
          </p:cNvSpPr>
          <p:nvPr/>
        </p:nvSpPr>
        <p:spPr bwMode="auto">
          <a:xfrm>
            <a:off x="1752600" y="0"/>
            <a:ext cx="5029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3600" b="1">
                <a:solidFill>
                  <a:srgbClr val="0000FF"/>
                </a:solidFill>
              </a:rPr>
              <a:t>Capillary condensation</a:t>
            </a:r>
          </a:p>
        </p:txBody>
      </p:sp>
      <p:grpSp>
        <p:nvGrpSpPr>
          <p:cNvPr id="11268" name="Group 3">
            <a:extLst>
              <a:ext uri="{FF2B5EF4-FFF2-40B4-BE49-F238E27FC236}">
                <a16:creationId xmlns:a16="http://schemas.microsoft.com/office/drawing/2014/main" id="{2415EDD1-ADA9-4E5D-882A-16BF37237F97}"/>
              </a:ext>
            </a:extLst>
          </p:cNvPr>
          <p:cNvGrpSpPr>
            <a:grpSpLocks/>
          </p:cNvGrpSpPr>
          <p:nvPr/>
        </p:nvGrpSpPr>
        <p:grpSpPr bwMode="auto">
          <a:xfrm>
            <a:off x="539750" y="1030288"/>
            <a:ext cx="4271963" cy="3335337"/>
            <a:chOff x="340" y="635"/>
            <a:chExt cx="2691" cy="2101"/>
          </a:xfrm>
        </p:grpSpPr>
        <p:sp>
          <p:nvSpPr>
            <p:cNvPr id="11283" name="Oval 4">
              <a:extLst>
                <a:ext uri="{FF2B5EF4-FFF2-40B4-BE49-F238E27FC236}">
                  <a16:creationId xmlns:a16="http://schemas.microsoft.com/office/drawing/2014/main" id="{83FE802A-DABA-4704-8503-8E7A27FEE0D6}"/>
                </a:ext>
              </a:extLst>
            </p:cNvPr>
            <p:cNvSpPr>
              <a:spLocks noChangeAspect="1" noChangeArrowheads="1"/>
            </p:cNvSpPr>
            <p:nvPr/>
          </p:nvSpPr>
          <p:spPr bwMode="auto">
            <a:xfrm>
              <a:off x="936" y="635"/>
              <a:ext cx="1473" cy="1473"/>
            </a:xfrm>
            <a:prstGeom prst="ellipse">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84" name="Rectangle 5">
              <a:extLst>
                <a:ext uri="{FF2B5EF4-FFF2-40B4-BE49-F238E27FC236}">
                  <a16:creationId xmlns:a16="http://schemas.microsoft.com/office/drawing/2014/main" id="{79EFD997-46C5-4B83-8B45-ABAD2DC4C219}"/>
                </a:ext>
              </a:extLst>
            </p:cNvPr>
            <p:cNvSpPr>
              <a:spLocks noChangeAspect="1" noChangeArrowheads="1"/>
            </p:cNvSpPr>
            <p:nvPr/>
          </p:nvSpPr>
          <p:spPr bwMode="auto">
            <a:xfrm>
              <a:off x="340" y="1979"/>
              <a:ext cx="2691" cy="757"/>
            </a:xfrm>
            <a:prstGeom prst="rect">
              <a:avLst/>
            </a:prstGeom>
            <a:solidFill>
              <a:srgbClr val="FFFFFF"/>
            </a:solidFill>
            <a:ln w="38100">
              <a:solidFill>
                <a:srgbClr val="00FF00"/>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85" name="Text Box 6">
              <a:extLst>
                <a:ext uri="{FF2B5EF4-FFF2-40B4-BE49-F238E27FC236}">
                  <a16:creationId xmlns:a16="http://schemas.microsoft.com/office/drawing/2014/main" id="{AC236E96-6F33-4FC1-BAEB-E340686B77FD}"/>
                </a:ext>
              </a:extLst>
            </p:cNvPr>
            <p:cNvSpPr txBox="1">
              <a:spLocks noChangeAspect="1" noChangeArrowheads="1"/>
            </p:cNvSpPr>
            <p:nvPr/>
          </p:nvSpPr>
          <p:spPr bwMode="auto">
            <a:xfrm>
              <a:off x="1773" y="1318"/>
              <a:ext cx="377" cy="31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e-DE" altLang="en-US" i="1">
                  <a:solidFill>
                    <a:srgbClr val="FF0000"/>
                  </a:solidFill>
                </a:rPr>
                <a:t>S</a:t>
              </a:r>
              <a:r>
                <a:rPr lang="de-DE" altLang="en-US" i="1" baseline="-25000">
                  <a:solidFill>
                    <a:srgbClr val="FF0000"/>
                  </a:solidFill>
                </a:rPr>
                <a:t>1</a:t>
              </a:r>
              <a:endParaRPr lang="de-DE" altLang="en-US" i="1">
                <a:solidFill>
                  <a:srgbClr val="FF0000"/>
                </a:solidFill>
              </a:endParaRPr>
            </a:p>
          </p:txBody>
        </p:sp>
        <p:sp>
          <p:nvSpPr>
            <p:cNvPr id="11286" name="Text Box 7">
              <a:extLst>
                <a:ext uri="{FF2B5EF4-FFF2-40B4-BE49-F238E27FC236}">
                  <a16:creationId xmlns:a16="http://schemas.microsoft.com/office/drawing/2014/main" id="{7C4C7E5C-10FF-4B57-9AAD-BE1D6B028A20}"/>
                </a:ext>
              </a:extLst>
            </p:cNvPr>
            <p:cNvSpPr txBox="1">
              <a:spLocks noChangeAspect="1" noChangeArrowheads="1"/>
            </p:cNvSpPr>
            <p:nvPr/>
          </p:nvSpPr>
          <p:spPr bwMode="auto">
            <a:xfrm>
              <a:off x="385" y="1298"/>
              <a:ext cx="336" cy="36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e-DE" altLang="en-US" i="1">
                  <a:solidFill>
                    <a:srgbClr val="0000FF"/>
                  </a:solidFill>
                </a:rPr>
                <a:t>V</a:t>
              </a:r>
              <a:r>
                <a:rPr lang="de-DE" altLang="en-US" i="1" baseline="-25000">
                  <a:solidFill>
                    <a:srgbClr val="0000FF"/>
                  </a:solidFill>
                </a:rPr>
                <a:t>l</a:t>
              </a:r>
              <a:endParaRPr lang="de-DE" altLang="en-US" i="1" baseline="30000">
                <a:solidFill>
                  <a:srgbClr val="0000FF"/>
                </a:solidFill>
              </a:endParaRPr>
            </a:p>
          </p:txBody>
        </p:sp>
        <p:sp>
          <p:nvSpPr>
            <p:cNvPr id="11287" name="Freeform 8">
              <a:extLst>
                <a:ext uri="{FF2B5EF4-FFF2-40B4-BE49-F238E27FC236}">
                  <a16:creationId xmlns:a16="http://schemas.microsoft.com/office/drawing/2014/main" id="{BAD30705-6B03-4139-A917-381C69292C18}"/>
                </a:ext>
              </a:extLst>
            </p:cNvPr>
            <p:cNvSpPr>
              <a:spLocks noChangeAspect="1"/>
            </p:cNvSpPr>
            <p:nvPr/>
          </p:nvSpPr>
          <p:spPr bwMode="auto">
            <a:xfrm>
              <a:off x="1227" y="1952"/>
              <a:ext cx="873" cy="207"/>
            </a:xfrm>
            <a:custGeom>
              <a:avLst/>
              <a:gdLst>
                <a:gd name="T0" fmla="*/ 0 w 1680"/>
                <a:gd name="T1" fmla="*/ 0 h 397"/>
                <a:gd name="T2" fmla="*/ 146 w 1680"/>
                <a:gd name="T3" fmla="*/ 117 h 397"/>
                <a:gd name="T4" fmla="*/ 320 w 1680"/>
                <a:gd name="T5" fmla="*/ 190 h 397"/>
                <a:gd name="T6" fmla="*/ 582 w 1680"/>
                <a:gd name="T7" fmla="*/ 190 h 397"/>
                <a:gd name="T8" fmla="*/ 771 w 1680"/>
                <a:gd name="T9" fmla="*/ 88 h 397"/>
                <a:gd name="T10" fmla="*/ 873 w 1680"/>
                <a:gd name="T11" fmla="*/ 15 h 3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80" h="397">
                  <a:moveTo>
                    <a:pt x="0" y="0"/>
                  </a:moveTo>
                  <a:cubicBezTo>
                    <a:pt x="88" y="81"/>
                    <a:pt x="177" y="163"/>
                    <a:pt x="280" y="224"/>
                  </a:cubicBezTo>
                  <a:cubicBezTo>
                    <a:pt x="383" y="285"/>
                    <a:pt x="476" y="341"/>
                    <a:pt x="616" y="364"/>
                  </a:cubicBezTo>
                  <a:cubicBezTo>
                    <a:pt x="756" y="387"/>
                    <a:pt x="975" y="397"/>
                    <a:pt x="1120" y="364"/>
                  </a:cubicBezTo>
                  <a:cubicBezTo>
                    <a:pt x="1265" y="331"/>
                    <a:pt x="1391" y="224"/>
                    <a:pt x="1484" y="168"/>
                  </a:cubicBezTo>
                  <a:cubicBezTo>
                    <a:pt x="1577" y="112"/>
                    <a:pt x="1628" y="70"/>
                    <a:pt x="1680" y="28"/>
                  </a:cubicBezTo>
                </a:path>
              </a:pathLst>
            </a:custGeom>
            <a:noFill/>
            <a:ln w="28575" cap="flat"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8" name="Line 9">
              <a:extLst>
                <a:ext uri="{FF2B5EF4-FFF2-40B4-BE49-F238E27FC236}">
                  <a16:creationId xmlns:a16="http://schemas.microsoft.com/office/drawing/2014/main" id="{C2A29049-B50D-4B48-AE5E-0EDA721EFAD6}"/>
                </a:ext>
              </a:extLst>
            </p:cNvPr>
            <p:cNvSpPr>
              <a:spLocks noChangeShapeType="1"/>
            </p:cNvSpPr>
            <p:nvPr/>
          </p:nvSpPr>
          <p:spPr bwMode="auto">
            <a:xfrm flipH="1" flipV="1">
              <a:off x="710" y="1661"/>
              <a:ext cx="403" cy="26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89" name="Line 10">
              <a:extLst>
                <a:ext uri="{FF2B5EF4-FFF2-40B4-BE49-F238E27FC236}">
                  <a16:creationId xmlns:a16="http://schemas.microsoft.com/office/drawing/2014/main" id="{23ABE916-984A-408A-AB11-61EC8624A490}"/>
                </a:ext>
              </a:extLst>
            </p:cNvPr>
            <p:cNvSpPr>
              <a:spLocks noChangeShapeType="1"/>
            </p:cNvSpPr>
            <p:nvPr/>
          </p:nvSpPr>
          <p:spPr bwMode="auto">
            <a:xfrm flipH="1" flipV="1">
              <a:off x="1986" y="1632"/>
              <a:ext cx="213" cy="247"/>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90" name="Text Box 11">
              <a:extLst>
                <a:ext uri="{FF2B5EF4-FFF2-40B4-BE49-F238E27FC236}">
                  <a16:creationId xmlns:a16="http://schemas.microsoft.com/office/drawing/2014/main" id="{5F0FC39C-636D-4A89-9060-4192956B2E63}"/>
                </a:ext>
              </a:extLst>
            </p:cNvPr>
            <p:cNvSpPr txBox="1">
              <a:spLocks noChangeAspect="1" noChangeArrowheads="1"/>
            </p:cNvSpPr>
            <p:nvPr/>
          </p:nvSpPr>
          <p:spPr bwMode="auto">
            <a:xfrm>
              <a:off x="2311" y="1576"/>
              <a:ext cx="388"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e-DE" altLang="en-US" i="1">
                  <a:solidFill>
                    <a:srgbClr val="0000FF"/>
                  </a:solidFill>
                </a:rPr>
                <a:t>R</a:t>
              </a:r>
              <a:r>
                <a:rPr lang="de-DE" altLang="en-US" i="1" baseline="-25000">
                  <a:solidFill>
                    <a:srgbClr val="0000FF"/>
                  </a:solidFill>
                </a:rPr>
                <a:t>K</a:t>
              </a:r>
              <a:endParaRPr lang="de-DE" altLang="en-US" i="1">
                <a:solidFill>
                  <a:srgbClr val="0000FF"/>
                </a:solidFill>
              </a:endParaRPr>
            </a:p>
          </p:txBody>
        </p:sp>
        <p:sp>
          <p:nvSpPr>
            <p:cNvPr id="11291" name="Line 12">
              <a:extLst>
                <a:ext uri="{FF2B5EF4-FFF2-40B4-BE49-F238E27FC236}">
                  <a16:creationId xmlns:a16="http://schemas.microsoft.com/office/drawing/2014/main" id="{5CEDFF40-9D60-455B-A00D-FDFC12587ECE}"/>
                </a:ext>
              </a:extLst>
            </p:cNvPr>
            <p:cNvSpPr>
              <a:spLocks noChangeShapeType="1"/>
            </p:cNvSpPr>
            <p:nvPr/>
          </p:nvSpPr>
          <p:spPr bwMode="auto">
            <a:xfrm flipH="1">
              <a:off x="2289" y="1823"/>
              <a:ext cx="190" cy="89"/>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92" name="Text Box 13">
              <a:extLst>
                <a:ext uri="{FF2B5EF4-FFF2-40B4-BE49-F238E27FC236}">
                  <a16:creationId xmlns:a16="http://schemas.microsoft.com/office/drawing/2014/main" id="{53EF6546-8368-4DFF-A5D9-1ED6799E1C12}"/>
                </a:ext>
              </a:extLst>
            </p:cNvPr>
            <p:cNvSpPr txBox="1">
              <a:spLocks noChangeAspect="1" noChangeArrowheads="1"/>
            </p:cNvSpPr>
            <p:nvPr/>
          </p:nvSpPr>
          <p:spPr bwMode="auto">
            <a:xfrm>
              <a:off x="1180" y="982"/>
              <a:ext cx="280"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e-DE" altLang="en-US" i="1"/>
                <a:t>r</a:t>
              </a:r>
            </a:p>
          </p:txBody>
        </p:sp>
        <p:sp>
          <p:nvSpPr>
            <p:cNvPr id="11293" name="Line 14">
              <a:extLst>
                <a:ext uri="{FF2B5EF4-FFF2-40B4-BE49-F238E27FC236}">
                  <a16:creationId xmlns:a16="http://schemas.microsoft.com/office/drawing/2014/main" id="{A34DDA3A-4898-4EFB-9E45-0E69EBB1C160}"/>
                </a:ext>
              </a:extLst>
            </p:cNvPr>
            <p:cNvSpPr>
              <a:spLocks noChangeShapeType="1"/>
            </p:cNvSpPr>
            <p:nvPr/>
          </p:nvSpPr>
          <p:spPr bwMode="auto">
            <a:xfrm flipH="1" flipV="1">
              <a:off x="934" y="1251"/>
              <a:ext cx="705" cy="13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94" name="Freeform 15">
              <a:extLst>
                <a:ext uri="{FF2B5EF4-FFF2-40B4-BE49-F238E27FC236}">
                  <a16:creationId xmlns:a16="http://schemas.microsoft.com/office/drawing/2014/main" id="{2D5379B9-3E75-4E03-8FB6-28F755CA04B4}"/>
                </a:ext>
              </a:extLst>
            </p:cNvPr>
            <p:cNvSpPr>
              <a:spLocks/>
            </p:cNvSpPr>
            <p:nvPr/>
          </p:nvSpPr>
          <p:spPr bwMode="auto">
            <a:xfrm>
              <a:off x="2257" y="1718"/>
              <a:ext cx="222" cy="261"/>
            </a:xfrm>
            <a:custGeom>
              <a:avLst/>
              <a:gdLst>
                <a:gd name="T0" fmla="*/ 65 w 555"/>
                <a:gd name="T1" fmla="*/ 0 h 653"/>
                <a:gd name="T2" fmla="*/ 9 w 555"/>
                <a:gd name="T3" fmla="*/ 101 h 653"/>
                <a:gd name="T4" fmla="*/ 9 w 555"/>
                <a:gd name="T5" fmla="*/ 179 h 653"/>
                <a:gd name="T6" fmla="*/ 54 w 555"/>
                <a:gd name="T7" fmla="*/ 235 h 653"/>
                <a:gd name="T8" fmla="*/ 155 w 555"/>
                <a:gd name="T9" fmla="*/ 257 h 653"/>
                <a:gd name="T10" fmla="*/ 222 w 555"/>
                <a:gd name="T11" fmla="*/ 257 h 6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5" h="653">
                  <a:moveTo>
                    <a:pt x="163" y="0"/>
                  </a:moveTo>
                  <a:cubicBezTo>
                    <a:pt x="104" y="88"/>
                    <a:pt x="46" y="177"/>
                    <a:pt x="23" y="252"/>
                  </a:cubicBezTo>
                  <a:cubicBezTo>
                    <a:pt x="0" y="327"/>
                    <a:pt x="4" y="392"/>
                    <a:pt x="23" y="448"/>
                  </a:cubicBezTo>
                  <a:cubicBezTo>
                    <a:pt x="42" y="504"/>
                    <a:pt x="74" y="555"/>
                    <a:pt x="135" y="588"/>
                  </a:cubicBezTo>
                  <a:cubicBezTo>
                    <a:pt x="196" y="621"/>
                    <a:pt x="317" y="635"/>
                    <a:pt x="387" y="644"/>
                  </a:cubicBezTo>
                  <a:cubicBezTo>
                    <a:pt x="457" y="653"/>
                    <a:pt x="506" y="648"/>
                    <a:pt x="555" y="644"/>
                  </a:cubicBezTo>
                </a:path>
              </a:pathLst>
            </a:custGeom>
            <a:noFill/>
            <a:ln w="3810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95" name="Freeform 16">
              <a:extLst>
                <a:ext uri="{FF2B5EF4-FFF2-40B4-BE49-F238E27FC236}">
                  <a16:creationId xmlns:a16="http://schemas.microsoft.com/office/drawing/2014/main" id="{CF14FDAE-6F76-4B62-B1DE-DC8CE200992B}"/>
                </a:ext>
              </a:extLst>
            </p:cNvPr>
            <p:cNvSpPr>
              <a:spLocks/>
            </p:cNvSpPr>
            <p:nvPr/>
          </p:nvSpPr>
          <p:spPr bwMode="auto">
            <a:xfrm flipH="1">
              <a:off x="857" y="1711"/>
              <a:ext cx="222" cy="261"/>
            </a:xfrm>
            <a:custGeom>
              <a:avLst/>
              <a:gdLst>
                <a:gd name="T0" fmla="*/ 65 w 555"/>
                <a:gd name="T1" fmla="*/ 0 h 653"/>
                <a:gd name="T2" fmla="*/ 9 w 555"/>
                <a:gd name="T3" fmla="*/ 101 h 653"/>
                <a:gd name="T4" fmla="*/ 9 w 555"/>
                <a:gd name="T5" fmla="*/ 179 h 653"/>
                <a:gd name="T6" fmla="*/ 54 w 555"/>
                <a:gd name="T7" fmla="*/ 235 h 653"/>
                <a:gd name="T8" fmla="*/ 155 w 555"/>
                <a:gd name="T9" fmla="*/ 257 h 653"/>
                <a:gd name="T10" fmla="*/ 222 w 555"/>
                <a:gd name="T11" fmla="*/ 257 h 6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5" h="653">
                  <a:moveTo>
                    <a:pt x="163" y="0"/>
                  </a:moveTo>
                  <a:cubicBezTo>
                    <a:pt x="104" y="88"/>
                    <a:pt x="46" y="177"/>
                    <a:pt x="23" y="252"/>
                  </a:cubicBezTo>
                  <a:cubicBezTo>
                    <a:pt x="0" y="327"/>
                    <a:pt x="4" y="392"/>
                    <a:pt x="23" y="448"/>
                  </a:cubicBezTo>
                  <a:cubicBezTo>
                    <a:pt x="42" y="504"/>
                    <a:pt x="74" y="555"/>
                    <a:pt x="135" y="588"/>
                  </a:cubicBezTo>
                  <a:cubicBezTo>
                    <a:pt x="196" y="621"/>
                    <a:pt x="317" y="635"/>
                    <a:pt x="387" y="644"/>
                  </a:cubicBezTo>
                  <a:cubicBezTo>
                    <a:pt x="457" y="653"/>
                    <a:pt x="506" y="648"/>
                    <a:pt x="555" y="644"/>
                  </a:cubicBezTo>
                </a:path>
              </a:pathLst>
            </a:custGeom>
            <a:noFill/>
            <a:ln w="3810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84689" name="Group 17">
            <a:extLst>
              <a:ext uri="{FF2B5EF4-FFF2-40B4-BE49-F238E27FC236}">
                <a16:creationId xmlns:a16="http://schemas.microsoft.com/office/drawing/2014/main" id="{3AD07621-A19C-41AB-B2BB-C9F31D5179D0}"/>
              </a:ext>
            </a:extLst>
          </p:cNvPr>
          <p:cNvGrpSpPr>
            <a:grpSpLocks/>
          </p:cNvGrpSpPr>
          <p:nvPr/>
        </p:nvGrpSpPr>
        <p:grpSpPr bwMode="auto">
          <a:xfrm>
            <a:off x="5638800" y="1844675"/>
            <a:ext cx="3505200" cy="1143000"/>
            <a:chOff x="3552" y="1296"/>
            <a:chExt cx="2208" cy="720"/>
          </a:xfrm>
        </p:grpSpPr>
        <p:graphicFrame>
          <p:nvGraphicFramePr>
            <p:cNvPr id="11281" name="Object 18">
              <a:extLst>
                <a:ext uri="{FF2B5EF4-FFF2-40B4-BE49-F238E27FC236}">
                  <a16:creationId xmlns:a16="http://schemas.microsoft.com/office/drawing/2014/main" id="{07B3D123-FFA4-4081-B2A2-E408FB51A75A}"/>
                </a:ext>
              </a:extLst>
            </p:cNvPr>
            <p:cNvGraphicFramePr>
              <a:graphicFrameLocks noChangeAspect="1"/>
            </p:cNvGraphicFramePr>
            <p:nvPr/>
          </p:nvGraphicFramePr>
          <p:xfrm>
            <a:off x="4032" y="1680"/>
            <a:ext cx="1063" cy="336"/>
          </p:xfrm>
          <a:graphic>
            <a:graphicData uri="http://schemas.openxmlformats.org/presentationml/2006/ole">
              <mc:AlternateContent xmlns:mc="http://schemas.openxmlformats.org/markup-compatibility/2006">
                <mc:Choice xmlns:v="urn:schemas-microsoft-com:vml" Requires="v">
                  <p:oleObj spid="_x0000_s11296" name="Equation" r:id="rId4" imgW="698197" imgH="215806" progId="Equation.3">
                    <p:embed/>
                  </p:oleObj>
                </mc:Choice>
                <mc:Fallback>
                  <p:oleObj name="Equation" r:id="rId4" imgW="698197" imgH="215806" progId="Equation.3">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2" y="1680"/>
                          <a:ext cx="1063" cy="33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2" name="Text Box 19">
              <a:extLst>
                <a:ext uri="{FF2B5EF4-FFF2-40B4-BE49-F238E27FC236}">
                  <a16:creationId xmlns:a16="http://schemas.microsoft.com/office/drawing/2014/main" id="{8D1F65D1-C6EE-4C01-AF83-EE511525D5C9}"/>
                </a:ext>
              </a:extLst>
            </p:cNvPr>
            <p:cNvSpPr txBox="1">
              <a:spLocks noChangeArrowheads="1"/>
            </p:cNvSpPr>
            <p:nvPr/>
          </p:nvSpPr>
          <p:spPr bwMode="auto">
            <a:xfrm>
              <a:off x="3552" y="1296"/>
              <a:ext cx="22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cs typeface="Times New Roman" panose="02020603050405020304" pitchFamily="18" charset="0"/>
                </a:rPr>
                <a:t>Liquid-particle </a:t>
              </a:r>
              <a:r>
                <a:rPr lang="en-US" altLang="en-US" b="1" i="1">
                  <a:solidFill>
                    <a:srgbClr val="FF0000"/>
                  </a:solidFill>
                  <a:cs typeface="Times New Roman" panose="02020603050405020304" pitchFamily="18" charset="0"/>
                </a:rPr>
                <a:t>surface</a:t>
              </a:r>
              <a:r>
                <a:rPr lang="en-US" altLang="en-US"/>
                <a:t> </a:t>
              </a:r>
            </a:p>
          </p:txBody>
        </p:sp>
      </p:grpSp>
      <p:grpSp>
        <p:nvGrpSpPr>
          <p:cNvPr id="284692" name="Group 20">
            <a:extLst>
              <a:ext uri="{FF2B5EF4-FFF2-40B4-BE49-F238E27FC236}">
                <a16:creationId xmlns:a16="http://schemas.microsoft.com/office/drawing/2014/main" id="{660799DD-B3F9-4022-AB4E-83A64EFA5445}"/>
              </a:ext>
            </a:extLst>
          </p:cNvPr>
          <p:cNvGrpSpPr>
            <a:grpSpLocks/>
          </p:cNvGrpSpPr>
          <p:nvPr/>
        </p:nvGrpSpPr>
        <p:grpSpPr bwMode="auto">
          <a:xfrm>
            <a:off x="5715000" y="549275"/>
            <a:ext cx="3429000" cy="1084263"/>
            <a:chOff x="3600" y="432"/>
            <a:chExt cx="2160" cy="683"/>
          </a:xfrm>
        </p:grpSpPr>
        <p:graphicFrame>
          <p:nvGraphicFramePr>
            <p:cNvPr id="11279" name="Object 21">
              <a:extLst>
                <a:ext uri="{FF2B5EF4-FFF2-40B4-BE49-F238E27FC236}">
                  <a16:creationId xmlns:a16="http://schemas.microsoft.com/office/drawing/2014/main" id="{D2E70474-A118-4AE3-A9E6-7934DC131612}"/>
                </a:ext>
              </a:extLst>
            </p:cNvPr>
            <p:cNvGraphicFramePr>
              <a:graphicFrameLocks noChangeAspect="1"/>
            </p:cNvGraphicFramePr>
            <p:nvPr/>
          </p:nvGraphicFramePr>
          <p:xfrm>
            <a:off x="4061" y="739"/>
            <a:ext cx="1044" cy="376"/>
          </p:xfrm>
          <a:graphic>
            <a:graphicData uri="http://schemas.openxmlformats.org/presentationml/2006/ole">
              <mc:AlternateContent xmlns:mc="http://schemas.openxmlformats.org/markup-compatibility/2006">
                <mc:Choice xmlns:v="urn:schemas-microsoft-com:vml" Requires="v">
                  <p:oleObj spid="_x0000_s11297" name="Equation" r:id="rId6" imgW="685800" imgH="241300" progId="Equation.3">
                    <p:embed/>
                  </p:oleObj>
                </mc:Choice>
                <mc:Fallback>
                  <p:oleObj name="Equation" r:id="rId6" imgW="685800" imgH="241300" progId="Equation.3">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1" y="739"/>
                          <a:ext cx="1044" cy="37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0" name="Text Box 22">
              <a:extLst>
                <a:ext uri="{FF2B5EF4-FFF2-40B4-BE49-F238E27FC236}">
                  <a16:creationId xmlns:a16="http://schemas.microsoft.com/office/drawing/2014/main" id="{E41FA33A-765E-4131-BAAF-B4C169F5E8DC}"/>
                </a:ext>
              </a:extLst>
            </p:cNvPr>
            <p:cNvSpPr txBox="1">
              <a:spLocks noChangeArrowheads="1"/>
            </p:cNvSpPr>
            <p:nvPr/>
          </p:nvSpPr>
          <p:spPr bwMode="auto">
            <a:xfrm>
              <a:off x="3600" y="432"/>
              <a:ext cx="21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cs typeface="Times New Roman" panose="02020603050405020304" pitchFamily="18" charset="0"/>
                </a:rPr>
                <a:t>Liquid </a:t>
              </a:r>
              <a:r>
                <a:rPr lang="en-US" altLang="en-US" b="1" i="1">
                  <a:solidFill>
                    <a:srgbClr val="0000FF"/>
                  </a:solidFill>
                  <a:cs typeface="Times New Roman" panose="02020603050405020304" pitchFamily="18" charset="0"/>
                </a:rPr>
                <a:t>volume</a:t>
              </a:r>
              <a:r>
                <a:rPr lang="en-US" altLang="en-US">
                  <a:cs typeface="Times New Roman" panose="02020603050405020304" pitchFamily="18" charset="0"/>
                </a:rPr>
                <a:t> (wetting)</a:t>
              </a:r>
              <a:endParaRPr lang="en-US" altLang="en-US"/>
            </a:p>
          </p:txBody>
        </p:sp>
      </p:grpSp>
      <p:grpSp>
        <p:nvGrpSpPr>
          <p:cNvPr id="284695" name="Group 23">
            <a:extLst>
              <a:ext uri="{FF2B5EF4-FFF2-40B4-BE49-F238E27FC236}">
                <a16:creationId xmlns:a16="http://schemas.microsoft.com/office/drawing/2014/main" id="{B2142075-52EB-4E9B-A338-1E6467ED47F9}"/>
              </a:ext>
            </a:extLst>
          </p:cNvPr>
          <p:cNvGrpSpPr>
            <a:grpSpLocks/>
          </p:cNvGrpSpPr>
          <p:nvPr/>
        </p:nvGrpSpPr>
        <p:grpSpPr bwMode="auto">
          <a:xfrm>
            <a:off x="5141913" y="3284538"/>
            <a:ext cx="3894137" cy="1739900"/>
            <a:chOff x="3366" y="2188"/>
            <a:chExt cx="2453" cy="1096"/>
          </a:xfrm>
        </p:grpSpPr>
        <p:graphicFrame>
          <p:nvGraphicFramePr>
            <p:cNvPr id="11277" name="Object 24">
              <a:extLst>
                <a:ext uri="{FF2B5EF4-FFF2-40B4-BE49-F238E27FC236}">
                  <a16:creationId xmlns:a16="http://schemas.microsoft.com/office/drawing/2014/main" id="{439F29FD-4F2C-4421-9AC0-16A95C34BEC5}"/>
                </a:ext>
              </a:extLst>
            </p:cNvPr>
            <p:cNvGraphicFramePr>
              <a:graphicFrameLocks noChangeAspect="1"/>
            </p:cNvGraphicFramePr>
            <p:nvPr/>
          </p:nvGraphicFramePr>
          <p:xfrm>
            <a:off x="3366" y="2928"/>
            <a:ext cx="2453" cy="356"/>
          </p:xfrm>
          <a:graphic>
            <a:graphicData uri="http://schemas.openxmlformats.org/presentationml/2006/ole">
              <mc:AlternateContent xmlns:mc="http://schemas.openxmlformats.org/markup-compatibility/2006">
                <mc:Choice xmlns:v="urn:schemas-microsoft-com:vml" Requires="v">
                  <p:oleObj spid="_x0000_s11298" name="Equation" r:id="rId8" imgW="1612900" imgH="228600" progId="Equation.3">
                    <p:embed/>
                  </p:oleObj>
                </mc:Choice>
                <mc:Fallback>
                  <p:oleObj name="Equation" r:id="rId8" imgW="1612900" imgH="228600" progId="Equation.3">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66" y="2928"/>
                          <a:ext cx="2453" cy="35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8" name="Text Box 25">
              <a:extLst>
                <a:ext uri="{FF2B5EF4-FFF2-40B4-BE49-F238E27FC236}">
                  <a16:creationId xmlns:a16="http://schemas.microsoft.com/office/drawing/2014/main" id="{CCAC73A3-FE80-44D4-94F7-8B260E176DD6}"/>
                </a:ext>
              </a:extLst>
            </p:cNvPr>
            <p:cNvSpPr txBox="1">
              <a:spLocks noChangeArrowheads="1"/>
            </p:cNvSpPr>
            <p:nvPr/>
          </p:nvSpPr>
          <p:spPr bwMode="auto">
            <a:xfrm>
              <a:off x="3504" y="2188"/>
              <a:ext cx="2064"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cs typeface="Times New Roman" panose="02020603050405020304" pitchFamily="18" charset="0"/>
                </a:rPr>
                <a:t>Capillary </a:t>
              </a:r>
              <a:r>
                <a:rPr lang="en-US" altLang="en-US" b="1" i="1">
                  <a:solidFill>
                    <a:srgbClr val="CC0099"/>
                  </a:solidFill>
                  <a:cs typeface="Times New Roman" panose="02020603050405020304" pitchFamily="18" charset="0"/>
                </a:rPr>
                <a:t>adhesion force</a:t>
              </a:r>
            </a:p>
            <a:p>
              <a:pPr>
                <a:spcBef>
                  <a:spcPct val="50000"/>
                </a:spcBef>
              </a:pPr>
              <a:r>
                <a:rPr lang="en-US" altLang="en-US" i="1">
                  <a:solidFill>
                    <a:srgbClr val="CC0099"/>
                  </a:solidFill>
                  <a:cs typeface="Times New Roman" panose="02020603050405020304" pitchFamily="18" charset="0"/>
                </a:rPr>
                <a:t>Independent</a:t>
              </a:r>
              <a:r>
                <a:rPr lang="en-US" altLang="en-US">
                  <a:cs typeface="Times New Roman" panose="02020603050405020304" pitchFamily="18" charset="0"/>
                </a:rPr>
                <a:t> on </a:t>
              </a:r>
              <a:r>
                <a:rPr lang="en-US" altLang="en-US" i="1">
                  <a:cs typeface="Times New Roman" panose="02020603050405020304" pitchFamily="18" charset="0"/>
                </a:rPr>
                <a:t>RH</a:t>
              </a:r>
              <a:r>
                <a:rPr lang="en-US" altLang="en-US">
                  <a:cs typeface="Times New Roman" panose="02020603050405020304" pitchFamily="18" charset="0"/>
                </a:rPr>
                <a:t> </a:t>
              </a:r>
              <a:endParaRPr lang="en-US" altLang="en-US"/>
            </a:p>
          </p:txBody>
        </p:sp>
      </p:grpSp>
      <p:grpSp>
        <p:nvGrpSpPr>
          <p:cNvPr id="284698" name="Group 26">
            <a:extLst>
              <a:ext uri="{FF2B5EF4-FFF2-40B4-BE49-F238E27FC236}">
                <a16:creationId xmlns:a16="http://schemas.microsoft.com/office/drawing/2014/main" id="{E445FDEA-E7CE-476E-AE71-2E55F9AB20BB}"/>
              </a:ext>
            </a:extLst>
          </p:cNvPr>
          <p:cNvGrpSpPr>
            <a:grpSpLocks/>
          </p:cNvGrpSpPr>
          <p:nvPr/>
        </p:nvGrpSpPr>
        <p:grpSpPr bwMode="auto">
          <a:xfrm>
            <a:off x="44450" y="4724400"/>
            <a:ext cx="5319713" cy="2133600"/>
            <a:chOff x="-39" y="2976"/>
            <a:chExt cx="3351" cy="1344"/>
          </a:xfrm>
        </p:grpSpPr>
        <p:graphicFrame>
          <p:nvGraphicFramePr>
            <p:cNvPr id="11273" name="Object 27">
              <a:extLst>
                <a:ext uri="{FF2B5EF4-FFF2-40B4-BE49-F238E27FC236}">
                  <a16:creationId xmlns:a16="http://schemas.microsoft.com/office/drawing/2014/main" id="{26E1FBFA-9469-49AA-8231-F673F9569285}"/>
                </a:ext>
              </a:extLst>
            </p:cNvPr>
            <p:cNvGraphicFramePr>
              <a:graphicFrameLocks noChangeAspect="1"/>
            </p:cNvGraphicFramePr>
            <p:nvPr/>
          </p:nvGraphicFramePr>
          <p:xfrm>
            <a:off x="2712" y="3360"/>
            <a:ext cx="600" cy="498"/>
          </p:xfrm>
          <a:graphic>
            <a:graphicData uri="http://schemas.openxmlformats.org/presentationml/2006/ole">
              <mc:AlternateContent xmlns:mc="http://schemas.openxmlformats.org/markup-compatibility/2006">
                <mc:Choice xmlns:v="urn:schemas-microsoft-com:vml" Requires="v">
                  <p:oleObj spid="_x0000_s11299" r:id="rId10" imgW="482391" imgH="393529" progId="Equation.3">
                    <p:embed/>
                  </p:oleObj>
                </mc:Choice>
                <mc:Fallback>
                  <p:oleObj r:id="rId10" imgW="482391" imgH="393529" progId="Equation.3">
                    <p:embed/>
                    <p:pic>
                      <p:nvPicPr>
                        <p:cNvPr id="0" name="Object 2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12" y="3360"/>
                          <a:ext cx="600" cy="49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4" name="Object 28">
              <a:extLst>
                <a:ext uri="{FF2B5EF4-FFF2-40B4-BE49-F238E27FC236}">
                  <a16:creationId xmlns:a16="http://schemas.microsoft.com/office/drawing/2014/main" id="{61F139B5-7251-40BE-B53A-E1F1C41B9BA6}"/>
                </a:ext>
              </a:extLst>
            </p:cNvPr>
            <p:cNvGraphicFramePr>
              <a:graphicFrameLocks noChangeAspect="1"/>
            </p:cNvGraphicFramePr>
            <p:nvPr/>
          </p:nvGraphicFramePr>
          <p:xfrm>
            <a:off x="-39" y="3360"/>
            <a:ext cx="2773" cy="546"/>
          </p:xfrm>
          <a:graphic>
            <a:graphicData uri="http://schemas.openxmlformats.org/presentationml/2006/ole">
              <mc:AlternateContent xmlns:mc="http://schemas.openxmlformats.org/markup-compatibility/2006">
                <mc:Choice xmlns:v="urn:schemas-microsoft-com:vml" Requires="v">
                  <p:oleObj spid="_x0000_s11300" name="Equation" r:id="rId12" imgW="2235200" imgH="431800" progId="Equation.3">
                    <p:embed/>
                  </p:oleObj>
                </mc:Choice>
                <mc:Fallback>
                  <p:oleObj name="Equation" r:id="rId12" imgW="2235200" imgH="431800" progId="Equation.3">
                    <p:embed/>
                    <p:pic>
                      <p:nvPicPr>
                        <p:cNvPr id="0" name="Object 2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 y="3360"/>
                          <a:ext cx="2773"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5" name="Text Box 29">
              <a:extLst>
                <a:ext uri="{FF2B5EF4-FFF2-40B4-BE49-F238E27FC236}">
                  <a16:creationId xmlns:a16="http://schemas.microsoft.com/office/drawing/2014/main" id="{E349E0EA-7635-4DE2-B2F1-F7E025A7EDB1}"/>
                </a:ext>
              </a:extLst>
            </p:cNvPr>
            <p:cNvSpPr txBox="1">
              <a:spLocks noChangeArrowheads="1"/>
            </p:cNvSpPr>
            <p:nvPr/>
          </p:nvSpPr>
          <p:spPr bwMode="auto">
            <a:xfrm>
              <a:off x="48" y="2976"/>
              <a:ext cx="27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solidFill>
                    <a:srgbClr val="FF0000"/>
                  </a:solidFill>
                  <a:cs typeface="Times New Roman" panose="02020603050405020304" pitchFamily="18" charset="0"/>
                </a:rPr>
                <a:t>Meniscus is stable. </a:t>
              </a:r>
              <a:r>
                <a:rPr lang="en-US" altLang="en-US">
                  <a:solidFill>
                    <a:srgbClr val="0000FF"/>
                  </a:solidFill>
                  <a:cs typeface="Times New Roman" panose="02020603050405020304" pitchFamily="18" charset="0"/>
                </a:rPr>
                <a:t>Kelvin radius:</a:t>
              </a:r>
              <a:r>
                <a:rPr lang="en-US" altLang="en-US"/>
                <a:t> </a:t>
              </a:r>
            </a:p>
          </p:txBody>
        </p:sp>
        <p:sp>
          <p:nvSpPr>
            <p:cNvPr id="11276" name="Text Box 30">
              <a:extLst>
                <a:ext uri="{FF2B5EF4-FFF2-40B4-BE49-F238E27FC236}">
                  <a16:creationId xmlns:a16="http://schemas.microsoft.com/office/drawing/2014/main" id="{2ECD7771-0C2E-4817-A973-653A4C918350}"/>
                </a:ext>
              </a:extLst>
            </p:cNvPr>
            <p:cNvSpPr txBox="1">
              <a:spLocks noChangeArrowheads="1"/>
            </p:cNvSpPr>
            <p:nvPr/>
          </p:nvSpPr>
          <p:spPr bwMode="auto">
            <a:xfrm>
              <a:off x="0" y="4032"/>
              <a:ext cx="30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cs typeface="Times New Roman" panose="02020603050405020304" pitchFamily="18" charset="0"/>
                  <a:sym typeface="Symbol" panose="05050102010706020507" pitchFamily="18" charset="2"/>
                </a:rPr>
                <a:t></a:t>
              </a:r>
              <a:r>
                <a:rPr lang="en-US" altLang="en-US">
                  <a:cs typeface="Times New Roman" panose="02020603050405020304" pitchFamily="18" charset="0"/>
                </a:rPr>
                <a:t> - surface tension, </a:t>
              </a:r>
              <a:r>
                <a:rPr lang="en-US" altLang="en-US" i="1">
                  <a:cs typeface="Times New Roman" panose="02020603050405020304" pitchFamily="18" charset="0"/>
                </a:rPr>
                <a:t>µ</a:t>
              </a:r>
              <a:r>
                <a:rPr lang="en-US" altLang="en-US">
                  <a:cs typeface="Times New Roman" panose="02020603050405020304" pitchFamily="18" charset="0"/>
                </a:rPr>
                <a:t> - molar weight</a:t>
              </a:r>
              <a:r>
                <a:rPr lang="en-US" altLang="en-US"/>
                <a:t>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84698"/>
                                        </p:tgtEl>
                                        <p:attrNameLst>
                                          <p:attrName>style.visibility</p:attrName>
                                        </p:attrNameLst>
                                      </p:cBhvr>
                                      <p:to>
                                        <p:strVal val="visible"/>
                                      </p:to>
                                    </p:set>
                                    <p:anim calcmode="lin" valueType="num">
                                      <p:cBhvr additive="base">
                                        <p:cTn id="7" dur="500" fill="hold"/>
                                        <p:tgtEl>
                                          <p:spTgt spid="284698"/>
                                        </p:tgtEl>
                                        <p:attrNameLst>
                                          <p:attrName>ppt_x</p:attrName>
                                        </p:attrNameLst>
                                      </p:cBhvr>
                                      <p:tavLst>
                                        <p:tav tm="0">
                                          <p:val>
                                            <p:strVal val="0-#ppt_w/2"/>
                                          </p:val>
                                        </p:tav>
                                        <p:tav tm="100000">
                                          <p:val>
                                            <p:strVal val="#ppt_x"/>
                                          </p:val>
                                        </p:tav>
                                      </p:tavLst>
                                    </p:anim>
                                    <p:anim calcmode="lin" valueType="num">
                                      <p:cBhvr additive="base">
                                        <p:cTn id="8" dur="500" fill="hold"/>
                                        <p:tgtEl>
                                          <p:spTgt spid="2846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84692"/>
                                        </p:tgtEl>
                                        <p:attrNameLst>
                                          <p:attrName>style.visibility</p:attrName>
                                        </p:attrNameLst>
                                      </p:cBhvr>
                                      <p:to>
                                        <p:strVal val="visible"/>
                                      </p:to>
                                    </p:set>
                                    <p:anim calcmode="lin" valueType="num">
                                      <p:cBhvr additive="base">
                                        <p:cTn id="13" dur="500" fill="hold"/>
                                        <p:tgtEl>
                                          <p:spTgt spid="284692"/>
                                        </p:tgtEl>
                                        <p:attrNameLst>
                                          <p:attrName>ppt_x</p:attrName>
                                        </p:attrNameLst>
                                      </p:cBhvr>
                                      <p:tavLst>
                                        <p:tav tm="0">
                                          <p:val>
                                            <p:strVal val="1+#ppt_w/2"/>
                                          </p:val>
                                        </p:tav>
                                        <p:tav tm="100000">
                                          <p:val>
                                            <p:strVal val="#ppt_x"/>
                                          </p:val>
                                        </p:tav>
                                      </p:tavLst>
                                    </p:anim>
                                    <p:anim calcmode="lin" valueType="num">
                                      <p:cBhvr additive="base">
                                        <p:cTn id="14" dur="500" fill="hold"/>
                                        <p:tgtEl>
                                          <p:spTgt spid="28469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84689"/>
                                        </p:tgtEl>
                                        <p:attrNameLst>
                                          <p:attrName>style.visibility</p:attrName>
                                        </p:attrNameLst>
                                      </p:cBhvr>
                                      <p:to>
                                        <p:strVal val="visible"/>
                                      </p:to>
                                    </p:set>
                                    <p:anim calcmode="lin" valueType="num">
                                      <p:cBhvr additive="base">
                                        <p:cTn id="19" dur="500" fill="hold"/>
                                        <p:tgtEl>
                                          <p:spTgt spid="284689"/>
                                        </p:tgtEl>
                                        <p:attrNameLst>
                                          <p:attrName>ppt_x</p:attrName>
                                        </p:attrNameLst>
                                      </p:cBhvr>
                                      <p:tavLst>
                                        <p:tav tm="0">
                                          <p:val>
                                            <p:strVal val="1+#ppt_w/2"/>
                                          </p:val>
                                        </p:tav>
                                        <p:tav tm="100000">
                                          <p:val>
                                            <p:strVal val="#ppt_x"/>
                                          </p:val>
                                        </p:tav>
                                      </p:tavLst>
                                    </p:anim>
                                    <p:anim calcmode="lin" valueType="num">
                                      <p:cBhvr additive="base">
                                        <p:cTn id="20" dur="500" fill="hold"/>
                                        <p:tgtEl>
                                          <p:spTgt spid="28468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284695"/>
                                        </p:tgtEl>
                                        <p:attrNameLst>
                                          <p:attrName>style.visibility</p:attrName>
                                        </p:attrNameLst>
                                      </p:cBhvr>
                                      <p:to>
                                        <p:strVal val="visible"/>
                                      </p:to>
                                    </p:set>
                                    <p:anim calcmode="lin" valueType="num">
                                      <p:cBhvr additive="base">
                                        <p:cTn id="25" dur="500" fill="hold"/>
                                        <p:tgtEl>
                                          <p:spTgt spid="284695"/>
                                        </p:tgtEl>
                                        <p:attrNameLst>
                                          <p:attrName>ppt_x</p:attrName>
                                        </p:attrNameLst>
                                      </p:cBhvr>
                                      <p:tavLst>
                                        <p:tav tm="0">
                                          <p:val>
                                            <p:strVal val="1+#ppt_w/2"/>
                                          </p:val>
                                        </p:tav>
                                        <p:tav tm="100000">
                                          <p:val>
                                            <p:strVal val="#ppt_x"/>
                                          </p:val>
                                        </p:tav>
                                      </p:tavLst>
                                    </p:anim>
                                    <p:anim calcmode="lin" valueType="num">
                                      <p:cBhvr additive="base">
                                        <p:cTn id="26" dur="500" fill="hold"/>
                                        <p:tgtEl>
                                          <p:spTgt spid="2846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a:extLst>
              <a:ext uri="{FF2B5EF4-FFF2-40B4-BE49-F238E27FC236}">
                <a16:creationId xmlns:a16="http://schemas.microsoft.com/office/drawing/2014/main" id="{761EF7C9-A6B5-4379-A411-3BBBFE5A54A7}"/>
              </a:ext>
            </a:extLst>
          </p:cNvPr>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 Arnold, Applied Physics, Linz</a:t>
            </a:r>
          </a:p>
        </p:txBody>
      </p:sp>
      <p:sp>
        <p:nvSpPr>
          <p:cNvPr id="13315" name="Text Box 2">
            <a:extLst>
              <a:ext uri="{FF2B5EF4-FFF2-40B4-BE49-F238E27FC236}">
                <a16:creationId xmlns:a16="http://schemas.microsoft.com/office/drawing/2014/main" id="{354CA681-580D-49F1-8B3C-9FEC2CEB3B29}"/>
              </a:ext>
            </a:extLst>
          </p:cNvPr>
          <p:cNvSpPr txBox="1">
            <a:spLocks noChangeArrowheads="1"/>
          </p:cNvSpPr>
          <p:nvPr/>
        </p:nvSpPr>
        <p:spPr bwMode="auto">
          <a:xfrm>
            <a:off x="107950" y="-52388"/>
            <a:ext cx="3529013"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solidFill>
                  <a:srgbClr val="FF0000"/>
                </a:solidFill>
              </a:rPr>
              <a:t>Let us draw it in scale</a:t>
            </a:r>
          </a:p>
        </p:txBody>
      </p:sp>
      <p:sp>
        <p:nvSpPr>
          <p:cNvPr id="13316" name="Text Box 4">
            <a:extLst>
              <a:ext uri="{FF2B5EF4-FFF2-40B4-BE49-F238E27FC236}">
                <a16:creationId xmlns:a16="http://schemas.microsoft.com/office/drawing/2014/main" id="{14904914-7174-4FCA-AE35-B8CAE0FEE5CE}"/>
              </a:ext>
            </a:extLst>
          </p:cNvPr>
          <p:cNvSpPr txBox="1">
            <a:spLocks noChangeArrowheads="1"/>
          </p:cNvSpPr>
          <p:nvPr/>
        </p:nvSpPr>
        <p:spPr bwMode="auto">
          <a:xfrm>
            <a:off x="3563938" y="657225"/>
            <a:ext cx="1008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n</a:t>
            </a:r>
            <a:r>
              <a:rPr lang="en-US" altLang="en-US"/>
              <a:t>=1.4</a:t>
            </a:r>
            <a:endParaRPr lang="en-US" altLang="en-US" b="1">
              <a:solidFill>
                <a:srgbClr val="CC0099"/>
              </a:solidFill>
            </a:endParaRPr>
          </a:p>
        </p:txBody>
      </p:sp>
      <p:sp>
        <p:nvSpPr>
          <p:cNvPr id="299017" name="Text Box 9">
            <a:extLst>
              <a:ext uri="{FF2B5EF4-FFF2-40B4-BE49-F238E27FC236}">
                <a16:creationId xmlns:a16="http://schemas.microsoft.com/office/drawing/2014/main" id="{127B139C-E0EF-4455-B634-D7AAF0C9B785}"/>
              </a:ext>
            </a:extLst>
          </p:cNvPr>
          <p:cNvSpPr txBox="1">
            <a:spLocks noChangeArrowheads="1"/>
          </p:cNvSpPr>
          <p:nvPr/>
        </p:nvSpPr>
        <p:spPr bwMode="auto">
          <a:xfrm>
            <a:off x="4787900" y="4976813"/>
            <a:ext cx="424815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0000"/>
              </a:lnSpc>
              <a:spcBef>
                <a:spcPct val="50000"/>
              </a:spcBef>
            </a:pPr>
            <a:r>
              <a:rPr lang="en-US" altLang="en-US" sz="2000"/>
              <a:t>Note that:</a:t>
            </a:r>
          </a:p>
          <a:p>
            <a:pPr>
              <a:lnSpc>
                <a:spcPct val="50000"/>
              </a:lnSpc>
              <a:spcBef>
                <a:spcPct val="50000"/>
              </a:spcBef>
              <a:buFontTx/>
              <a:buChar char="•"/>
            </a:pPr>
            <a:r>
              <a:rPr lang="en-US" altLang="en-US" sz="2000">
                <a:solidFill>
                  <a:srgbClr val="0000FF"/>
                </a:solidFill>
              </a:rPr>
              <a:t>Surface tension disappears</a:t>
            </a:r>
            <a:r>
              <a:rPr lang="en-US" altLang="en-US" sz="2000"/>
              <a:t> near </a:t>
            </a:r>
            <a:r>
              <a:rPr lang="en-US" altLang="en-US" sz="2000" i="1"/>
              <a:t>T</a:t>
            </a:r>
            <a:r>
              <a:rPr lang="en-US" altLang="en-US" sz="2000" i="1" baseline="-25000"/>
              <a:t>c l</a:t>
            </a:r>
            <a:endParaRPr lang="en-US" altLang="en-US" sz="2000"/>
          </a:p>
          <a:p>
            <a:pPr>
              <a:lnSpc>
                <a:spcPct val="50000"/>
              </a:lnSpc>
              <a:spcBef>
                <a:spcPct val="50000"/>
              </a:spcBef>
              <a:buFontTx/>
              <a:buChar char="•"/>
            </a:pPr>
            <a:r>
              <a:rPr lang="en-US" altLang="en-US" sz="2000"/>
              <a:t>water molecules in the interstice may</a:t>
            </a:r>
          </a:p>
          <a:p>
            <a:pPr>
              <a:lnSpc>
                <a:spcPct val="50000"/>
              </a:lnSpc>
              <a:spcBef>
                <a:spcPct val="50000"/>
              </a:spcBef>
            </a:pPr>
            <a:r>
              <a:rPr lang="en-US" altLang="en-US" sz="2000">
                <a:solidFill>
                  <a:srgbClr val="0000FF"/>
                </a:solidFill>
              </a:rPr>
              <a:t>decrease adhesion</a:t>
            </a:r>
            <a:r>
              <a:rPr lang="en-US" altLang="en-US" sz="2000"/>
              <a:t> by a factor of ~100</a:t>
            </a:r>
          </a:p>
          <a:p>
            <a:pPr>
              <a:lnSpc>
                <a:spcPct val="50000"/>
              </a:lnSpc>
              <a:spcBef>
                <a:spcPct val="50000"/>
              </a:spcBef>
            </a:pPr>
            <a:r>
              <a:rPr lang="en-US" altLang="en-US" sz="2000">
                <a:sym typeface="Symbol" panose="05050102010706020507" pitchFamily="18" charset="2"/>
              </a:rPr>
              <a:t>Heating up to below </a:t>
            </a:r>
            <a:r>
              <a:rPr lang="en-US" altLang="en-US" i="1"/>
              <a:t>T</a:t>
            </a:r>
            <a:r>
              <a:rPr lang="en-US" altLang="en-US" i="1" baseline="-25000"/>
              <a:t>c l</a:t>
            </a:r>
            <a:r>
              <a:rPr lang="en-US" altLang="en-US" i="1"/>
              <a:t> </a:t>
            </a:r>
            <a:r>
              <a:rPr lang="en-US" altLang="en-US"/>
              <a:t>may help</a:t>
            </a:r>
          </a:p>
        </p:txBody>
      </p:sp>
      <p:sp>
        <p:nvSpPr>
          <p:cNvPr id="13318" name="Rectangle 10">
            <a:extLst>
              <a:ext uri="{FF2B5EF4-FFF2-40B4-BE49-F238E27FC236}">
                <a16:creationId xmlns:a16="http://schemas.microsoft.com/office/drawing/2014/main" id="{1190A4DF-26F9-4573-A571-2DEDB948E8B5}"/>
              </a:ext>
            </a:extLst>
          </p:cNvPr>
          <p:cNvSpPr>
            <a:spLocks noChangeArrowheads="1"/>
          </p:cNvSpPr>
          <p:nvPr/>
        </p:nvSpPr>
        <p:spPr bwMode="auto">
          <a:xfrm>
            <a:off x="0" y="3208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319" name="Rectangle 11">
            <a:extLst>
              <a:ext uri="{FF2B5EF4-FFF2-40B4-BE49-F238E27FC236}">
                <a16:creationId xmlns:a16="http://schemas.microsoft.com/office/drawing/2014/main" id="{6F5B46C8-29F9-46C8-B025-29E88DC60037}"/>
              </a:ext>
            </a:extLst>
          </p:cNvPr>
          <p:cNvSpPr>
            <a:spLocks noChangeArrowheads="1"/>
          </p:cNvSpPr>
          <p:nvPr/>
        </p:nvSpPr>
        <p:spPr bwMode="auto">
          <a:xfrm>
            <a:off x="0" y="36496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aphicFrame>
        <p:nvGraphicFramePr>
          <p:cNvPr id="13320" name="Object 12">
            <a:extLst>
              <a:ext uri="{FF2B5EF4-FFF2-40B4-BE49-F238E27FC236}">
                <a16:creationId xmlns:a16="http://schemas.microsoft.com/office/drawing/2014/main" id="{53BBF64F-47DA-4066-9E95-AF0E210EAC14}"/>
              </a:ext>
            </a:extLst>
          </p:cNvPr>
          <p:cNvGraphicFramePr>
            <a:graphicFrameLocks noChangeAspect="1"/>
          </p:cNvGraphicFramePr>
          <p:nvPr/>
        </p:nvGraphicFramePr>
        <p:xfrm>
          <a:off x="4679950" y="0"/>
          <a:ext cx="4464050" cy="989013"/>
        </p:xfrm>
        <a:graphic>
          <a:graphicData uri="http://schemas.openxmlformats.org/presentationml/2006/ole">
            <mc:AlternateContent xmlns:mc="http://schemas.openxmlformats.org/markup-compatibility/2006">
              <mc:Choice xmlns:v="urn:schemas-microsoft-com:vml" Requires="v">
                <p:oleObj spid="_x0000_s13342" name="Equation" r:id="rId4" imgW="2234230" imgH="495085" progId="Equation.3">
                  <p:embed/>
                </p:oleObj>
              </mc:Choice>
              <mc:Fallback>
                <p:oleObj name="Equation" r:id="rId4" imgW="2234230" imgH="495085"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9950" y="0"/>
                        <a:ext cx="4464050" cy="98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9022" name="Text Box 14">
            <a:extLst>
              <a:ext uri="{FF2B5EF4-FFF2-40B4-BE49-F238E27FC236}">
                <a16:creationId xmlns:a16="http://schemas.microsoft.com/office/drawing/2014/main" id="{4616C705-52E1-425E-A586-4E326039F5AB}"/>
              </a:ext>
            </a:extLst>
          </p:cNvPr>
          <p:cNvSpPr txBox="1">
            <a:spLocks noChangeArrowheads="1"/>
          </p:cNvSpPr>
          <p:nvPr/>
        </p:nvSpPr>
        <p:spPr bwMode="auto">
          <a:xfrm>
            <a:off x="34925" y="3608388"/>
            <a:ext cx="5005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i="1">
                <a:solidFill>
                  <a:srgbClr val="CC0099"/>
                </a:solidFill>
              </a:rPr>
              <a:t>RH</a:t>
            </a:r>
            <a:r>
              <a:rPr lang="en-US" altLang="en-US" b="1">
                <a:solidFill>
                  <a:srgbClr val="CC0099"/>
                </a:solidFill>
              </a:rPr>
              <a:t>=0.99 </a:t>
            </a:r>
            <a:r>
              <a:rPr lang="en-US" altLang="en-US"/>
              <a:t>Kelvin radius </a:t>
            </a:r>
            <a:r>
              <a:rPr lang="en-US" altLang="en-US" b="1" i="1">
                <a:solidFill>
                  <a:srgbClr val="FF0000"/>
                </a:solidFill>
              </a:rPr>
              <a:t>R</a:t>
            </a:r>
            <a:r>
              <a:rPr lang="en-US" altLang="en-US" b="1" i="1" baseline="-25000">
                <a:solidFill>
                  <a:srgbClr val="FF0000"/>
                </a:solidFill>
              </a:rPr>
              <a:t>K</a:t>
            </a:r>
            <a:r>
              <a:rPr lang="en-US" altLang="en-US" b="1">
                <a:solidFill>
                  <a:srgbClr val="FF0000"/>
                </a:solidFill>
              </a:rPr>
              <a:t>=50 nm</a:t>
            </a:r>
          </a:p>
        </p:txBody>
      </p:sp>
      <p:pic>
        <p:nvPicPr>
          <p:cNvPr id="299025" name="Picture 17">
            <a:extLst>
              <a:ext uri="{FF2B5EF4-FFF2-40B4-BE49-F238E27FC236}">
                <a16:creationId xmlns:a16="http://schemas.microsoft.com/office/drawing/2014/main" id="{75447173-A771-40E1-BB06-DEAC2E27717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750888"/>
            <a:ext cx="1670050"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99026" name="Group 18">
            <a:extLst>
              <a:ext uri="{FF2B5EF4-FFF2-40B4-BE49-F238E27FC236}">
                <a16:creationId xmlns:a16="http://schemas.microsoft.com/office/drawing/2014/main" id="{23707155-22E8-4CEB-89FB-EC1D554A11F7}"/>
              </a:ext>
            </a:extLst>
          </p:cNvPr>
          <p:cNvGrpSpPr>
            <a:grpSpLocks noChangeAspect="1"/>
          </p:cNvGrpSpPr>
          <p:nvPr/>
        </p:nvGrpSpPr>
        <p:grpSpPr bwMode="auto">
          <a:xfrm>
            <a:off x="2001838" y="4041775"/>
            <a:ext cx="1670050" cy="2462213"/>
            <a:chOff x="2653" y="255"/>
            <a:chExt cx="877" cy="1293"/>
          </a:xfrm>
        </p:grpSpPr>
        <p:pic>
          <p:nvPicPr>
            <p:cNvPr id="13339" name="Picture 19">
              <a:extLst>
                <a:ext uri="{FF2B5EF4-FFF2-40B4-BE49-F238E27FC236}">
                  <a16:creationId xmlns:a16="http://schemas.microsoft.com/office/drawing/2014/main" id="{B3643ECD-FBF7-4710-AA04-AD42BE9EC1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53" y="255"/>
              <a:ext cx="877" cy="1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40" name="Oval 20">
              <a:extLst>
                <a:ext uri="{FF2B5EF4-FFF2-40B4-BE49-F238E27FC236}">
                  <a16:creationId xmlns:a16="http://schemas.microsoft.com/office/drawing/2014/main" id="{B02A14E5-5803-46EE-A17D-EF06BD414080}"/>
                </a:ext>
              </a:extLst>
            </p:cNvPr>
            <p:cNvSpPr>
              <a:spLocks noChangeAspect="1" noChangeArrowheads="1"/>
            </p:cNvSpPr>
            <p:nvPr/>
          </p:nvSpPr>
          <p:spPr bwMode="auto">
            <a:xfrm>
              <a:off x="3152" y="1321"/>
              <a:ext cx="182" cy="20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341" name="Oval 21">
              <a:extLst>
                <a:ext uri="{FF2B5EF4-FFF2-40B4-BE49-F238E27FC236}">
                  <a16:creationId xmlns:a16="http://schemas.microsoft.com/office/drawing/2014/main" id="{5C28E5F2-5FA1-4A65-933A-4417F2549EEC}"/>
                </a:ext>
              </a:extLst>
            </p:cNvPr>
            <p:cNvSpPr>
              <a:spLocks noChangeAspect="1" noChangeArrowheads="1"/>
            </p:cNvSpPr>
            <p:nvPr/>
          </p:nvSpPr>
          <p:spPr bwMode="auto">
            <a:xfrm>
              <a:off x="3152" y="391"/>
              <a:ext cx="182" cy="20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grpSp>
        <p:nvGrpSpPr>
          <p:cNvPr id="299030" name="Group 22">
            <a:extLst>
              <a:ext uri="{FF2B5EF4-FFF2-40B4-BE49-F238E27FC236}">
                <a16:creationId xmlns:a16="http://schemas.microsoft.com/office/drawing/2014/main" id="{8FA2A06D-D6F5-4A81-A017-A1DBB043A193}"/>
              </a:ext>
            </a:extLst>
          </p:cNvPr>
          <p:cNvGrpSpPr>
            <a:grpSpLocks noChangeAspect="1"/>
          </p:cNvGrpSpPr>
          <p:nvPr/>
        </p:nvGrpSpPr>
        <p:grpSpPr bwMode="auto">
          <a:xfrm>
            <a:off x="179388" y="4046538"/>
            <a:ext cx="1671637" cy="2551112"/>
            <a:chOff x="2653" y="1842"/>
            <a:chExt cx="877" cy="1339"/>
          </a:xfrm>
        </p:grpSpPr>
        <p:pic>
          <p:nvPicPr>
            <p:cNvPr id="13336" name="Picture 23">
              <a:extLst>
                <a:ext uri="{FF2B5EF4-FFF2-40B4-BE49-F238E27FC236}">
                  <a16:creationId xmlns:a16="http://schemas.microsoft.com/office/drawing/2014/main" id="{7D33A182-2947-4E3A-B243-F3E226010FA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53" y="1842"/>
              <a:ext cx="877" cy="1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7" name="Rectangle 24">
              <a:extLst>
                <a:ext uri="{FF2B5EF4-FFF2-40B4-BE49-F238E27FC236}">
                  <a16:creationId xmlns:a16="http://schemas.microsoft.com/office/drawing/2014/main" id="{620AF81B-56B6-4ECE-9B80-C63CA23686A2}"/>
                </a:ext>
              </a:extLst>
            </p:cNvPr>
            <p:cNvSpPr>
              <a:spLocks noChangeAspect="1" noChangeArrowheads="1"/>
            </p:cNvSpPr>
            <p:nvPr/>
          </p:nvSpPr>
          <p:spPr bwMode="auto">
            <a:xfrm>
              <a:off x="2676" y="2931"/>
              <a:ext cx="385" cy="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338" name="Rectangle 25">
              <a:extLst>
                <a:ext uri="{FF2B5EF4-FFF2-40B4-BE49-F238E27FC236}">
                  <a16:creationId xmlns:a16="http://schemas.microsoft.com/office/drawing/2014/main" id="{34637A69-E5A5-40AB-879F-052D57721201}"/>
                </a:ext>
              </a:extLst>
            </p:cNvPr>
            <p:cNvSpPr>
              <a:spLocks noChangeAspect="1" noChangeArrowheads="1"/>
            </p:cNvSpPr>
            <p:nvPr/>
          </p:nvSpPr>
          <p:spPr bwMode="auto">
            <a:xfrm>
              <a:off x="2676" y="1956"/>
              <a:ext cx="385" cy="20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pic>
        <p:nvPicPr>
          <p:cNvPr id="299024" name="Picture 16">
            <a:extLst>
              <a:ext uri="{FF2B5EF4-FFF2-40B4-BE49-F238E27FC236}">
                <a16:creationId xmlns:a16="http://schemas.microsoft.com/office/drawing/2014/main" id="{F80ADD9B-A275-4043-A44F-41F970C8782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765175"/>
            <a:ext cx="167005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26" name="Text Box 26">
            <a:extLst>
              <a:ext uri="{FF2B5EF4-FFF2-40B4-BE49-F238E27FC236}">
                <a16:creationId xmlns:a16="http://schemas.microsoft.com/office/drawing/2014/main" id="{0832143B-C4C1-4FBD-AD5A-8D475D04FF4F}"/>
              </a:ext>
            </a:extLst>
          </p:cNvPr>
          <p:cNvSpPr txBox="1">
            <a:spLocks noChangeArrowheads="1"/>
          </p:cNvSpPr>
          <p:nvPr/>
        </p:nvSpPr>
        <p:spPr bwMode="auto">
          <a:xfrm>
            <a:off x="250825" y="3008313"/>
            <a:ext cx="1441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r</a:t>
            </a:r>
            <a:r>
              <a:rPr lang="en-US" altLang="en-US"/>
              <a:t>= 2.5 µm</a:t>
            </a:r>
          </a:p>
        </p:txBody>
      </p:sp>
      <p:sp>
        <p:nvSpPr>
          <p:cNvPr id="13327" name="Text Box 27">
            <a:extLst>
              <a:ext uri="{FF2B5EF4-FFF2-40B4-BE49-F238E27FC236}">
                <a16:creationId xmlns:a16="http://schemas.microsoft.com/office/drawing/2014/main" id="{68FF2A75-58B5-45C0-AE64-1258CA1CB655}"/>
              </a:ext>
            </a:extLst>
          </p:cNvPr>
          <p:cNvSpPr txBox="1">
            <a:spLocks noChangeArrowheads="1"/>
          </p:cNvSpPr>
          <p:nvPr/>
        </p:nvSpPr>
        <p:spPr bwMode="auto">
          <a:xfrm>
            <a:off x="2087563" y="2997200"/>
            <a:ext cx="1476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r</a:t>
            </a:r>
            <a:r>
              <a:rPr lang="en-US" altLang="en-US"/>
              <a:t>= 150 nm</a:t>
            </a:r>
          </a:p>
        </p:txBody>
      </p:sp>
      <p:sp>
        <p:nvSpPr>
          <p:cNvPr id="13328" name="Text Box 28">
            <a:extLst>
              <a:ext uri="{FF2B5EF4-FFF2-40B4-BE49-F238E27FC236}">
                <a16:creationId xmlns:a16="http://schemas.microsoft.com/office/drawing/2014/main" id="{03000DB3-CD5A-41A4-AE01-A41E3418F4B0}"/>
              </a:ext>
            </a:extLst>
          </p:cNvPr>
          <p:cNvSpPr txBox="1">
            <a:spLocks noChangeArrowheads="1"/>
          </p:cNvSpPr>
          <p:nvPr/>
        </p:nvSpPr>
        <p:spPr bwMode="auto">
          <a:xfrm>
            <a:off x="2159000" y="6284913"/>
            <a:ext cx="1476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r</a:t>
            </a:r>
            <a:r>
              <a:rPr lang="en-US" altLang="en-US"/>
              <a:t>= 150 nm</a:t>
            </a:r>
          </a:p>
        </p:txBody>
      </p:sp>
      <p:sp>
        <p:nvSpPr>
          <p:cNvPr id="13329" name="Text Box 29">
            <a:extLst>
              <a:ext uri="{FF2B5EF4-FFF2-40B4-BE49-F238E27FC236}">
                <a16:creationId xmlns:a16="http://schemas.microsoft.com/office/drawing/2014/main" id="{D9D26F41-0F12-4923-8584-0C3857686B71}"/>
              </a:ext>
            </a:extLst>
          </p:cNvPr>
          <p:cNvSpPr txBox="1">
            <a:spLocks noChangeArrowheads="1"/>
          </p:cNvSpPr>
          <p:nvPr/>
        </p:nvSpPr>
        <p:spPr bwMode="auto">
          <a:xfrm>
            <a:off x="358775" y="6273800"/>
            <a:ext cx="1476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a:t>r</a:t>
            </a:r>
            <a:r>
              <a:rPr lang="en-US" altLang="en-US"/>
              <a:t>= 50 nm</a:t>
            </a:r>
          </a:p>
        </p:txBody>
      </p:sp>
      <p:sp>
        <p:nvSpPr>
          <p:cNvPr id="299014" name="Text Box 6">
            <a:extLst>
              <a:ext uri="{FF2B5EF4-FFF2-40B4-BE49-F238E27FC236}">
                <a16:creationId xmlns:a16="http://schemas.microsoft.com/office/drawing/2014/main" id="{B54BE683-7BC1-437E-B758-B510ED4156CE}"/>
              </a:ext>
            </a:extLst>
          </p:cNvPr>
          <p:cNvSpPr txBox="1">
            <a:spLocks noChangeArrowheads="1"/>
          </p:cNvSpPr>
          <p:nvPr/>
        </p:nvSpPr>
        <p:spPr bwMode="auto">
          <a:xfrm>
            <a:off x="71438" y="379413"/>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i="1">
                <a:solidFill>
                  <a:srgbClr val="CC0099"/>
                </a:solidFill>
              </a:rPr>
              <a:t>RH</a:t>
            </a:r>
            <a:r>
              <a:rPr lang="en-US" altLang="en-US" b="1">
                <a:solidFill>
                  <a:srgbClr val="CC0099"/>
                </a:solidFill>
              </a:rPr>
              <a:t>=0.95, </a:t>
            </a:r>
            <a:r>
              <a:rPr lang="en-US" altLang="en-US"/>
              <a:t>Kelvin radius </a:t>
            </a:r>
            <a:r>
              <a:rPr lang="en-US" altLang="en-US" b="1" i="1">
                <a:solidFill>
                  <a:srgbClr val="FF0000"/>
                </a:solidFill>
              </a:rPr>
              <a:t>R</a:t>
            </a:r>
            <a:r>
              <a:rPr lang="en-US" altLang="en-US" b="1" i="1" baseline="-25000">
                <a:solidFill>
                  <a:srgbClr val="FF0000"/>
                </a:solidFill>
              </a:rPr>
              <a:t>K</a:t>
            </a:r>
            <a:r>
              <a:rPr lang="en-US" altLang="en-US" b="1">
                <a:solidFill>
                  <a:srgbClr val="FF0000"/>
                </a:solidFill>
              </a:rPr>
              <a:t>=10 nm</a:t>
            </a:r>
          </a:p>
        </p:txBody>
      </p:sp>
      <p:grpSp>
        <p:nvGrpSpPr>
          <p:cNvPr id="299042" name="Group 34">
            <a:extLst>
              <a:ext uri="{FF2B5EF4-FFF2-40B4-BE49-F238E27FC236}">
                <a16:creationId xmlns:a16="http://schemas.microsoft.com/office/drawing/2014/main" id="{5A5C7BDD-74F1-4069-B992-AE0DDB2C56F1}"/>
              </a:ext>
            </a:extLst>
          </p:cNvPr>
          <p:cNvGrpSpPr>
            <a:grpSpLocks/>
          </p:cNvGrpSpPr>
          <p:nvPr/>
        </p:nvGrpSpPr>
        <p:grpSpPr bwMode="auto">
          <a:xfrm>
            <a:off x="4535488" y="944563"/>
            <a:ext cx="4608512" cy="3744912"/>
            <a:chOff x="2857" y="595"/>
            <a:chExt cx="2903" cy="2359"/>
          </a:xfrm>
        </p:grpSpPr>
        <p:sp>
          <p:nvSpPr>
            <p:cNvPr id="13332" name="Text Box 15">
              <a:extLst>
                <a:ext uri="{FF2B5EF4-FFF2-40B4-BE49-F238E27FC236}">
                  <a16:creationId xmlns:a16="http://schemas.microsoft.com/office/drawing/2014/main" id="{A0831727-9315-483E-A46A-ECCF57DE8E77}"/>
                </a:ext>
              </a:extLst>
            </p:cNvPr>
            <p:cNvSpPr txBox="1">
              <a:spLocks noChangeArrowheads="1"/>
            </p:cNvSpPr>
            <p:nvPr/>
          </p:nvSpPr>
          <p:spPr bwMode="auto">
            <a:xfrm>
              <a:off x="3129" y="595"/>
              <a:ext cx="263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solidFill>
                    <a:srgbClr val="FF0000"/>
                  </a:solidFill>
                  <a:sym typeface="Symbol" panose="05050102010706020507" pitchFamily="18" charset="2"/>
                </a:rPr>
                <a:t>There is a difference</a:t>
              </a:r>
              <a:r>
                <a:rPr lang="en-US" altLang="en-US">
                  <a:sym typeface="Symbol" panose="05050102010706020507" pitchFamily="18" charset="2"/>
                </a:rPr>
                <a:t> between </a:t>
              </a:r>
              <a:r>
                <a:rPr lang="en-US" altLang="en-US" i="1">
                  <a:sym typeface="Symbol" panose="05050102010706020507" pitchFamily="18" charset="2"/>
                </a:rPr>
                <a:t>RH</a:t>
              </a:r>
              <a:r>
                <a:rPr lang="en-US" altLang="en-US">
                  <a:sym typeface="Symbol" panose="05050102010706020507" pitchFamily="18" charset="2"/>
                </a:rPr>
                <a:t>=0.95 and 0.99</a:t>
              </a:r>
            </a:p>
          </p:txBody>
        </p:sp>
        <p:pic>
          <p:nvPicPr>
            <p:cNvPr id="13333" name="Picture 30">
              <a:extLst>
                <a:ext uri="{FF2B5EF4-FFF2-40B4-BE49-F238E27FC236}">
                  <a16:creationId xmlns:a16="http://schemas.microsoft.com/office/drawing/2014/main" id="{CA0A0EE0-2A03-4903-9A44-CF768304BF5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7" y="1202"/>
              <a:ext cx="2847" cy="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4" name="Line 31">
              <a:extLst>
                <a:ext uri="{FF2B5EF4-FFF2-40B4-BE49-F238E27FC236}">
                  <a16:creationId xmlns:a16="http://schemas.microsoft.com/office/drawing/2014/main" id="{CF304F5F-D115-49D2-9427-BC30D85FF602}"/>
                </a:ext>
              </a:extLst>
            </p:cNvPr>
            <p:cNvSpPr>
              <a:spLocks noChangeShapeType="1"/>
            </p:cNvSpPr>
            <p:nvPr/>
          </p:nvSpPr>
          <p:spPr bwMode="auto">
            <a:xfrm flipH="1">
              <a:off x="3243" y="1071"/>
              <a:ext cx="317" cy="31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5" name="Line 32">
              <a:extLst>
                <a:ext uri="{FF2B5EF4-FFF2-40B4-BE49-F238E27FC236}">
                  <a16:creationId xmlns:a16="http://schemas.microsoft.com/office/drawing/2014/main" id="{0FF03604-7C2A-4557-B811-CC00FA4297C5}"/>
                </a:ext>
              </a:extLst>
            </p:cNvPr>
            <p:cNvSpPr>
              <a:spLocks noChangeShapeType="1"/>
            </p:cNvSpPr>
            <p:nvPr/>
          </p:nvSpPr>
          <p:spPr bwMode="auto">
            <a:xfrm flipH="1">
              <a:off x="3855" y="1071"/>
              <a:ext cx="431" cy="52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9014"/>
                                        </p:tgtEl>
                                        <p:attrNameLst>
                                          <p:attrName>style.visibility</p:attrName>
                                        </p:attrNameLst>
                                      </p:cBhvr>
                                      <p:to>
                                        <p:strVal val="visible"/>
                                      </p:to>
                                    </p:set>
                                    <p:anim calcmode="lin" valueType="num">
                                      <p:cBhvr>
                                        <p:cTn id="7" dur="500" fill="hold"/>
                                        <p:tgtEl>
                                          <p:spTgt spid="299014"/>
                                        </p:tgtEl>
                                        <p:attrNameLst>
                                          <p:attrName>ppt_w</p:attrName>
                                        </p:attrNameLst>
                                      </p:cBhvr>
                                      <p:tavLst>
                                        <p:tav tm="0">
                                          <p:val>
                                            <p:fltVal val="0"/>
                                          </p:val>
                                        </p:tav>
                                        <p:tav tm="100000">
                                          <p:val>
                                            <p:strVal val="#ppt_w"/>
                                          </p:val>
                                        </p:tav>
                                      </p:tavLst>
                                    </p:anim>
                                    <p:anim calcmode="lin" valueType="num">
                                      <p:cBhvr>
                                        <p:cTn id="8" dur="500" fill="hold"/>
                                        <p:tgtEl>
                                          <p:spTgt spid="29901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299024"/>
                                        </p:tgtEl>
                                        <p:attrNameLst>
                                          <p:attrName>style.visibility</p:attrName>
                                        </p:attrNameLst>
                                      </p:cBhvr>
                                      <p:to>
                                        <p:strVal val="visible"/>
                                      </p:to>
                                    </p:set>
                                    <p:anim calcmode="lin" valueType="num">
                                      <p:cBhvr>
                                        <p:cTn id="13" dur="500" fill="hold"/>
                                        <p:tgtEl>
                                          <p:spTgt spid="299024"/>
                                        </p:tgtEl>
                                        <p:attrNameLst>
                                          <p:attrName>ppt_w</p:attrName>
                                        </p:attrNameLst>
                                      </p:cBhvr>
                                      <p:tavLst>
                                        <p:tav tm="0">
                                          <p:val>
                                            <p:fltVal val="0"/>
                                          </p:val>
                                        </p:tav>
                                        <p:tav tm="100000">
                                          <p:val>
                                            <p:strVal val="#ppt_w"/>
                                          </p:val>
                                        </p:tav>
                                      </p:tavLst>
                                    </p:anim>
                                    <p:anim calcmode="lin" valueType="num">
                                      <p:cBhvr>
                                        <p:cTn id="14" dur="500" fill="hold"/>
                                        <p:tgtEl>
                                          <p:spTgt spid="299024"/>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299025"/>
                                        </p:tgtEl>
                                        <p:attrNameLst>
                                          <p:attrName>style.visibility</p:attrName>
                                        </p:attrNameLst>
                                      </p:cBhvr>
                                      <p:to>
                                        <p:strVal val="visible"/>
                                      </p:to>
                                    </p:set>
                                    <p:anim calcmode="lin" valueType="num">
                                      <p:cBhvr>
                                        <p:cTn id="19" dur="500" fill="hold"/>
                                        <p:tgtEl>
                                          <p:spTgt spid="299025"/>
                                        </p:tgtEl>
                                        <p:attrNameLst>
                                          <p:attrName>ppt_w</p:attrName>
                                        </p:attrNameLst>
                                      </p:cBhvr>
                                      <p:tavLst>
                                        <p:tav tm="0">
                                          <p:val>
                                            <p:fltVal val="0"/>
                                          </p:val>
                                        </p:tav>
                                        <p:tav tm="100000">
                                          <p:val>
                                            <p:strVal val="#ppt_w"/>
                                          </p:val>
                                        </p:tav>
                                      </p:tavLst>
                                    </p:anim>
                                    <p:anim calcmode="lin" valueType="num">
                                      <p:cBhvr>
                                        <p:cTn id="20" dur="500" fill="hold"/>
                                        <p:tgtEl>
                                          <p:spTgt spid="299025"/>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99022"/>
                                        </p:tgtEl>
                                        <p:attrNameLst>
                                          <p:attrName>style.visibility</p:attrName>
                                        </p:attrNameLst>
                                      </p:cBhvr>
                                      <p:to>
                                        <p:strVal val="visible"/>
                                      </p:to>
                                    </p:set>
                                    <p:anim calcmode="lin" valueType="num">
                                      <p:cBhvr>
                                        <p:cTn id="25" dur="500" fill="hold"/>
                                        <p:tgtEl>
                                          <p:spTgt spid="299022"/>
                                        </p:tgtEl>
                                        <p:attrNameLst>
                                          <p:attrName>ppt_w</p:attrName>
                                        </p:attrNameLst>
                                      </p:cBhvr>
                                      <p:tavLst>
                                        <p:tav tm="0">
                                          <p:val>
                                            <p:fltVal val="0"/>
                                          </p:val>
                                        </p:tav>
                                        <p:tav tm="100000">
                                          <p:val>
                                            <p:strVal val="#ppt_w"/>
                                          </p:val>
                                        </p:tav>
                                      </p:tavLst>
                                    </p:anim>
                                    <p:anim calcmode="lin" valueType="num">
                                      <p:cBhvr>
                                        <p:cTn id="26" dur="500" fill="hold"/>
                                        <p:tgtEl>
                                          <p:spTgt spid="299022"/>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299026"/>
                                        </p:tgtEl>
                                        <p:attrNameLst>
                                          <p:attrName>style.visibility</p:attrName>
                                        </p:attrNameLst>
                                      </p:cBhvr>
                                      <p:to>
                                        <p:strVal val="visible"/>
                                      </p:to>
                                    </p:set>
                                    <p:anim calcmode="lin" valueType="num">
                                      <p:cBhvr>
                                        <p:cTn id="31" dur="500" fill="hold"/>
                                        <p:tgtEl>
                                          <p:spTgt spid="299026"/>
                                        </p:tgtEl>
                                        <p:attrNameLst>
                                          <p:attrName>ppt_w</p:attrName>
                                        </p:attrNameLst>
                                      </p:cBhvr>
                                      <p:tavLst>
                                        <p:tav tm="0">
                                          <p:val>
                                            <p:fltVal val="0"/>
                                          </p:val>
                                        </p:tav>
                                        <p:tav tm="100000">
                                          <p:val>
                                            <p:strVal val="#ppt_w"/>
                                          </p:val>
                                        </p:tav>
                                      </p:tavLst>
                                    </p:anim>
                                    <p:anim calcmode="lin" valueType="num">
                                      <p:cBhvr>
                                        <p:cTn id="32" dur="500" fill="hold"/>
                                        <p:tgtEl>
                                          <p:spTgt spid="299026"/>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299030"/>
                                        </p:tgtEl>
                                        <p:attrNameLst>
                                          <p:attrName>style.visibility</p:attrName>
                                        </p:attrNameLst>
                                      </p:cBhvr>
                                      <p:to>
                                        <p:strVal val="visible"/>
                                      </p:to>
                                    </p:set>
                                    <p:anim calcmode="lin" valueType="num">
                                      <p:cBhvr>
                                        <p:cTn id="37" dur="500" fill="hold"/>
                                        <p:tgtEl>
                                          <p:spTgt spid="299030"/>
                                        </p:tgtEl>
                                        <p:attrNameLst>
                                          <p:attrName>ppt_w</p:attrName>
                                        </p:attrNameLst>
                                      </p:cBhvr>
                                      <p:tavLst>
                                        <p:tav tm="0">
                                          <p:val>
                                            <p:fltVal val="0"/>
                                          </p:val>
                                        </p:tav>
                                        <p:tav tm="100000">
                                          <p:val>
                                            <p:strVal val="#ppt_w"/>
                                          </p:val>
                                        </p:tav>
                                      </p:tavLst>
                                    </p:anim>
                                    <p:anim calcmode="lin" valueType="num">
                                      <p:cBhvr>
                                        <p:cTn id="38" dur="500" fill="hold"/>
                                        <p:tgtEl>
                                          <p:spTgt spid="299030"/>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 fill="hold" nodeType="clickEffect">
                                  <p:stCondLst>
                                    <p:cond delay="0"/>
                                  </p:stCondLst>
                                  <p:childTnLst>
                                    <p:set>
                                      <p:cBhvr>
                                        <p:cTn id="42" dur="1" fill="hold">
                                          <p:stCondLst>
                                            <p:cond delay="0"/>
                                          </p:stCondLst>
                                        </p:cTn>
                                        <p:tgtEl>
                                          <p:spTgt spid="299042"/>
                                        </p:tgtEl>
                                        <p:attrNameLst>
                                          <p:attrName>style.visibility</p:attrName>
                                        </p:attrNameLst>
                                      </p:cBhvr>
                                      <p:to>
                                        <p:strVal val="visible"/>
                                      </p:to>
                                    </p:set>
                                    <p:anim calcmode="lin" valueType="num">
                                      <p:cBhvr>
                                        <p:cTn id="43" dur="500" fill="hold"/>
                                        <p:tgtEl>
                                          <p:spTgt spid="299042"/>
                                        </p:tgtEl>
                                        <p:attrNameLst>
                                          <p:attrName>ppt_x</p:attrName>
                                        </p:attrNameLst>
                                      </p:cBhvr>
                                      <p:tavLst>
                                        <p:tav tm="0">
                                          <p:val>
                                            <p:strVal val="#ppt_x"/>
                                          </p:val>
                                        </p:tav>
                                        <p:tav tm="100000">
                                          <p:val>
                                            <p:strVal val="#ppt_x"/>
                                          </p:val>
                                        </p:tav>
                                      </p:tavLst>
                                    </p:anim>
                                    <p:anim calcmode="lin" valueType="num">
                                      <p:cBhvr>
                                        <p:cTn id="44" dur="500" fill="hold"/>
                                        <p:tgtEl>
                                          <p:spTgt spid="299042"/>
                                        </p:tgtEl>
                                        <p:attrNameLst>
                                          <p:attrName>ppt_y</p:attrName>
                                        </p:attrNameLst>
                                      </p:cBhvr>
                                      <p:tavLst>
                                        <p:tav tm="0">
                                          <p:val>
                                            <p:strVal val="#ppt_y-#ppt_h/2"/>
                                          </p:val>
                                        </p:tav>
                                        <p:tav tm="100000">
                                          <p:val>
                                            <p:strVal val="#ppt_y"/>
                                          </p:val>
                                        </p:tav>
                                      </p:tavLst>
                                    </p:anim>
                                    <p:anim calcmode="lin" valueType="num">
                                      <p:cBhvr>
                                        <p:cTn id="45" dur="500" fill="hold"/>
                                        <p:tgtEl>
                                          <p:spTgt spid="299042"/>
                                        </p:tgtEl>
                                        <p:attrNameLst>
                                          <p:attrName>ppt_w</p:attrName>
                                        </p:attrNameLst>
                                      </p:cBhvr>
                                      <p:tavLst>
                                        <p:tav tm="0">
                                          <p:val>
                                            <p:strVal val="#ppt_w"/>
                                          </p:val>
                                        </p:tav>
                                        <p:tav tm="100000">
                                          <p:val>
                                            <p:strVal val="#ppt_w"/>
                                          </p:val>
                                        </p:tav>
                                      </p:tavLst>
                                    </p:anim>
                                    <p:anim calcmode="lin" valueType="num">
                                      <p:cBhvr>
                                        <p:cTn id="46" dur="500" fill="hold"/>
                                        <p:tgtEl>
                                          <p:spTgt spid="299042"/>
                                        </p:tgtEl>
                                        <p:attrNameLst>
                                          <p:attrName>ppt_h</p:attrName>
                                        </p:attrNameLst>
                                      </p:cBhvr>
                                      <p:tavLst>
                                        <p:tav tm="0">
                                          <p:val>
                                            <p:fltVal val="0"/>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299017"/>
                                        </p:tgtEl>
                                        <p:attrNameLst>
                                          <p:attrName>style.visibility</p:attrName>
                                        </p:attrNameLst>
                                      </p:cBhvr>
                                      <p:to>
                                        <p:strVal val="visible"/>
                                      </p:to>
                                    </p:set>
                                    <p:anim calcmode="lin" valueType="num">
                                      <p:cBhvr>
                                        <p:cTn id="51" dur="500" fill="hold"/>
                                        <p:tgtEl>
                                          <p:spTgt spid="299017"/>
                                        </p:tgtEl>
                                        <p:attrNameLst>
                                          <p:attrName>ppt_w</p:attrName>
                                        </p:attrNameLst>
                                      </p:cBhvr>
                                      <p:tavLst>
                                        <p:tav tm="0">
                                          <p:val>
                                            <p:fltVal val="0"/>
                                          </p:val>
                                        </p:tav>
                                        <p:tav tm="100000">
                                          <p:val>
                                            <p:strVal val="#ppt_w"/>
                                          </p:val>
                                        </p:tav>
                                      </p:tavLst>
                                    </p:anim>
                                    <p:anim calcmode="lin" valueType="num">
                                      <p:cBhvr>
                                        <p:cTn id="52" dur="500" fill="hold"/>
                                        <p:tgtEl>
                                          <p:spTgt spid="2990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7" grpId="0"/>
      <p:bldP spid="299022" grpId="0"/>
      <p:bldP spid="29901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2524</TotalTime>
  <Words>1488</Words>
  <Application>Microsoft Office PowerPoint</Application>
  <PresentationFormat>On-screen Show (4:3)</PresentationFormat>
  <Paragraphs>202</Paragraphs>
  <Slides>15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5</vt:i4>
      </vt:variant>
      <vt:variant>
        <vt:lpstr>Slide Titles</vt:lpstr>
      </vt:variant>
      <vt:variant>
        <vt:i4>15</vt:i4>
      </vt:variant>
    </vt:vector>
  </HeadingPairs>
  <TitlesOfParts>
    <vt:vector size="27" baseType="lpstr">
      <vt:lpstr>Times New Roman</vt:lpstr>
      <vt:lpstr>Arial</vt:lpstr>
      <vt:lpstr>Symbol</vt:lpstr>
      <vt:lpstr>Math1Mono</vt:lpstr>
      <vt:lpstr>Mathematica1</vt:lpstr>
      <vt:lpstr>Journal</vt:lpstr>
      <vt:lpstr>Default Design</vt:lpstr>
      <vt:lpstr>Microsoft Word Picture</vt:lpstr>
      <vt:lpstr>Microsoft Photo Editor 3.0 Photo</vt:lpstr>
      <vt:lpstr>Microsoft Equation 3.0</vt:lpstr>
      <vt:lpstr>Origin Graph</vt:lpstr>
      <vt:lpstr>Microsoft Formel-Editor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Applied Physics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Nikita Arnold</dc:creator>
  <cp:lastModifiedBy>Nikita</cp:lastModifiedBy>
  <cp:revision>392</cp:revision>
  <cp:lastPrinted>2002-01-14T16:06:24Z</cp:lastPrinted>
  <dcterms:created xsi:type="dcterms:W3CDTF">2001-11-21T15:19:12Z</dcterms:created>
  <dcterms:modified xsi:type="dcterms:W3CDTF">2023-06-14T14:55:28Z</dcterms:modified>
</cp:coreProperties>
</file>