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5"/>
  </p:notesMasterIdLst>
  <p:sldIdLst>
    <p:sldId id="256" r:id="rId2"/>
    <p:sldId id="258" r:id="rId3"/>
    <p:sldId id="308" r:id="rId4"/>
    <p:sldId id="264" r:id="rId5"/>
    <p:sldId id="323" r:id="rId6"/>
    <p:sldId id="324" r:id="rId7"/>
    <p:sldId id="271" r:id="rId8"/>
    <p:sldId id="298" r:id="rId9"/>
    <p:sldId id="309" r:id="rId10"/>
    <p:sldId id="310" r:id="rId11"/>
    <p:sldId id="322" r:id="rId12"/>
    <p:sldId id="311" r:id="rId13"/>
    <p:sldId id="312" r:id="rId14"/>
    <p:sldId id="313" r:id="rId15"/>
    <p:sldId id="290" r:id="rId16"/>
    <p:sldId id="314" r:id="rId17"/>
    <p:sldId id="316" r:id="rId18"/>
    <p:sldId id="302" r:id="rId19"/>
    <p:sldId id="315" r:id="rId20"/>
    <p:sldId id="325" r:id="rId21"/>
    <p:sldId id="301" r:id="rId22"/>
    <p:sldId id="317" r:id="rId23"/>
    <p:sldId id="319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94660"/>
  </p:normalViewPr>
  <p:slideViewPr>
    <p:cSldViewPr>
      <p:cViewPr varScale="1">
        <p:scale>
          <a:sx n="108" d="100"/>
          <a:sy n="108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A7B654CB-C38C-42F7-AF96-17296EC1B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de-DE" altLang="en-US"/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7EB068E6-A7F8-4A24-A633-F88F86890C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de-DE" altLang="en-US"/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322EB820-3C5E-4D8F-95D2-D7243C4CF53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A14807A9-E40E-4192-8545-7FC2061CFAE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38246" name="Rectangle 6">
            <a:extLst>
              <a:ext uri="{FF2B5EF4-FFF2-40B4-BE49-F238E27FC236}">
                <a16:creationId xmlns:a16="http://schemas.microsoft.com/office/drawing/2014/main" id="{FCF3E0B4-EEB0-466D-89FC-6C259160C9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de-DE" altLang="en-US"/>
          </a:p>
        </p:txBody>
      </p:sp>
      <p:sp>
        <p:nvSpPr>
          <p:cNvPr id="138247" name="Rectangle 7">
            <a:extLst>
              <a:ext uri="{FF2B5EF4-FFF2-40B4-BE49-F238E27FC236}">
                <a16:creationId xmlns:a16="http://schemas.microsoft.com/office/drawing/2014/main" id="{A39B07B0-BE1F-44DF-B628-5D9178E892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2E5A676-3D55-450E-AA4F-86F7B5B417D8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1287-EF65-49CB-AC43-14A0B90B7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B5AE5-2162-4338-851E-59E8B0C54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616C7-D4CF-4490-BAC9-43F457FFD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A41BD-36B3-45B6-9AD5-B7947999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125D2-5C3B-4044-B89C-372FF0EB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3CE95-D1D7-4B81-954B-975BAC24E09D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7275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D218-9CCD-44B5-A90F-62D36D21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41636-CDA2-4A2C-B81C-FF2ED277D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C6FD7-A18C-44FF-BFBB-62B35489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E784B-637B-4A24-B914-D59F14C0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7C2B6-5A91-4D06-AC25-F70B39C0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1FC00-43EE-46F6-B1EA-13984328044A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1753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E5306-FCCF-4DAF-817B-22C5891C8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2DA07-2D8A-44CB-94BA-86558FDB2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0FD28-F64A-41A8-9737-4EC7FDBE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909A8-C387-41F5-8A3C-119D6EAC4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585A2-FCD0-4BEC-A710-2F90F6E0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FFB3F-38FF-4097-86ED-E32B6C3EBA55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17386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79C2-DABA-485F-B6E9-73EBE0DB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B9476-0096-49F9-9C99-108DA15BC55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23584-71BF-4ECC-868D-72FC4214474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DEB812-0F69-45EF-8772-606EDB20120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0F8C08-E30E-423D-BC8A-ECCB9009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5D8D31-FA20-4DC2-9081-9724B1B01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9FBDBF-C862-4F36-8C60-C26A4421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1210E2-11A4-42D5-8135-D82F9689D86C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29091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874E59-949A-4F18-9773-38A445893C1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B3E29-8B5C-448D-8D29-07E6B351C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5F370-123B-4DCA-B3E9-7E9D41C2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96C21-C671-4989-9A75-CF5C7D08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93F178-8692-41EF-B07B-FB9271D81968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51743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F30B-6332-43F5-9461-659D0D1B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77227-26B1-4E35-8DCB-0449CB1FF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C1F4A-2963-4C29-B184-7A06F2E2CB5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23FA7F-DF8C-4AD8-A2DC-752327489CE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BBA4EEF-FE2D-4725-8447-E36D5BD4CB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23E78E9-C0C1-491E-A722-A78EA802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906E4A-B10B-4BA5-9D7F-16AF86C5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00909F-7365-4ED4-ADDF-DE1874B7AAA2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99601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C9D8-E201-4E6E-9BFE-1B88BA7C05FC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5635D-D01D-429F-A5A4-80B9713F47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3C672-978D-41BF-94EA-F32D71E879A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A44389-61EA-4D18-B354-7CFD0A19676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412AA-2FC3-4041-BA55-1D99EC12B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698BCB-D9CF-48F8-B719-9B9ABA91C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43DFB8-9B2D-43A9-9819-33C535AD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330DF6-E303-4BAF-A831-FD6F686C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48EAD1-C5C4-4793-B2EB-E3167021BB3A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5982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1F5FE-9FDE-4363-BEEA-3210B44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F3D20-68F0-409F-AC25-1B11EA7C1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3DFA0-0839-450F-947E-8A3FCF92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F9E23-D0D5-4138-91FD-6FCC0FB0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8AD89-94DD-4557-8491-242F86EA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9EA56-1DBE-4A8D-8078-983518EDAFA2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8381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7AA1-0405-4F4C-9FBC-7755CA3C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3DE95-37D5-45F8-966B-7C42662AF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B8DBB-A9F1-4600-83F0-B3AB59034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DF5AF-B1D8-45F9-A1C5-1076F420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E80C3-66BF-48AB-B8D1-EE57431C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B5A1A-8994-4CE7-820A-1F311CA389C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4820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9B90-77C8-4EED-846D-DE1D5F1A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7C75-97D3-402E-9242-3DA9929879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95DF2-D821-40F8-89E7-DA87EEAA6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AFA47-D43A-4EF3-A0D3-3BEFA12A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07994-11CD-43BB-8296-F9912842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B13E6-1639-471E-90CE-82505F57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00C4B-8552-4A12-AA36-BD6BA6459BE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2086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8B41F-8F78-4E0B-982A-B929E2709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39D06-9B27-4E8B-88B7-D0720E578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8790E-CE51-48AF-A2FD-D4C02FF01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DC1B8-2F73-4267-9C08-63B2CDBE8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6FEFB-C134-4016-9851-73B8BBFA3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3EA07D-6C32-436D-899E-8A9FE1A4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BA4395-64D7-4654-8BD1-8E564269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752C38-E955-46A3-A583-C02881B0F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6791F-E6C1-4292-BAB6-0806502D545D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6945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B036-5F34-4BF8-8EAD-010763B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52573-F85E-4E5E-AE9E-A670A7B0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7BA25-8F86-4DA0-B03E-666C3CE7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13342-285C-4C13-9675-9CBC9391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EA556-AF66-4E79-AF5D-55EE725EF60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2979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B10E5F-8451-4823-825C-40703C83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EE060-7D48-4089-BACD-4346C198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223D4-E221-446F-9501-94104DB2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EBE4D-431F-494B-829E-36F9ABC9A62D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7495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47B5-7ADA-4103-84E1-9F56B5F2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36DC-48A6-4B1D-B5FC-8BDF9FE23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FB59C-B5F0-495E-83BB-CF439D7B1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986B1-42C7-41B1-B525-20393237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2D92D-267F-4CF7-BA87-E38C6BEF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EEE13-DB41-466F-AB55-DA131F47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2F9A7-24C6-477E-B766-31D89966FD4C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0292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BB3A-6B88-42C0-B11A-2297F524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7AB03-1C17-45C8-9615-FA6262376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8D6A1-A1F3-4925-AF89-28DC67D0B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403F3-538F-441C-AABD-0AB88196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6F6A5-98D4-4D4F-B5D9-D5283903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2F95B-6C11-4ECD-B8F3-9F1B31A5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7ADED-E251-476B-92CC-A07A3D8727B1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6762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9118528D-56A5-436A-A604-64BEB363A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D5B54525-7EC0-426B-8F7B-251FAD274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589100B8-6CC8-4200-B523-DAF0D57801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en-US"/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50E36820-3F88-442C-989F-7BF298121A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de-DE" altLang="en-US"/>
          </a:p>
        </p:txBody>
      </p:sp>
      <p:sp>
        <p:nvSpPr>
          <p:cNvPr id="144390" name="Rectangle 6">
            <a:extLst>
              <a:ext uri="{FF2B5EF4-FFF2-40B4-BE49-F238E27FC236}">
                <a16:creationId xmlns:a16="http://schemas.microsoft.com/office/drawing/2014/main" id="{53127836-DE5E-45A5-A03E-0BA1CE0EA8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AE96B6-A5B4-456E-A16C-40AE5DE4ED0C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29.jpeg"/><Relationship Id="rId4" Type="http://schemas.openxmlformats.org/officeDocument/2006/relationships/image" Target="../media/image24.wmf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jpeg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10" Type="http://schemas.openxmlformats.org/officeDocument/2006/relationships/image" Target="../media/image7.jpeg"/><Relationship Id="rId4" Type="http://schemas.openxmlformats.org/officeDocument/2006/relationships/image" Target="../media/image3.wmf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F4F2709-7D54-4E1A-B2A3-F73AAEBB75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133600"/>
            <a:ext cx="8353425" cy="1296988"/>
          </a:xfrm>
        </p:spPr>
        <p:txBody>
          <a:bodyPr anchor="ctr"/>
          <a:lstStyle/>
          <a:p>
            <a:r>
              <a:rPr lang="en-GB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Dry Laser Cleaning and</a:t>
            </a:r>
            <a:br>
              <a:rPr lang="en-GB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GB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Focusing of Light in Axially Symmetric Systems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84B780D-43F1-4C02-A611-FE3DD39981A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3789363"/>
            <a:ext cx="6400800" cy="1295400"/>
          </a:xfrm>
        </p:spPr>
        <p:txBody>
          <a:bodyPr/>
          <a:lstStyle/>
          <a:p>
            <a:r>
              <a:rPr lang="en-GB" altLang="en-US" sz="2000" i="1" u="sng">
                <a:latin typeface="Times New Roman" panose="02020603050405020304" pitchFamily="18" charset="0"/>
              </a:rPr>
              <a:t>Johannes Kofler</a:t>
            </a:r>
            <a:r>
              <a:rPr lang="en-GB" altLang="en-US" sz="2000" i="1">
                <a:latin typeface="Times New Roman" panose="02020603050405020304" pitchFamily="18" charset="0"/>
              </a:rPr>
              <a:t> </a:t>
            </a:r>
            <a:r>
              <a:rPr lang="en-GB" altLang="en-US" sz="2000">
                <a:latin typeface="Times New Roman" panose="02020603050405020304" pitchFamily="18" charset="0"/>
              </a:rPr>
              <a:t>and</a:t>
            </a:r>
            <a:r>
              <a:rPr lang="en-GB" altLang="en-US" sz="2000" i="1">
                <a:latin typeface="Times New Roman" panose="02020603050405020304" pitchFamily="18" charset="0"/>
              </a:rPr>
              <a:t> Nikita Arnold</a:t>
            </a:r>
          </a:p>
          <a:p>
            <a:r>
              <a:rPr lang="en-GB" altLang="en-US" sz="1800">
                <a:latin typeface="Times New Roman" panose="02020603050405020304" pitchFamily="18" charset="0"/>
              </a:rPr>
              <a:t>Institute for Applied Physics</a:t>
            </a:r>
          </a:p>
          <a:p>
            <a:r>
              <a:rPr lang="en-GB" altLang="en-US" sz="1800">
                <a:latin typeface="Times New Roman" panose="02020603050405020304" pitchFamily="18" charset="0"/>
              </a:rPr>
              <a:t>Johannes Kepler University Linz</a:t>
            </a:r>
          </a:p>
        </p:txBody>
      </p:sp>
      <p:pic>
        <p:nvPicPr>
          <p:cNvPr id="2053" name="Picture 5" descr="Jku">
            <a:extLst>
              <a:ext uri="{FF2B5EF4-FFF2-40B4-BE49-F238E27FC236}">
                <a16:creationId xmlns:a16="http://schemas.microsoft.com/office/drawing/2014/main" id="{38D3455D-8B2B-4537-B894-68438E1F0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353425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>
            <a:extLst>
              <a:ext uri="{FF2B5EF4-FFF2-40B4-BE49-F238E27FC236}">
                <a16:creationId xmlns:a16="http://schemas.microsoft.com/office/drawing/2014/main" id="{AD12F1DF-2BE6-4650-A2E1-59A8F846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229225"/>
            <a:ext cx="64008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000">
                <a:latin typeface="Times New Roman" panose="02020603050405020304" pitchFamily="18" charset="0"/>
              </a:rPr>
              <a:t>4</a:t>
            </a:r>
            <a:r>
              <a:rPr lang="en-GB" altLang="en-US" sz="2000" baseline="30000">
                <a:latin typeface="Times New Roman" panose="02020603050405020304" pitchFamily="18" charset="0"/>
              </a:rPr>
              <a:t>th</a:t>
            </a:r>
            <a:r>
              <a:rPr lang="en-GB" altLang="en-US" sz="2000">
                <a:latin typeface="Times New Roman" panose="02020603050405020304" pitchFamily="18" charset="0"/>
              </a:rPr>
              <a:t> International Workshop on Laser Cleaning</a:t>
            </a:r>
          </a:p>
          <a:p>
            <a:r>
              <a:rPr lang="en-GB" altLang="en-US" sz="1800">
                <a:latin typeface="Times New Roman" panose="02020603050405020304" pitchFamily="18" charset="0"/>
              </a:rPr>
              <a:t>Macquarie University, Sydney, Australia</a:t>
            </a:r>
          </a:p>
          <a:p>
            <a:r>
              <a:rPr lang="en-GB" altLang="en-US" sz="1800">
                <a:latin typeface="Times New Roman" panose="02020603050405020304" pitchFamily="18" charset="0"/>
              </a:rPr>
              <a:t>December 15</a:t>
            </a:r>
            <a:r>
              <a:rPr lang="en-GB" altLang="en-US" sz="1800" baseline="30000">
                <a:latin typeface="Times New Roman" panose="02020603050405020304" pitchFamily="18" charset="0"/>
              </a:rPr>
              <a:t>th</a:t>
            </a:r>
            <a:r>
              <a:rPr lang="en-GB" altLang="en-US" sz="1800">
                <a:latin typeface="Times New Roman" panose="02020603050405020304" pitchFamily="18" charset="0"/>
              </a:rPr>
              <a:t>, 2004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33E4533C-4434-4155-8604-AA1840BC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F47F-FF07-47E8-ADB3-52A2A7A3CEFA}" type="slidenum">
              <a:rPr lang="de-DE" altLang="en-US"/>
              <a:pPr/>
              <a:t>10</a:t>
            </a:fld>
            <a:endParaRPr lang="de-DE" altLang="en-US"/>
          </a:p>
        </p:txBody>
      </p:sp>
      <p:graphicFrame>
        <p:nvGraphicFramePr>
          <p:cNvPr id="272386" name="Object 2">
            <a:extLst>
              <a:ext uri="{FF2B5EF4-FFF2-40B4-BE49-F238E27FC236}">
                <a16:creationId xmlns:a16="http://schemas.microsoft.com/office/drawing/2014/main" id="{611E3464-89DE-4E19-B9E2-2FE6884A1B41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1019175" y="476250"/>
          <a:ext cx="693578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6" name="Formel" r:id="rId3" imgW="6946560" imgH="1244520" progId="Equation.3">
                  <p:embed/>
                </p:oleObj>
              </mc:Choice>
              <mc:Fallback>
                <p:oleObj name="Formel" r:id="rId3" imgW="6946560" imgH="12445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476250"/>
                        <a:ext cx="6935788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387" name="Rectangle 3">
            <a:extLst>
              <a:ext uri="{FF2B5EF4-FFF2-40B4-BE49-F238E27FC236}">
                <a16:creationId xmlns:a16="http://schemas.microsoft.com/office/drawing/2014/main" id="{3A38AB28-FE1E-4048-878C-E8B592FA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7127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6 knowns: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</a:t>
            </a:r>
            <a:r>
              <a:rPr lang="en-GB" altLang="en-US" sz="20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</a:t>
            </a:r>
            <a:r>
              <a:rPr lang="en-GB" altLang="en-US" sz="20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</a:t>
            </a:r>
            <a:r>
              <a:rPr lang="en-GB" altLang="en-US" sz="20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GB" altLang="en-US" sz="20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GB" altLang="en-US" sz="20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GB" altLang="en-US" sz="20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	6 unknowns: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200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200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Z</a:t>
            </a:r>
          </a:p>
        </p:txBody>
      </p:sp>
      <p:grpSp>
        <p:nvGrpSpPr>
          <p:cNvPr id="272388" name="Group 4">
            <a:extLst>
              <a:ext uri="{FF2B5EF4-FFF2-40B4-BE49-F238E27FC236}">
                <a16:creationId xmlns:a16="http://schemas.microsoft.com/office/drawing/2014/main" id="{377207E9-88EC-4096-9E18-D3E02BFD19DD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420938"/>
            <a:ext cx="7200900" cy="3024187"/>
            <a:chOff x="476" y="2024"/>
            <a:chExt cx="4536" cy="1905"/>
          </a:xfrm>
        </p:grpSpPr>
        <p:sp>
          <p:nvSpPr>
            <p:cNvPr id="272389" name="Rectangle 5">
              <a:extLst>
                <a:ext uri="{FF2B5EF4-FFF2-40B4-BE49-F238E27FC236}">
                  <a16:creationId xmlns:a16="http://schemas.microsoft.com/office/drawing/2014/main" id="{C74D14B0-F4CB-4C48-B027-C95073487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024"/>
              <a:ext cx="2948" cy="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533400" indent="-5334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And this yields</a:t>
              </a:r>
            </a:p>
            <a:p>
              <a:pPr>
                <a:buFontTx/>
                <a:buNone/>
              </a:pPr>
              <a:endParaRPr lang="en-GB" altLang="en-US" sz="1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  <a:p>
              <a:pPr>
                <a:buFontTx/>
                <a:buNone/>
              </a:pP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	 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R</a:t>
              </a:r>
              <a:r>
                <a:rPr lang="en-GB" altLang="en-US" sz="1600"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=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R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</a:t>
              </a:r>
              <a:r>
                <a:rPr lang="en-GB" altLang="en-US" sz="2000" i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j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GB" altLang="en-US" sz="1600"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=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R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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z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</a:p>
            <a:p>
              <a:pPr>
                <a:buFontTx/>
                <a:buNone/>
              </a:pP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	 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Z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Z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</a:t>
              </a:r>
              <a:r>
                <a:rPr lang="en-GB" altLang="en-US" sz="2000" i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j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) =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Z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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z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</a:p>
            <a:p>
              <a:pPr>
                <a:buFontTx/>
                <a:buNone/>
              </a:pP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	 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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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</a:t>
              </a:r>
              <a:r>
                <a:rPr lang="en-GB" altLang="en-US" sz="2000" i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j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) =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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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z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</a:p>
            <a:p>
              <a:pPr>
                <a:buFontTx/>
                <a:buNone/>
              </a:pPr>
              <a:endParaRPr lang="en-GB" altLang="en-US" sz="1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  <a:p>
              <a:pPr>
                <a:buFontTx/>
                <a:buNone/>
              </a:pP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	 </a:t>
              </a:r>
              <a:r>
                <a:rPr lang="en-GB" altLang="en-US" sz="1000"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</a:t>
              </a:r>
              <a:r>
                <a:rPr lang="en-GB" altLang="en-US" sz="2000" i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j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J</a:t>
              </a:r>
              <a:r>
                <a:rPr lang="en-GB" altLang="en-US" sz="2000" i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j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)  </a:t>
              </a:r>
              <a:r>
                <a:rPr lang="en-GB" altLang="en-US" sz="1000"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=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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z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</a:p>
            <a:p>
              <a:pPr>
                <a:buFontTx/>
                <a:buNone/>
              </a:pP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	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en-GB" altLang="en-US" sz="2000" i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R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en-GB" altLang="en-US" sz="2000" i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R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</a:t>
              </a:r>
              <a:r>
                <a:rPr lang="en-GB" altLang="en-US" sz="2000" i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j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J</a:t>
              </a:r>
              <a:r>
                <a:rPr lang="en-GB" altLang="en-US" sz="2000" i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j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GB" altLang="en-US" sz="1600"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=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en-GB" altLang="en-US" sz="2000" i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R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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z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</a:p>
            <a:p>
              <a:pPr>
                <a:buFontTx/>
                <a:buNone/>
              </a:pP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	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en-GB" altLang="en-US" sz="2000" i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Z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 =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en-GB" altLang="en-US" sz="2000" i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Z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</a:t>
              </a:r>
              <a:r>
                <a:rPr lang="en-GB" altLang="en-US" sz="2000" i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j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J</a:t>
              </a:r>
              <a:r>
                <a:rPr lang="en-GB" altLang="en-US" sz="2000" i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j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) =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en-GB" altLang="en-US" sz="2000" i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Z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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z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</a:p>
          </p:txBody>
        </p:sp>
        <p:sp>
          <p:nvSpPr>
            <p:cNvPr id="272390" name="Rectangle 6">
              <a:extLst>
                <a:ext uri="{FF2B5EF4-FFF2-40B4-BE49-F238E27FC236}">
                  <a16:creationId xmlns:a16="http://schemas.microsoft.com/office/drawing/2014/main" id="{F7FF5962-4FD5-468D-B1A6-7889459B5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2387"/>
              <a:ext cx="1769" cy="72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391" name="Rectangle 7">
              <a:extLst>
                <a:ext uri="{FF2B5EF4-FFF2-40B4-BE49-F238E27FC236}">
                  <a16:creationId xmlns:a16="http://schemas.microsoft.com/office/drawing/2014/main" id="{89517A9D-A429-47C6-9D9C-B78A55139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203"/>
              <a:ext cx="1769" cy="72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392" name="Rectangle 8">
              <a:extLst>
                <a:ext uri="{FF2B5EF4-FFF2-40B4-BE49-F238E27FC236}">
                  <a16:creationId xmlns:a16="http://schemas.microsoft.com/office/drawing/2014/main" id="{4CC3F393-25C7-4DF9-A1C0-E77047D65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614"/>
              <a:ext cx="204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533400" indent="-5334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GB" altLang="en-US" sz="2000" b="1" u="sng">
                  <a:latin typeface="Times New Roman" panose="02020603050405020304" pitchFamily="18" charset="0"/>
                  <a:sym typeface="Symbol" panose="05050102010706020507" pitchFamily="18" charset="2"/>
                </a:rPr>
                <a:t>Coordinate transformation</a:t>
              </a:r>
              <a:endParaRPr lang="en-GB" altLang="en-US" sz="2000" b="1" i="1" u="sng" baseline="-25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72393" name="Rectangle 9">
              <a:extLst>
                <a:ext uri="{FF2B5EF4-FFF2-40B4-BE49-F238E27FC236}">
                  <a16:creationId xmlns:a16="http://schemas.microsoft.com/office/drawing/2014/main" id="{1E725033-C34F-4E32-9670-11006AEFD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3385"/>
              <a:ext cx="1860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533400" indent="-5334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GB" altLang="en-US" sz="2000" b="1" u="sng">
                  <a:latin typeface="Times New Roman" panose="02020603050405020304" pitchFamily="18" charset="0"/>
                  <a:sym typeface="Symbol" panose="05050102010706020507" pitchFamily="18" charset="2"/>
                </a:rPr>
                <a:t>Amplitude matching</a:t>
              </a:r>
              <a:endParaRPr lang="en-GB" altLang="en-US" sz="2000" b="1" i="1" u="sng" baseline="-25000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272394" name="Rectangle 10">
            <a:extLst>
              <a:ext uri="{FF2B5EF4-FFF2-40B4-BE49-F238E27FC236}">
                <a16:creationId xmlns:a16="http://schemas.microsoft.com/office/drawing/2014/main" id="{1E72503A-9DA7-4F4F-BF5F-9E864EB7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661025"/>
            <a:ext cx="7704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Matching </a:t>
            </a:r>
            <a:r>
              <a:rPr lang="en-GB" altLang="en-US" b="1" i="1">
                <a:solidFill>
                  <a:srgbClr val="FF0000"/>
                </a:solidFill>
              </a:rPr>
              <a:t>removes divergences</a:t>
            </a:r>
            <a:r>
              <a:rPr lang="en-GB" altLang="en-US"/>
              <a:t> of geometrical optics</a:t>
            </a:r>
          </a:p>
          <a:p>
            <a:r>
              <a:rPr lang="en-GB" altLang="en-US"/>
              <a:t>Rather </a:t>
            </a:r>
            <a:r>
              <a:rPr lang="en-GB" altLang="en-US" i="1"/>
              <a:t>simple expressions on the axis</a:t>
            </a:r>
            <a:endParaRPr lang="de-DE" altLang="en-US" i="1"/>
          </a:p>
        </p:txBody>
      </p:sp>
      <p:sp>
        <p:nvSpPr>
          <p:cNvPr id="272395" name="Rectangle 11">
            <a:extLst>
              <a:ext uri="{FF2B5EF4-FFF2-40B4-BE49-F238E27FC236}">
                <a16:creationId xmlns:a16="http://schemas.microsoft.com/office/drawing/2014/main" id="{FC892771-65AF-49C8-9C73-858AE9D9F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" y="889000"/>
            <a:ext cx="7345363" cy="86518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92AF9F3-1DC3-4CA8-826C-AEAD8734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1EC2-6250-44A5-8136-4B70DDAFF2C5}" type="slidenum">
              <a:rPr lang="de-DE" altLang="en-US"/>
              <a:pPr/>
              <a:t>11</a:t>
            </a:fld>
            <a:endParaRPr lang="de-DE" altLang="en-US"/>
          </a:p>
        </p:txBody>
      </p:sp>
      <p:sp>
        <p:nvSpPr>
          <p:cNvPr id="286722" name="Rectangle 2">
            <a:extLst>
              <a:ext uri="{FF2B5EF4-FFF2-40B4-BE49-F238E27FC236}">
                <a16:creationId xmlns:a16="http://schemas.microsoft.com/office/drawing/2014/main" id="{7C2DF1F5-D6C5-43A4-8DD9-B9B2C59BD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084763"/>
            <a:ext cx="3024188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6" name="Rectangle 36">
            <a:extLst>
              <a:ext uri="{FF2B5EF4-FFF2-40B4-BE49-F238E27FC236}">
                <a16:creationId xmlns:a16="http://schemas.microsoft.com/office/drawing/2014/main" id="{4259DB44-13D1-49F3-BFA0-A05597E37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029200"/>
            <a:ext cx="84248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Phase shift of ray 1: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	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GB" altLang="en-US" sz="20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 = –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2 – 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4 = –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4</a:t>
            </a:r>
          </a:p>
          <a:p>
            <a:pPr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				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GB" altLang="en-US" sz="20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–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GB" altLang="en-US" sz="20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 = 3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4 = 2.356		(geometrical)</a:t>
            </a:r>
          </a:p>
          <a:p>
            <a:pPr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Bessoid:			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GB" altLang="en-US" sz="20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–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GB" altLang="en-US" sz="20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 = 2.327			(wave correction)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6FA9D4CE-076F-4856-8579-3BF4AE4C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221163"/>
            <a:ext cx="84248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First maximum:		ray 1 and 2 must be in phase</a:t>
            </a:r>
          </a:p>
          <a:p>
            <a:pPr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Naive answer:		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GB" altLang="en-US" sz="20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–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GB" altLang="en-US" sz="20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 = 0 or 2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			(wrong)</a:t>
            </a:r>
          </a:p>
        </p:txBody>
      </p:sp>
      <p:sp>
        <p:nvSpPr>
          <p:cNvPr id="286725" name="Rectangle 5">
            <a:extLst>
              <a:ext uri="{FF2B5EF4-FFF2-40B4-BE49-F238E27FC236}">
                <a16:creationId xmlns:a16="http://schemas.microsoft.com/office/drawing/2014/main" id="{CB245AC2-D175-4640-B812-7D9F31071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16557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400" u="sng">
                <a:latin typeface="Times New Roman" panose="02020603050405020304" pitchFamily="18" charset="0"/>
                <a:sym typeface="Symbol" panose="05050102010706020507" pitchFamily="18" charset="2"/>
              </a:rPr>
              <a:t>On the axis:</a:t>
            </a:r>
          </a:p>
        </p:txBody>
      </p:sp>
      <p:sp>
        <p:nvSpPr>
          <p:cNvPr id="286726" name="Rectangle 6">
            <a:extLst>
              <a:ext uri="{FF2B5EF4-FFF2-40B4-BE49-F238E27FC236}">
                <a16:creationId xmlns:a16="http://schemas.microsoft.com/office/drawing/2014/main" id="{451CE644-40CB-4406-9B99-8EAF99F4F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6742" name="Picture 22" descr="Onaxisrays">
            <a:extLst>
              <a:ext uri="{FF2B5EF4-FFF2-40B4-BE49-F238E27FC236}">
                <a16:creationId xmlns:a16="http://schemas.microsoft.com/office/drawing/2014/main" id="{2F99C3BF-33ED-43D9-960C-7B5110B5DF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908050"/>
            <a:ext cx="4038600" cy="3144838"/>
          </a:xfrm>
        </p:spPr>
      </p:pic>
      <p:pic>
        <p:nvPicPr>
          <p:cNvPr id="286750" name="Picture 30" descr="delay">
            <a:extLst>
              <a:ext uri="{FF2B5EF4-FFF2-40B4-BE49-F238E27FC236}">
                <a16:creationId xmlns:a16="http://schemas.microsoft.com/office/drawing/2014/main" id="{A0B215D5-0C0E-4A01-9B7F-5DFF0FEA4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000">
            <a:off x="2640013" y="2870200"/>
            <a:ext cx="12954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6" grpId="0"/>
      <p:bldP spid="2867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FA7EBDFC-7EBF-4C85-BC82-4EA25F7A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D4D6-E151-4D3E-84B3-30633C7F532B}" type="slidenum">
              <a:rPr lang="de-DE" altLang="en-US"/>
              <a:pPr/>
              <a:t>12</a:t>
            </a:fld>
            <a:endParaRPr lang="de-DE" altLang="en-US"/>
          </a:p>
        </p:txBody>
      </p:sp>
      <p:graphicFrame>
        <p:nvGraphicFramePr>
          <p:cNvPr id="273410" name="Object 2">
            <a:extLst>
              <a:ext uri="{FF2B5EF4-FFF2-40B4-BE49-F238E27FC236}">
                <a16:creationId xmlns:a16="http://schemas.microsoft.com/office/drawing/2014/main" id="{63195A87-142B-4FD7-9055-8A7BDA065C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1917700"/>
          <a:ext cx="37242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1" name="Formel" r:id="rId3" imgW="4216320" imgH="761760" progId="Equation.3">
                  <p:embed/>
                </p:oleObj>
              </mc:Choice>
              <mc:Fallback>
                <p:oleObj name="Formel" r:id="rId3" imgW="4216320" imgH="761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917700"/>
                        <a:ext cx="37242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11" name="Rectangle 3">
            <a:extLst>
              <a:ext uri="{FF2B5EF4-FFF2-40B4-BE49-F238E27FC236}">
                <a16:creationId xmlns:a16="http://schemas.microsoft.com/office/drawing/2014/main" id="{771EDD2E-B985-4F26-ADA4-FA1CA4065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06437"/>
          </a:xfrm>
          <a:noFill/>
          <a:ln/>
        </p:spPr>
        <p:txBody>
          <a:bodyPr/>
          <a:lstStyle/>
          <a:p>
            <a:r>
              <a:rPr lang="en-GB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5. The Sphere</a:t>
            </a:r>
          </a:p>
        </p:txBody>
      </p:sp>
      <p:pic>
        <p:nvPicPr>
          <p:cNvPr id="273412" name="Picture 4" descr="Spheregeopar">
            <a:extLst>
              <a:ext uri="{FF2B5EF4-FFF2-40B4-BE49-F238E27FC236}">
                <a16:creationId xmlns:a16="http://schemas.microsoft.com/office/drawing/2014/main" id="{B21F8DB9-6B60-443E-B0F8-B206F0DC23F0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565400"/>
            <a:ext cx="3379787" cy="2265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3413" name="Picture 5" descr="Picgr">
            <a:extLst>
              <a:ext uri="{FF2B5EF4-FFF2-40B4-BE49-F238E27FC236}">
                <a16:creationId xmlns:a16="http://schemas.microsoft.com/office/drawing/2014/main" id="{C7ED41B8-6700-4B2F-8A20-9C822A41049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868863"/>
            <a:ext cx="3062287" cy="1684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3414" name="Rectangle 6">
            <a:extLst>
              <a:ext uri="{FF2B5EF4-FFF2-40B4-BE49-F238E27FC236}">
                <a16:creationId xmlns:a16="http://schemas.microsoft.com/office/drawing/2014/main" id="{79CF76F0-42A8-46E0-9ACF-D7DAB6E86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81075"/>
            <a:ext cx="8207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Sphere radius:  </a:t>
            </a:r>
            <a:r>
              <a:rPr lang="en-GB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 = 3.1 µm     Refractive index:  </a:t>
            </a:r>
            <a:r>
              <a:rPr lang="en-GB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 = 1.42     Wavelength:  </a:t>
            </a:r>
            <a:r>
              <a:rPr lang="en-GB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 = 0.248 µm</a:t>
            </a:r>
          </a:p>
        </p:txBody>
      </p:sp>
      <p:graphicFrame>
        <p:nvGraphicFramePr>
          <p:cNvPr id="273415" name="Object 7">
            <a:extLst>
              <a:ext uri="{FF2B5EF4-FFF2-40B4-BE49-F238E27FC236}">
                <a16:creationId xmlns:a16="http://schemas.microsoft.com/office/drawing/2014/main" id="{7BFD61DE-EF67-4342-92B2-02CE66EFC4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1989138"/>
          <a:ext cx="20447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2" name="Formel" r:id="rId7" imgW="2311200" imgH="609480" progId="Equation.3">
                  <p:embed/>
                </p:oleObj>
              </mc:Choice>
              <mc:Fallback>
                <p:oleObj name="Formel" r:id="rId7" imgW="2311200" imgH="609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989138"/>
                        <a:ext cx="20447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16" name="Rectangle 8">
            <a:extLst>
              <a:ext uri="{FF2B5EF4-FFF2-40B4-BE49-F238E27FC236}">
                <a16:creationId xmlns:a16="http://schemas.microsoft.com/office/drawing/2014/main" id="{8F141A45-DF70-4C37-89F1-2D8B1CB87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484313"/>
            <a:ext cx="302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 b="1">
                <a:sym typeface="Symbol" panose="05050102010706020507" pitchFamily="18" charset="2"/>
              </a:rPr>
              <a:t>Geometrical optics solution:</a:t>
            </a:r>
            <a:endParaRPr lang="de-DE" altLang="en-US" sz="1800" b="1">
              <a:sym typeface="Symbol" panose="05050102010706020507" pitchFamily="18" charset="2"/>
            </a:endParaRPr>
          </a:p>
        </p:txBody>
      </p:sp>
      <p:sp>
        <p:nvSpPr>
          <p:cNvPr id="273417" name="Rectangle 9">
            <a:extLst>
              <a:ext uri="{FF2B5EF4-FFF2-40B4-BE49-F238E27FC236}">
                <a16:creationId xmlns:a16="http://schemas.microsoft.com/office/drawing/2014/main" id="{4141F004-E520-4159-871C-E6A56E666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484313"/>
            <a:ext cx="196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>
                <a:sym typeface="Symbol" panose="05050102010706020507" pitchFamily="18" charset="2"/>
              </a:rPr>
              <a:t>Bessoid matching:</a:t>
            </a:r>
            <a:endParaRPr lang="de-DE" altLang="en-US" sz="1800" b="1">
              <a:sym typeface="Symbol" panose="05050102010706020507" pitchFamily="18" charset="2"/>
            </a:endParaRPr>
          </a:p>
        </p:txBody>
      </p:sp>
      <p:pic>
        <p:nvPicPr>
          <p:cNvPr id="273418" name="Picture 10" descr="Spherematchpar">
            <a:extLst>
              <a:ext uri="{FF2B5EF4-FFF2-40B4-BE49-F238E27FC236}">
                <a16:creationId xmlns:a16="http://schemas.microsoft.com/office/drawing/2014/main" id="{8428679D-922F-45FE-A753-94F0CBACC4AA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636838"/>
            <a:ext cx="3425825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3419" name="Picture 11" descr="Geometry2d">
            <a:extLst>
              <a:ext uri="{FF2B5EF4-FFF2-40B4-BE49-F238E27FC236}">
                <a16:creationId xmlns:a16="http://schemas.microsoft.com/office/drawing/2014/main" id="{552690C1-D62F-47D1-94E1-BFE99C8D2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84738"/>
            <a:ext cx="2592388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20" name="Rectangle 12">
            <a:extLst>
              <a:ext uri="{FF2B5EF4-FFF2-40B4-BE49-F238E27FC236}">
                <a16:creationId xmlns:a16="http://schemas.microsoft.com/office/drawing/2014/main" id="{74829A49-D2A6-45A3-B801-CE7DD4CD9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49325"/>
            <a:ext cx="8353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6" grpId="0"/>
      <p:bldP spid="2734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084E3D5-E42F-4A83-8A6F-F764AF07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6FFC-A793-44ED-88D6-F2A3C06C940C}" type="slidenum">
              <a:rPr lang="de-DE" altLang="en-US"/>
              <a:pPr/>
              <a:t>13</a:t>
            </a:fld>
            <a:endParaRPr lang="de-DE" altLang="en-US"/>
          </a:p>
        </p:txBody>
      </p:sp>
      <p:pic>
        <p:nvPicPr>
          <p:cNvPr id="274434" name="Picture 2" descr="Picgr1">
            <a:extLst>
              <a:ext uri="{FF2B5EF4-FFF2-40B4-BE49-F238E27FC236}">
                <a16:creationId xmlns:a16="http://schemas.microsoft.com/office/drawing/2014/main" id="{0B06D2FB-B9ED-4686-8104-A879744C4C0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60350"/>
            <a:ext cx="7783512" cy="6319838"/>
          </a:xfrm>
          <a:ln/>
        </p:spPr>
      </p:pic>
      <p:sp>
        <p:nvSpPr>
          <p:cNvPr id="274435" name="Line 3">
            <a:extLst>
              <a:ext uri="{FF2B5EF4-FFF2-40B4-BE49-F238E27FC236}">
                <a16:creationId xmlns:a16="http://schemas.microsoft.com/office/drawing/2014/main" id="{AF00D35F-2C68-4171-9DEE-B8E884BB3B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46625" y="788988"/>
            <a:ext cx="258763" cy="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36" name="Text Box 4">
            <a:extLst>
              <a:ext uri="{FF2B5EF4-FFF2-40B4-BE49-F238E27FC236}">
                <a16:creationId xmlns:a16="http://schemas.microsoft.com/office/drawing/2014/main" id="{8B51CD0F-2C8E-4F4F-BF34-C209A7294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76250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600" i="1">
                <a:latin typeface="Arial" panose="020B0604020202020204" pitchFamily="34" charset="0"/>
                <a:sym typeface="Symbol" panose="05050102010706020507" pitchFamily="18" charset="2"/>
              </a:rPr>
              <a:t></a:t>
            </a:r>
          </a:p>
        </p:txBody>
      </p:sp>
      <p:sp>
        <p:nvSpPr>
          <p:cNvPr id="274437" name="Oval 5">
            <a:extLst>
              <a:ext uri="{FF2B5EF4-FFF2-40B4-BE49-F238E27FC236}">
                <a16:creationId xmlns:a16="http://schemas.microsoft.com/office/drawing/2014/main" id="{3CB881A6-8C2B-4CD8-A409-BC1A66712E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9650" y="3406775"/>
            <a:ext cx="36513" cy="34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8" name="Oval 6">
            <a:extLst>
              <a:ext uri="{FF2B5EF4-FFF2-40B4-BE49-F238E27FC236}">
                <a16:creationId xmlns:a16="http://schemas.microsoft.com/office/drawing/2014/main" id="{F28EC618-05EA-4CA9-A9AC-342DBA95FD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59463" y="3406775"/>
            <a:ext cx="36512" cy="34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9" name="Line 7">
            <a:extLst>
              <a:ext uri="{FF2B5EF4-FFF2-40B4-BE49-F238E27FC236}">
                <a16:creationId xmlns:a16="http://schemas.microsoft.com/office/drawing/2014/main" id="{3767C13F-6795-4993-93B7-4D3F31DBC5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3250" y="773113"/>
            <a:ext cx="1657350" cy="2663825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0" name="Text Box 8">
            <a:extLst>
              <a:ext uri="{FF2B5EF4-FFF2-40B4-BE49-F238E27FC236}">
                <a16:creationId xmlns:a16="http://schemas.microsoft.com/office/drawing/2014/main" id="{D8EBC172-0498-4B8D-A8B2-5352089E3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052513"/>
            <a:ext cx="35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600" i="1">
                <a:sym typeface="Symbol" panose="05050102010706020507" pitchFamily="18" charset="2"/>
              </a:rPr>
              <a:t>a</a:t>
            </a:r>
          </a:p>
        </p:txBody>
      </p:sp>
      <p:sp>
        <p:nvSpPr>
          <p:cNvPr id="274441" name="Rectangle 9">
            <a:extLst>
              <a:ext uri="{FF2B5EF4-FFF2-40B4-BE49-F238E27FC236}">
                <a16:creationId xmlns:a16="http://schemas.microsoft.com/office/drawing/2014/main" id="{D19D0267-CF78-451A-B660-DD75D37C5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876925"/>
            <a:ext cx="2713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600">
                <a:sym typeface="Symbol" panose="05050102010706020507" pitchFamily="18" charset="2"/>
              </a:rPr>
              <a:t>large depth of a narrow ‘focus’</a:t>
            </a:r>
          </a:p>
          <a:p>
            <a:r>
              <a:rPr lang="en-GB" altLang="en-US" sz="1600">
                <a:sym typeface="Symbol" panose="05050102010706020507" pitchFamily="18" charset="2"/>
              </a:rPr>
              <a:t>(good for processing)</a:t>
            </a:r>
            <a:endParaRPr lang="de-DE" altLang="en-US" sz="16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6A9B4E0-4F47-48C3-A6C8-2EF30EA1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EBAD-0B49-454B-92F7-CAA5ECB9AAFD}" type="slidenum">
              <a:rPr lang="de-DE" altLang="en-US"/>
              <a:pPr/>
              <a:t>14</a:t>
            </a:fld>
            <a:endParaRPr lang="de-DE" altLang="en-US"/>
          </a:p>
        </p:txBody>
      </p:sp>
      <p:pic>
        <p:nvPicPr>
          <p:cNvPr id="275458" name="Picture 2" descr="Geometry3aeps">
            <a:extLst>
              <a:ext uri="{FF2B5EF4-FFF2-40B4-BE49-F238E27FC236}">
                <a16:creationId xmlns:a16="http://schemas.microsoft.com/office/drawing/2014/main" id="{708924D7-4769-4A1E-94C1-C875A3AE555F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25538"/>
            <a:ext cx="7993062" cy="536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5459" name="Text Box 3">
            <a:extLst>
              <a:ext uri="{FF2B5EF4-FFF2-40B4-BE49-F238E27FC236}">
                <a16:creationId xmlns:a16="http://schemas.microsoft.com/office/drawing/2014/main" id="{B77B912E-7116-4E80-8FF4-54B27571B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52738"/>
            <a:ext cx="93662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/>
          </a:p>
        </p:txBody>
      </p:sp>
      <p:pic>
        <p:nvPicPr>
          <p:cNvPr id="275460" name="Picture 4" descr="Bessoidfulleps">
            <a:extLst>
              <a:ext uri="{FF2B5EF4-FFF2-40B4-BE49-F238E27FC236}">
                <a16:creationId xmlns:a16="http://schemas.microsoft.com/office/drawing/2014/main" id="{4A513022-F7EA-4670-9C2E-9423E2636783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620713"/>
            <a:ext cx="3167063" cy="2046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5461" name="Picture 5" descr="Rotation">
            <a:extLst>
              <a:ext uri="{FF2B5EF4-FFF2-40B4-BE49-F238E27FC236}">
                <a16:creationId xmlns:a16="http://schemas.microsoft.com/office/drawing/2014/main" id="{E5308580-5725-412D-B2C0-279E22F35DA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" t="23456" b="594"/>
          <a:stretch>
            <a:fillRect/>
          </a:stretch>
        </p:blipFill>
        <p:spPr>
          <a:xfrm rot="19020000">
            <a:off x="5580063" y="560388"/>
            <a:ext cx="3398837" cy="2760662"/>
          </a:xfrm>
        </p:spPr>
      </p:pic>
      <p:sp>
        <p:nvSpPr>
          <p:cNvPr id="275462" name="Text Box 6">
            <a:extLst>
              <a:ext uri="{FF2B5EF4-FFF2-40B4-BE49-F238E27FC236}">
                <a16:creationId xmlns:a16="http://schemas.microsoft.com/office/drawing/2014/main" id="{A9B1E06D-9F7E-4152-A5F8-33B569AB5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620713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/>
              <a:t>Bessoid integral</a:t>
            </a:r>
          </a:p>
        </p:txBody>
      </p:sp>
      <p:sp>
        <p:nvSpPr>
          <p:cNvPr id="275463" name="Text Box 7">
            <a:extLst>
              <a:ext uri="{FF2B5EF4-FFF2-40B4-BE49-F238E27FC236}">
                <a16:creationId xmlns:a16="http://schemas.microsoft.com/office/drawing/2014/main" id="{2612E167-FED2-4C15-9778-B60F80A43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20713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/>
              <a:t>Bessoid-matched solution</a:t>
            </a:r>
          </a:p>
        </p:txBody>
      </p:sp>
      <p:sp>
        <p:nvSpPr>
          <p:cNvPr id="275464" name="Text Box 8">
            <a:extLst>
              <a:ext uri="{FF2B5EF4-FFF2-40B4-BE49-F238E27FC236}">
                <a16:creationId xmlns:a16="http://schemas.microsoft.com/office/drawing/2014/main" id="{A932A721-AC23-4FF1-A93F-6F17E6FD6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28775"/>
            <a:ext cx="201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/>
              <a:t>Geometrical optics solution</a:t>
            </a:r>
          </a:p>
        </p:txBody>
      </p:sp>
      <p:sp>
        <p:nvSpPr>
          <p:cNvPr id="275465" name="Text Box 9">
            <a:extLst>
              <a:ext uri="{FF2B5EF4-FFF2-40B4-BE49-F238E27FC236}">
                <a16:creationId xmlns:a16="http://schemas.microsoft.com/office/drawing/2014/main" id="{AE8950BC-5081-4E5B-9E38-B50281894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i="1"/>
              <a:t>Illustration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22048 -0.06297 " pathEditMode="relative" ptsTypes="AA">
                                      <p:cBhvr>
                                        <p:cTn id="27" dur="50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17795 0.42777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2" grpId="0"/>
      <p:bldP spid="275462" grpId="1"/>
      <p:bldP spid="275463" grpId="0"/>
      <p:bldP spid="275464" grpId="0"/>
      <p:bldP spid="27546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41E4B60-A5AB-4B5A-B963-926F71F1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3FE7-9405-4580-9561-877057A6B5A1}" type="slidenum">
              <a:rPr lang="de-DE" altLang="en-US"/>
              <a:pPr/>
              <a:t>15</a:t>
            </a:fld>
            <a:endParaRPr lang="de-DE" altLang="en-US"/>
          </a:p>
        </p:txBody>
      </p:sp>
      <p:sp>
        <p:nvSpPr>
          <p:cNvPr id="131083" name="Rectangle 11">
            <a:extLst>
              <a:ext uri="{FF2B5EF4-FFF2-40B4-BE49-F238E27FC236}">
                <a16:creationId xmlns:a16="http://schemas.microsoft.com/office/drawing/2014/main" id="{BABFA6DA-F20A-4E02-A60B-84D8A8A63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9275"/>
            <a:ext cx="80645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u="sng">
                <a:latin typeface="Times New Roman" panose="02020603050405020304" pitchFamily="18" charset="0"/>
                <a:sym typeface="Symbol" panose="05050102010706020507" pitchFamily="18" charset="2"/>
              </a:rPr>
              <a:t>Properties of Bessoid important for applications:</a:t>
            </a:r>
          </a:p>
          <a:p>
            <a:pPr>
              <a:buFontTx/>
              <a:buNone/>
            </a:pPr>
            <a:endParaRPr lang="en-US" altLang="en-US" sz="1000" u="sng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near the axis: Bessel beam with slowly varying cross section</a:t>
            </a:r>
          </a:p>
          <a:p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smallest width is </a:t>
            </a: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not</a:t>
            </a:r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 in the focus</a:t>
            </a:r>
          </a:p>
          <a:p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width from axis to first zero of Bessel function:</a:t>
            </a:r>
          </a:p>
          <a:p>
            <a:pPr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	(width is </a:t>
            </a:r>
            <a:r>
              <a:rPr lang="en-GB" altLang="en-US" sz="2000" i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smaller than with any lens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diverges slowly: large depth of focus (good for processing)</a:t>
            </a:r>
          </a:p>
        </p:txBody>
      </p:sp>
      <p:graphicFrame>
        <p:nvGraphicFramePr>
          <p:cNvPr id="131086" name="Object 14">
            <a:extLst>
              <a:ext uri="{FF2B5EF4-FFF2-40B4-BE49-F238E27FC236}">
                <a16:creationId xmlns:a16="http://schemas.microsoft.com/office/drawing/2014/main" id="{0B81A08C-CEA9-43C2-983F-9F2D2DC151E1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6089650" y="1735138"/>
          <a:ext cx="1295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0" name="Formel" r:id="rId3" imgW="1295280" imgH="660240" progId="Equation.3">
                  <p:embed/>
                </p:oleObj>
              </mc:Choice>
              <mc:Fallback>
                <p:oleObj name="Formel" r:id="rId3" imgW="1295280" imgH="6602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1735138"/>
                        <a:ext cx="1295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1094" name="Picture 22" descr="Contour">
            <a:extLst>
              <a:ext uri="{FF2B5EF4-FFF2-40B4-BE49-F238E27FC236}">
                <a16:creationId xmlns:a16="http://schemas.microsoft.com/office/drawing/2014/main" id="{3CD3596B-EC02-48A4-B284-E19196A00F1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57563"/>
            <a:ext cx="8002587" cy="2667000"/>
          </a:xfrm>
        </p:spPr>
      </p:pic>
      <p:sp>
        <p:nvSpPr>
          <p:cNvPr id="131095" name="Line 23">
            <a:extLst>
              <a:ext uri="{FF2B5EF4-FFF2-40B4-BE49-F238E27FC236}">
                <a16:creationId xmlns:a16="http://schemas.microsoft.com/office/drawing/2014/main" id="{0F6A0DAE-6131-4277-A6DF-3035EE8B24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7450" y="4384675"/>
            <a:ext cx="69135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6" name="Line 24">
            <a:extLst>
              <a:ext uri="{FF2B5EF4-FFF2-40B4-BE49-F238E27FC236}">
                <a16:creationId xmlns:a16="http://schemas.microsoft.com/office/drawing/2014/main" id="{712ED3C1-9A7E-4939-BA2A-DFD7B43DC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3429000"/>
            <a:ext cx="727075" cy="955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8" name="Arc 26">
            <a:extLst>
              <a:ext uri="{FF2B5EF4-FFF2-40B4-BE49-F238E27FC236}">
                <a16:creationId xmlns:a16="http://schemas.microsoft.com/office/drawing/2014/main" id="{36EE6A58-2415-4B10-873A-17628F700841}"/>
              </a:ext>
            </a:extLst>
          </p:cNvPr>
          <p:cNvSpPr>
            <a:spLocks/>
          </p:cNvSpPr>
          <p:nvPr/>
        </p:nvSpPr>
        <p:spPr bwMode="auto">
          <a:xfrm flipH="1">
            <a:off x="2603500" y="4117975"/>
            <a:ext cx="288925" cy="268288"/>
          </a:xfrm>
          <a:custGeom>
            <a:avLst/>
            <a:gdLst>
              <a:gd name="G0" fmla="+- 0 0 0"/>
              <a:gd name="G1" fmla="+- 20125 0 0"/>
              <a:gd name="G2" fmla="+- 21600 0 0"/>
              <a:gd name="T0" fmla="*/ 7846 w 21600"/>
              <a:gd name="T1" fmla="*/ 0 h 20125"/>
              <a:gd name="T2" fmla="*/ 21600 w 21600"/>
              <a:gd name="T3" fmla="*/ 20125 h 20125"/>
              <a:gd name="T4" fmla="*/ 0 w 21600"/>
              <a:gd name="T5" fmla="*/ 20125 h 20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125" fill="none" extrusionOk="0">
                <a:moveTo>
                  <a:pt x="7845" y="0"/>
                </a:moveTo>
                <a:cubicBezTo>
                  <a:pt x="16139" y="3233"/>
                  <a:pt x="21600" y="11223"/>
                  <a:pt x="21600" y="20125"/>
                </a:cubicBezTo>
              </a:path>
              <a:path w="21600" h="20125" stroke="0" extrusionOk="0">
                <a:moveTo>
                  <a:pt x="7845" y="0"/>
                </a:moveTo>
                <a:cubicBezTo>
                  <a:pt x="16139" y="3233"/>
                  <a:pt x="21600" y="11223"/>
                  <a:pt x="21600" y="20125"/>
                </a:cubicBezTo>
                <a:lnTo>
                  <a:pt x="0" y="20125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9" name="Text Box 27">
            <a:extLst>
              <a:ext uri="{FF2B5EF4-FFF2-40B4-BE49-F238E27FC236}">
                <a16:creationId xmlns:a16="http://schemas.microsoft.com/office/drawing/2014/main" id="{D30E28A6-776E-48ED-9FAA-CF441077A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060825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b="1" i="1">
                <a:sym typeface="Symbol" panose="05050102010706020507" pitchFamily="18" charset="2"/>
              </a:rPr>
              <a:t>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57D67E08-E9D9-4437-A0C8-BC9E05A6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34F3-E70F-42DA-82DC-F86ED3D69F31}" type="slidenum">
              <a:rPr lang="de-DE" altLang="en-US"/>
              <a:pPr/>
              <a:t>16</a:t>
            </a:fld>
            <a:endParaRPr lang="de-DE" altLang="en-US"/>
          </a:p>
        </p:txBody>
      </p:sp>
      <p:pic>
        <p:nvPicPr>
          <p:cNvPr id="276517" name="Picture 37" descr="Comparisonaxis">
            <a:extLst>
              <a:ext uri="{FF2B5EF4-FFF2-40B4-BE49-F238E27FC236}">
                <a16:creationId xmlns:a16="http://schemas.microsoft.com/office/drawing/2014/main" id="{A0F2D94B-3FF3-4E9A-A185-F27A7E8BF1F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96975"/>
            <a:ext cx="7751762" cy="5133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6" name="Rectangle 6">
            <a:extLst>
              <a:ext uri="{FF2B5EF4-FFF2-40B4-BE49-F238E27FC236}">
                <a16:creationId xmlns:a16="http://schemas.microsoft.com/office/drawing/2014/main" id="{D3960CDD-D6C4-42D9-B2C7-66F04B3B2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268413"/>
            <a:ext cx="194468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GB" altLang="en-US" sz="1600" i="1">
                <a:latin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  </a:t>
            </a:r>
            <a:r>
              <a:rPr lang="en-GB" altLang="en-US" sz="1600" i="1">
                <a:latin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en-US" sz="16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 = 300</a:t>
            </a:r>
          </a:p>
          <a:p>
            <a:pPr algn="r">
              <a:buFontTx/>
              <a:buNone/>
            </a:pPr>
            <a:r>
              <a:rPr lang="en-GB" altLang="en-US" sz="16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16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0.248 µm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  12 µm</a:t>
            </a:r>
          </a:p>
        </p:txBody>
      </p:sp>
      <p:sp>
        <p:nvSpPr>
          <p:cNvPr id="276487" name="Rectangle 7">
            <a:extLst>
              <a:ext uri="{FF2B5EF4-FFF2-40B4-BE49-F238E27FC236}">
                <a16:creationId xmlns:a16="http://schemas.microsoft.com/office/drawing/2014/main" id="{37A37AF1-9844-4871-A46F-E0A5E8C8B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04813"/>
            <a:ext cx="2951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sym typeface="Symbol" panose="05050102010706020507" pitchFamily="18" charset="2"/>
              </a:rPr>
              <a:t>Refractive index:  </a:t>
            </a:r>
            <a:r>
              <a:rPr lang="en-GB" altLang="en-US" sz="1800" i="1">
                <a:sym typeface="Symbol" panose="05050102010706020507" pitchFamily="18" charset="2"/>
              </a:rPr>
              <a:t>n</a:t>
            </a:r>
            <a:r>
              <a:rPr lang="en-GB" altLang="en-US" sz="1800">
                <a:sym typeface="Symbol" panose="05050102010706020507" pitchFamily="18" charset="2"/>
              </a:rPr>
              <a:t> = 1.5	</a:t>
            </a:r>
            <a:endParaRPr lang="de-DE" altLang="en-US" sz="1800">
              <a:sym typeface="Symbol" panose="05050102010706020507" pitchFamily="18" charset="2"/>
            </a:endParaRPr>
          </a:p>
        </p:txBody>
      </p:sp>
      <p:sp>
        <p:nvSpPr>
          <p:cNvPr id="276488" name="Line 8">
            <a:extLst>
              <a:ext uri="{FF2B5EF4-FFF2-40B4-BE49-F238E27FC236}">
                <a16:creationId xmlns:a16="http://schemas.microsoft.com/office/drawing/2014/main" id="{35DB0D85-2737-4431-AF4F-ABDAEFFC7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6450" y="477838"/>
            <a:ext cx="5762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489" name="Line 9">
            <a:extLst>
              <a:ext uri="{FF2B5EF4-FFF2-40B4-BE49-F238E27FC236}">
                <a16:creationId xmlns:a16="http://schemas.microsoft.com/office/drawing/2014/main" id="{E2D08DE7-1A7B-4A64-9FA3-B7D453600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6450" y="765175"/>
            <a:ext cx="576263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490" name="Rectangle 10">
            <a:extLst>
              <a:ext uri="{FF2B5EF4-FFF2-40B4-BE49-F238E27FC236}">
                <a16:creationId xmlns:a16="http://schemas.microsoft.com/office/drawing/2014/main" id="{028A9502-5954-4FD6-A966-4AE0FB58E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261938"/>
            <a:ext cx="1816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rgbClr val="FF0000"/>
                </a:solidFill>
                <a:sym typeface="Symbol" panose="05050102010706020507" pitchFamily="18" charset="2"/>
              </a:rPr>
              <a:t>Bessoid matching</a:t>
            </a:r>
          </a:p>
          <a:p>
            <a:r>
              <a:rPr lang="en-GB" altLang="en-US" sz="1800">
                <a:solidFill>
                  <a:schemeClr val="accent2"/>
                </a:solidFill>
                <a:sym typeface="Symbol" panose="05050102010706020507" pitchFamily="18" charset="2"/>
              </a:rPr>
              <a:t>Mie theory</a:t>
            </a:r>
          </a:p>
        </p:txBody>
      </p:sp>
      <p:sp>
        <p:nvSpPr>
          <p:cNvPr id="276491" name="Rectangle 11">
            <a:extLst>
              <a:ext uri="{FF2B5EF4-FFF2-40B4-BE49-F238E27FC236}">
                <a16:creationId xmlns:a16="http://schemas.microsoft.com/office/drawing/2014/main" id="{22DC6B61-05D4-42C8-8F56-9D3972F2B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04813"/>
            <a:ext cx="2532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>
                <a:sym typeface="Symbol" panose="05050102010706020507" pitchFamily="18" charset="2"/>
              </a:rPr>
              <a:t>intensity |</a:t>
            </a:r>
            <a:r>
              <a:rPr lang="en-GB" altLang="en-US" sz="1800" i="1">
                <a:sym typeface="Symbol" panose="05050102010706020507" pitchFamily="18" charset="2"/>
              </a:rPr>
              <a:t>E</a:t>
            </a:r>
            <a:r>
              <a:rPr lang="en-GB" altLang="en-US" sz="1800">
                <a:sym typeface="Symbol" panose="05050102010706020507" pitchFamily="18" charset="2"/>
              </a:rPr>
              <a:t>|</a:t>
            </a:r>
            <a:r>
              <a:rPr lang="en-GB" altLang="en-US" sz="1800" baseline="30000">
                <a:sym typeface="Symbol" panose="05050102010706020507" pitchFamily="18" charset="2"/>
              </a:rPr>
              <a:t>2</a:t>
            </a:r>
            <a:r>
              <a:rPr lang="en-GB" altLang="en-US" sz="1800">
                <a:sym typeface="Symbol" panose="05050102010706020507" pitchFamily="18" charset="2"/>
              </a:rPr>
              <a:t>  </a:t>
            </a:r>
            <a:r>
              <a:rPr lang="en-GB" altLang="en-US" sz="1800" i="1">
                <a:sym typeface="Symbol" panose="05050102010706020507" pitchFamily="18" charset="2"/>
              </a:rPr>
              <a:t>k</a:t>
            </a:r>
            <a:r>
              <a:rPr lang="en-GB" altLang="en-US" sz="1800">
                <a:sym typeface="Symbol" panose="05050102010706020507" pitchFamily="18" charset="2"/>
              </a:rPr>
              <a:t> </a:t>
            </a:r>
            <a:r>
              <a:rPr lang="en-GB" altLang="en-US" sz="1800" i="1">
                <a:sym typeface="Symbol" panose="05050102010706020507" pitchFamily="18" charset="2"/>
              </a:rPr>
              <a:t>a </a:t>
            </a:r>
            <a:r>
              <a:rPr lang="en-GB" altLang="en-US" sz="1800">
                <a:sym typeface="Symbol" panose="05050102010706020507" pitchFamily="18" charset="2"/>
              </a:rPr>
              <a:t> </a:t>
            </a:r>
            <a:r>
              <a:rPr lang="en-GB" altLang="en-US" sz="1800" i="1">
                <a:sym typeface="Symbol" panose="05050102010706020507" pitchFamily="18" charset="2"/>
              </a:rPr>
              <a:t>a</a:t>
            </a:r>
            <a:r>
              <a:rPr lang="en-GB" altLang="en-US" sz="1000">
                <a:sym typeface="Symbol" panose="05050102010706020507" pitchFamily="18" charset="2"/>
              </a:rPr>
              <a:t> </a:t>
            </a:r>
            <a:r>
              <a:rPr lang="en-GB" altLang="en-US" sz="1800">
                <a:sym typeface="Symbol" panose="05050102010706020507" pitchFamily="18" charset="2"/>
              </a:rPr>
              <a:t>/</a:t>
            </a:r>
            <a:r>
              <a:rPr lang="en-GB" altLang="en-US" sz="1000">
                <a:sym typeface="Symbol" panose="05050102010706020507" pitchFamily="18" charset="2"/>
              </a:rPr>
              <a:t> </a:t>
            </a:r>
            <a:r>
              <a:rPr lang="en-GB" altLang="en-US" sz="1800" i="1">
                <a:sym typeface="Symbol" panose="05050102010706020507" pitchFamily="18" charset="2"/>
              </a:rPr>
              <a:t></a:t>
            </a:r>
          </a:p>
        </p:txBody>
      </p:sp>
      <p:sp>
        <p:nvSpPr>
          <p:cNvPr id="276492" name="Rectangle 12">
            <a:extLst>
              <a:ext uri="{FF2B5EF4-FFF2-40B4-BE49-F238E27FC236}">
                <a16:creationId xmlns:a16="http://schemas.microsoft.com/office/drawing/2014/main" id="{187D12CE-F009-4242-AEDB-9B9B74A57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1268413"/>
            <a:ext cx="19446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GB" altLang="en-US" sz="1600" i="1">
                <a:latin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  </a:t>
            </a:r>
            <a:r>
              <a:rPr lang="en-GB" altLang="en-US" sz="1600" i="1">
                <a:latin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en-US" sz="16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 = 100</a:t>
            </a:r>
          </a:p>
          <a:p>
            <a:pPr algn="r">
              <a:buFontTx/>
              <a:buNone/>
            </a:pPr>
            <a:r>
              <a:rPr lang="en-GB" altLang="en-US" sz="16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16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0.248 µm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  4 µm</a:t>
            </a:r>
          </a:p>
        </p:txBody>
      </p:sp>
      <p:sp>
        <p:nvSpPr>
          <p:cNvPr id="276493" name="Rectangle 13">
            <a:extLst>
              <a:ext uri="{FF2B5EF4-FFF2-40B4-BE49-F238E27FC236}">
                <a16:creationId xmlns:a16="http://schemas.microsoft.com/office/drawing/2014/main" id="{109B1992-C0E0-4314-AB8B-E3B36AD13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005263"/>
            <a:ext cx="194468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GB" altLang="en-US" sz="1600" i="1">
                <a:latin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  </a:t>
            </a:r>
            <a:r>
              <a:rPr lang="en-GB" altLang="en-US" sz="1600" i="1">
                <a:latin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en-US" sz="16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 = 30</a:t>
            </a:r>
          </a:p>
          <a:p>
            <a:pPr algn="r">
              <a:buFontTx/>
              <a:buNone/>
            </a:pPr>
            <a:r>
              <a:rPr lang="en-GB" altLang="en-US" sz="16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16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0.248 µm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  1.2 µm</a:t>
            </a:r>
          </a:p>
        </p:txBody>
      </p:sp>
      <p:sp>
        <p:nvSpPr>
          <p:cNvPr id="276494" name="Rectangle 14">
            <a:extLst>
              <a:ext uri="{FF2B5EF4-FFF2-40B4-BE49-F238E27FC236}">
                <a16:creationId xmlns:a16="http://schemas.microsoft.com/office/drawing/2014/main" id="{057400C0-783D-4CF7-9F21-DBF393558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4005263"/>
            <a:ext cx="19446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GB" altLang="en-US" sz="1600" i="1">
                <a:latin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  </a:t>
            </a:r>
            <a:r>
              <a:rPr lang="en-GB" altLang="en-US" sz="1600" i="1">
                <a:latin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en-US" sz="16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 = 10</a:t>
            </a:r>
          </a:p>
          <a:p>
            <a:pPr algn="r">
              <a:buFontTx/>
              <a:buNone/>
            </a:pPr>
            <a:r>
              <a:rPr lang="en-GB" altLang="en-US" sz="16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16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0.248 µm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  0.4 µm</a:t>
            </a:r>
          </a:p>
        </p:txBody>
      </p:sp>
      <p:sp>
        <p:nvSpPr>
          <p:cNvPr id="276499" name="Rectangle 19">
            <a:extLst>
              <a:ext uri="{FF2B5EF4-FFF2-40B4-BE49-F238E27FC236}">
                <a16:creationId xmlns:a16="http://schemas.microsoft.com/office/drawing/2014/main" id="{D8853C19-46B2-4D35-AAC8-8E858E855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856932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1" name="Oval 21">
            <a:extLst>
              <a:ext uri="{FF2B5EF4-FFF2-40B4-BE49-F238E27FC236}">
                <a16:creationId xmlns:a16="http://schemas.microsoft.com/office/drawing/2014/main" id="{EBAFCA05-AF9C-4B89-8CD9-64A826620D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43225" y="3300413"/>
            <a:ext cx="36513" cy="3492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2" name="Oval 22">
            <a:extLst>
              <a:ext uri="{FF2B5EF4-FFF2-40B4-BE49-F238E27FC236}">
                <a16:creationId xmlns:a16="http://schemas.microsoft.com/office/drawing/2014/main" id="{41CAA09A-7B48-45BD-8DF1-C093129102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53263" y="3295650"/>
            <a:ext cx="36512" cy="34925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3" name="Oval 23">
            <a:extLst>
              <a:ext uri="{FF2B5EF4-FFF2-40B4-BE49-F238E27FC236}">
                <a16:creationId xmlns:a16="http://schemas.microsoft.com/office/drawing/2014/main" id="{36EB1AD8-C9F8-4CB1-A628-3D6E3E1D61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2900" y="5995988"/>
            <a:ext cx="36513" cy="34925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4" name="Oval 24">
            <a:extLst>
              <a:ext uri="{FF2B5EF4-FFF2-40B4-BE49-F238E27FC236}">
                <a16:creationId xmlns:a16="http://schemas.microsoft.com/office/drawing/2014/main" id="{5C5EF8E8-B206-4B86-BF35-0C41424646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96113" y="5995988"/>
            <a:ext cx="36512" cy="34925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9BE6729F-B9EE-4D9B-A33D-D05449EC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C6B-5073-4333-8399-F9D4173A90AB}" type="slidenum">
              <a:rPr lang="de-DE" altLang="en-US"/>
              <a:pPr/>
              <a:t>17</a:t>
            </a:fld>
            <a:endParaRPr lang="de-DE" altLang="en-US"/>
          </a:p>
        </p:txBody>
      </p:sp>
      <p:pic>
        <p:nvPicPr>
          <p:cNvPr id="279600" name="Picture 48" descr="E2fd">
            <a:extLst>
              <a:ext uri="{FF2B5EF4-FFF2-40B4-BE49-F238E27FC236}">
                <a16:creationId xmlns:a16="http://schemas.microsoft.com/office/drawing/2014/main" id="{C829636B-17BC-4486-8B47-C90EE5EEE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152775" cy="1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597" name="Picture 45" descr="fd">
            <a:extLst>
              <a:ext uri="{FF2B5EF4-FFF2-40B4-BE49-F238E27FC236}">
                <a16:creationId xmlns:a16="http://schemas.microsoft.com/office/drawing/2014/main" id="{68FBFD8A-0733-47A9-B128-6BC754883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21163"/>
            <a:ext cx="2840037" cy="19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563" name="Picture 11" descr="contouraxis">
            <a:extLst>
              <a:ext uri="{FF2B5EF4-FFF2-40B4-BE49-F238E27FC236}">
                <a16:creationId xmlns:a16="http://schemas.microsoft.com/office/drawing/2014/main" id="{874E640E-8930-42EE-A971-BECC77880CCC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836613"/>
            <a:ext cx="6491288" cy="322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9565" name="Text Box 13">
            <a:extLst>
              <a:ext uri="{FF2B5EF4-FFF2-40B4-BE49-F238E27FC236}">
                <a16:creationId xmlns:a16="http://schemas.microsoft.com/office/drawing/2014/main" id="{2E5CC660-B649-4565-9C1E-CFFE03728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3" y="3317875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/>
              <a:t>3.0</a:t>
            </a:r>
          </a:p>
        </p:txBody>
      </p:sp>
      <p:sp>
        <p:nvSpPr>
          <p:cNvPr id="279566" name="Text Box 14">
            <a:extLst>
              <a:ext uri="{FF2B5EF4-FFF2-40B4-BE49-F238E27FC236}">
                <a16:creationId xmlns:a16="http://schemas.microsoft.com/office/drawing/2014/main" id="{E1EFBB16-0B4F-4473-8801-6177CFE01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2205038"/>
            <a:ext cx="574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/>
              <a:t>1000</a:t>
            </a:r>
          </a:p>
        </p:txBody>
      </p:sp>
      <p:sp>
        <p:nvSpPr>
          <p:cNvPr id="279567" name="Text Box 15">
            <a:extLst>
              <a:ext uri="{FF2B5EF4-FFF2-40B4-BE49-F238E27FC236}">
                <a16:creationId xmlns:a16="http://schemas.microsoft.com/office/drawing/2014/main" id="{064DEC6E-6248-456D-9B30-C3C513980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2749550"/>
            <a:ext cx="503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/>
              <a:t>500</a:t>
            </a:r>
          </a:p>
        </p:txBody>
      </p:sp>
      <p:sp>
        <p:nvSpPr>
          <p:cNvPr id="279568" name="Text Box 16">
            <a:extLst>
              <a:ext uri="{FF2B5EF4-FFF2-40B4-BE49-F238E27FC236}">
                <a16:creationId xmlns:a16="http://schemas.microsoft.com/office/drawing/2014/main" id="{E0DA1E31-8574-402E-AC09-87ACD12EA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141663"/>
            <a:ext cx="503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/>
              <a:t>200</a:t>
            </a:r>
          </a:p>
        </p:txBody>
      </p:sp>
      <p:sp>
        <p:nvSpPr>
          <p:cNvPr id="279572" name="Text Box 20">
            <a:extLst>
              <a:ext uri="{FF2B5EF4-FFF2-40B4-BE49-F238E27FC236}">
                <a16:creationId xmlns:a16="http://schemas.microsoft.com/office/drawing/2014/main" id="{A3361F95-793F-438B-A271-0904558A4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3286125"/>
            <a:ext cx="503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/>
              <a:t>100</a:t>
            </a:r>
          </a:p>
        </p:txBody>
      </p:sp>
      <p:sp>
        <p:nvSpPr>
          <p:cNvPr id="279573" name="Text Box 21">
            <a:extLst>
              <a:ext uri="{FF2B5EF4-FFF2-40B4-BE49-F238E27FC236}">
                <a16:creationId xmlns:a16="http://schemas.microsoft.com/office/drawing/2014/main" id="{23A2E151-C7CA-4C91-A239-A91DF5E78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628775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/>
              <a:t>1.2</a:t>
            </a:r>
          </a:p>
        </p:txBody>
      </p:sp>
      <p:sp>
        <p:nvSpPr>
          <p:cNvPr id="279574" name="Text Box 22">
            <a:extLst>
              <a:ext uri="{FF2B5EF4-FFF2-40B4-BE49-F238E27FC236}">
                <a16:creationId xmlns:a16="http://schemas.microsoft.com/office/drawing/2014/main" id="{5568F832-3938-40B6-8EA0-8C9AE2309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908175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/>
              <a:t>1.3</a:t>
            </a:r>
          </a:p>
        </p:txBody>
      </p:sp>
      <p:sp>
        <p:nvSpPr>
          <p:cNvPr id="279575" name="Rectangle 23">
            <a:extLst>
              <a:ext uri="{FF2B5EF4-FFF2-40B4-BE49-F238E27FC236}">
                <a16:creationId xmlns:a16="http://schemas.microsoft.com/office/drawing/2014/main" id="{471CF7A4-5241-4A5C-A347-BC23593DA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0350"/>
            <a:ext cx="734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u="sng">
                <a:sym typeface="Symbol" panose="05050102010706020507" pitchFamily="18" charset="2"/>
              </a:rPr>
              <a:t>Diffraction focus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 i="1">
                <a:sym typeface="Symbol" panose="05050102010706020507" pitchFamily="18" charset="2"/>
              </a:rPr>
              <a:t>f</a:t>
            </a:r>
            <a:r>
              <a:rPr lang="en-US" altLang="en-US" i="1" baseline="-25000">
                <a:sym typeface="Symbol" panose="05050102010706020507" pitchFamily="18" charset="2"/>
              </a:rPr>
              <a:t>d</a:t>
            </a:r>
            <a:r>
              <a:rPr lang="en-US" altLang="en-US">
                <a:sym typeface="Symbol" panose="05050102010706020507" pitchFamily="18" charset="2"/>
              </a:rPr>
              <a:t> and </a:t>
            </a:r>
            <a:r>
              <a:rPr lang="en-US" altLang="en-US" u="sng">
                <a:sym typeface="Symbol" panose="05050102010706020507" pitchFamily="18" charset="2"/>
              </a:rPr>
              <a:t>maximum intensity</a:t>
            </a:r>
            <a:r>
              <a:rPr lang="en-US" altLang="en-US">
                <a:sym typeface="Symbol" panose="05050102010706020507" pitchFamily="18" charset="2"/>
              </a:rPr>
              <a:t> |</a:t>
            </a:r>
            <a:r>
              <a:rPr lang="en-US" altLang="en-US" i="1">
                <a:sym typeface="Symbol" panose="05050102010706020507" pitchFamily="18" charset="2"/>
              </a:rPr>
              <a:t>E</a:t>
            </a:r>
            <a:r>
              <a:rPr lang="en-US" altLang="en-US">
                <a:sym typeface="Symbol" panose="05050102010706020507" pitchFamily="18" charset="2"/>
              </a:rPr>
              <a:t>(</a:t>
            </a:r>
            <a:r>
              <a:rPr lang="en-US" altLang="en-US" i="1">
                <a:sym typeface="Symbol" panose="05050102010706020507" pitchFamily="18" charset="2"/>
              </a:rPr>
              <a:t>f</a:t>
            </a:r>
            <a:r>
              <a:rPr lang="en-US" altLang="en-US" i="1" baseline="-25000">
                <a:sym typeface="Symbol" panose="05050102010706020507" pitchFamily="18" charset="2"/>
              </a:rPr>
              <a:t>d</a:t>
            </a:r>
            <a:r>
              <a:rPr lang="en-US" altLang="en-US">
                <a:sym typeface="Symbol" panose="05050102010706020507" pitchFamily="18" charset="2"/>
              </a:rPr>
              <a:t>)|</a:t>
            </a:r>
            <a:r>
              <a:rPr lang="en-US" altLang="en-US" baseline="30000"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79591" name="Text Box 39">
            <a:extLst>
              <a:ext uri="{FF2B5EF4-FFF2-40B4-BE49-F238E27FC236}">
                <a16:creationId xmlns:a16="http://schemas.microsoft.com/office/drawing/2014/main" id="{4B4DF8CC-2BBE-43FF-AC01-EF0124A6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4292600"/>
            <a:ext cx="72072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 i="1"/>
              <a:t>n</a:t>
            </a:r>
            <a:r>
              <a:rPr lang="de-DE" altLang="en-US" sz="1400"/>
              <a:t> = 1.5</a:t>
            </a:r>
          </a:p>
        </p:txBody>
      </p:sp>
      <p:sp>
        <p:nvSpPr>
          <p:cNvPr id="279592" name="Text Box 40">
            <a:extLst>
              <a:ext uri="{FF2B5EF4-FFF2-40B4-BE49-F238E27FC236}">
                <a16:creationId xmlns:a16="http://schemas.microsoft.com/office/drawing/2014/main" id="{E1A2EF87-1C9B-4FE2-99D7-33ADA5C19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284663"/>
            <a:ext cx="719137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 i="1"/>
              <a:t>n</a:t>
            </a:r>
            <a:r>
              <a:rPr lang="de-DE" altLang="en-US" sz="1400"/>
              <a:t> = 1.5</a:t>
            </a:r>
          </a:p>
        </p:txBody>
      </p:sp>
      <p:sp>
        <p:nvSpPr>
          <p:cNvPr id="279593" name="Text Box 41">
            <a:extLst>
              <a:ext uri="{FF2B5EF4-FFF2-40B4-BE49-F238E27FC236}">
                <a16:creationId xmlns:a16="http://schemas.microsoft.com/office/drawing/2014/main" id="{3684BC56-9B57-46ED-B10A-14489978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437063"/>
            <a:ext cx="576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>
                <a:sym typeface="Symbol" panose="05050102010706020507" pitchFamily="18" charset="2"/>
              </a:rPr>
              <a:t> </a:t>
            </a:r>
            <a:r>
              <a:rPr lang="de-DE" altLang="en-US" sz="1400" i="1"/>
              <a:t>k</a:t>
            </a:r>
            <a:r>
              <a:rPr lang="de-DE" altLang="en-US" sz="800"/>
              <a:t> </a:t>
            </a:r>
            <a:r>
              <a:rPr lang="de-DE" altLang="en-US" sz="1400" i="1"/>
              <a:t>a</a:t>
            </a:r>
          </a:p>
        </p:txBody>
      </p:sp>
      <p:sp>
        <p:nvSpPr>
          <p:cNvPr id="279603" name="Text Box 51">
            <a:extLst>
              <a:ext uri="{FF2B5EF4-FFF2-40B4-BE49-F238E27FC236}">
                <a16:creationId xmlns:a16="http://schemas.microsoft.com/office/drawing/2014/main" id="{780E73E3-EA58-40C8-8381-C0B87579B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4533900"/>
            <a:ext cx="503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 i="1"/>
              <a:t>f</a:t>
            </a:r>
            <a:r>
              <a:rPr lang="de-DE" altLang="en-US" sz="1400"/>
              <a:t> /</a:t>
            </a:r>
            <a:r>
              <a:rPr lang="de-DE" altLang="en-US" sz="1000"/>
              <a:t> </a:t>
            </a:r>
            <a:r>
              <a:rPr lang="de-DE" altLang="en-US" sz="1400" i="1"/>
              <a:t>a</a:t>
            </a:r>
            <a:endParaRPr lang="de-DE" altLang="en-US" sz="1400"/>
          </a:p>
        </p:txBody>
      </p:sp>
      <p:sp>
        <p:nvSpPr>
          <p:cNvPr id="279604" name="Text Box 52">
            <a:extLst>
              <a:ext uri="{FF2B5EF4-FFF2-40B4-BE49-F238E27FC236}">
                <a16:creationId xmlns:a16="http://schemas.microsoft.com/office/drawing/2014/main" id="{346475FF-30B8-4425-9679-F729CEE3597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75519" y="2169319"/>
            <a:ext cx="360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 i="1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91" grpId="0" animBg="1"/>
      <p:bldP spid="279592" grpId="0" animBg="1"/>
      <p:bldP spid="279593" grpId="0"/>
      <p:bldP spid="2796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4B43738-1F66-4D31-BE06-8A07CB01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6387-8110-471D-A444-7C1BF0A3AF47}" type="slidenum">
              <a:rPr lang="de-DE" altLang="en-US"/>
              <a:pPr/>
              <a:t>18</a:t>
            </a:fld>
            <a:endParaRPr lang="de-DE" altLang="en-US"/>
          </a:p>
        </p:txBody>
      </p:sp>
      <p:pic>
        <p:nvPicPr>
          <p:cNvPr id="210996" name="Picture 52" descr="Projection">
            <a:extLst>
              <a:ext uri="{FF2B5EF4-FFF2-40B4-BE49-F238E27FC236}">
                <a16:creationId xmlns:a16="http://schemas.microsoft.com/office/drawing/2014/main" id="{51998F63-C5C3-4EC6-80FD-AF82E2132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341438"/>
            <a:ext cx="1473200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6" name="Rectangle 2">
            <a:extLst>
              <a:ext uri="{FF2B5EF4-FFF2-40B4-BE49-F238E27FC236}">
                <a16:creationId xmlns:a16="http://schemas.microsoft.com/office/drawing/2014/main" id="{206EA295-D484-4C8C-943A-E414B7F17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341438"/>
            <a:ext cx="842486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	What happens if the incident light is </a:t>
            </a:r>
            <a:r>
              <a:rPr lang="en-GB" altLang="en-US" sz="2000" i="1" u="sng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linearly polarized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?</a:t>
            </a:r>
          </a:p>
        </p:txBody>
      </p:sp>
      <p:sp>
        <p:nvSpPr>
          <p:cNvPr id="210951" name="Rectangle 7">
            <a:extLst>
              <a:ext uri="{FF2B5EF4-FFF2-40B4-BE49-F238E27FC236}">
                <a16:creationId xmlns:a16="http://schemas.microsoft.com/office/drawing/2014/main" id="{A4041BB0-EF46-452C-AA5B-49882008E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773238"/>
            <a:ext cx="7343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Modulation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 of </a:t>
            </a:r>
            <a:r>
              <a:rPr lang="en-GB" altLang="en-US" sz="2000" b="1">
                <a:latin typeface="Times New Roman" panose="02020603050405020304" pitchFamily="18" charset="0"/>
                <a:sym typeface="Symbol" panose="05050102010706020507" pitchFamily="18" charset="2"/>
              </a:rPr>
              <a:t>initial vectorial amplitude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 on spherically aberrated wavefront  </a:t>
            </a:r>
            <a:r>
              <a:rPr lang="en-GB" altLang="en-US" sz="2000" u="sng">
                <a:latin typeface="Times New Roman" panose="02020603050405020304" pitchFamily="18" charset="0"/>
                <a:sym typeface="Symbol" panose="05050102010706020507" pitchFamily="18" charset="2"/>
              </a:rPr>
              <a:t>axial symmetry broken</a:t>
            </a:r>
          </a:p>
        </p:txBody>
      </p:sp>
      <p:sp>
        <p:nvSpPr>
          <p:cNvPr id="211004" name="Rectangle 60">
            <a:extLst>
              <a:ext uri="{FF2B5EF4-FFF2-40B4-BE49-F238E27FC236}">
                <a16:creationId xmlns:a16="http://schemas.microsoft.com/office/drawing/2014/main" id="{02D8C718-1D96-4D04-B001-D78F2F86C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  <a:noFill/>
          <a:ln/>
        </p:spPr>
        <p:txBody>
          <a:bodyPr/>
          <a:lstStyle/>
          <a:p>
            <a:pPr marL="762000" indent="-762000"/>
            <a:r>
              <a:rPr lang="en-GB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6. Generalization to Vector Fields</a:t>
            </a:r>
          </a:p>
        </p:txBody>
      </p:sp>
      <p:sp>
        <p:nvSpPr>
          <p:cNvPr id="211005" name="Rectangle 61">
            <a:extLst>
              <a:ext uri="{FF2B5EF4-FFF2-40B4-BE49-F238E27FC236}">
                <a16:creationId xmlns:a16="http://schemas.microsoft.com/office/drawing/2014/main" id="{E8D1E688-860F-4E33-9C78-FD9A87765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445125"/>
            <a:ext cx="84248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GB" altLang="en-US" sz="2000" b="1">
                <a:latin typeface="Times New Roman" panose="02020603050405020304" pitchFamily="18" charset="0"/>
                <a:sym typeface="Symbol" panose="05050102010706020507" pitchFamily="18" charset="2"/>
              </a:rPr>
              <a:t>Coordinate equations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, ) </a:t>
            </a:r>
            <a:r>
              <a:rPr lang="en-GB" altLang="en-US" sz="2000" i="1" u="sng">
                <a:latin typeface="Times New Roman" panose="02020603050405020304" pitchFamily="18" charset="0"/>
                <a:sym typeface="Symbol" panose="05050102010706020507" pitchFamily="18" charset="2"/>
              </a:rPr>
              <a:t>remain the same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 (cuspoid catastrophe)</a:t>
            </a:r>
            <a:endParaRPr lang="en-GB" altLang="en-US" sz="100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GB" altLang="en-US" sz="2000" b="1">
                <a:latin typeface="Times New Roman" panose="02020603050405020304" pitchFamily="18" charset="0"/>
                <a:sym typeface="Symbol" panose="05050102010706020507" pitchFamily="18" charset="2"/>
              </a:rPr>
              <a:t>Amplitude equations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200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200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Rm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200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Zm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) are </a:t>
            </a:r>
            <a:r>
              <a:rPr lang="en-GB" altLang="en-US" sz="2000" i="1" u="sng">
                <a:latin typeface="Times New Roman" panose="02020603050405020304" pitchFamily="18" charset="0"/>
                <a:sym typeface="Symbol" panose="05050102010706020507" pitchFamily="18" charset="2"/>
              </a:rPr>
              <a:t>modified systematically</a:t>
            </a:r>
            <a:endParaRPr lang="en-GB" altLang="en-US" sz="2000" i="1" u="sng" baseline="-250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211007" name="Group 63">
            <a:extLst>
              <a:ext uri="{FF2B5EF4-FFF2-40B4-BE49-F238E27FC236}">
                <a16:creationId xmlns:a16="http://schemas.microsoft.com/office/drawing/2014/main" id="{B31B9527-B37E-4283-B963-F37FBBE9480C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2636838"/>
            <a:ext cx="8424863" cy="2447925"/>
            <a:chOff x="68" y="1661"/>
            <a:chExt cx="5307" cy="1542"/>
          </a:xfrm>
        </p:grpSpPr>
        <p:sp>
          <p:nvSpPr>
            <p:cNvPr id="210965" name="Rectangle 21">
              <a:extLst>
                <a:ext uri="{FF2B5EF4-FFF2-40B4-BE49-F238E27FC236}">
                  <a16:creationId xmlns:a16="http://schemas.microsoft.com/office/drawing/2014/main" id="{24585740-E536-46A9-8A86-3CB0888DF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1661"/>
              <a:ext cx="5307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533400" indent="-5334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	Use </a:t>
              </a:r>
              <a:r>
                <a:rPr lang="en-GB" altLang="en-US" sz="2000" i="1" u="sng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higher-order Bessoid integrals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:</a:t>
              </a:r>
            </a:p>
          </p:txBody>
        </p:sp>
        <p:sp>
          <p:nvSpPr>
            <p:cNvPr id="210967" name="Text Box 23">
              <a:extLst>
                <a:ext uri="{FF2B5EF4-FFF2-40B4-BE49-F238E27FC236}">
                  <a16:creationId xmlns:a16="http://schemas.microsoft.com/office/drawing/2014/main" id="{A8F47C92-BDF3-4B4C-B982-D350762FB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9" y="2023"/>
              <a:ext cx="2767" cy="7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altLang="en-US" sz="1200"/>
            </a:p>
            <a:p>
              <a:pPr>
                <a:spcBef>
                  <a:spcPct val="50000"/>
                </a:spcBef>
              </a:pPr>
              <a:endParaRPr lang="en-GB" altLang="en-US" sz="1200"/>
            </a:p>
            <a:p>
              <a:pPr>
                <a:spcBef>
                  <a:spcPct val="50000"/>
                </a:spcBef>
              </a:pPr>
              <a:endParaRPr lang="en-GB" altLang="en-US" sz="1200"/>
            </a:p>
            <a:p>
              <a:pPr>
                <a:spcBef>
                  <a:spcPct val="50000"/>
                </a:spcBef>
              </a:pPr>
              <a:endParaRPr lang="en-GB" altLang="en-US" sz="1200"/>
            </a:p>
          </p:txBody>
        </p:sp>
        <p:graphicFrame>
          <p:nvGraphicFramePr>
            <p:cNvPr id="210968" name="Object 24">
              <a:extLst>
                <a:ext uri="{FF2B5EF4-FFF2-40B4-BE49-F238E27FC236}">
                  <a16:creationId xmlns:a16="http://schemas.microsoft.com/office/drawing/2014/main" id="{50A447E0-A9AB-4095-A180-EF42469067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65" y="2069"/>
            <a:ext cx="2569" cy="5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008" name="Formel" r:id="rId4" imgW="4089240" imgH="927000" progId="Equation.3">
                    <p:embed/>
                  </p:oleObj>
                </mc:Choice>
                <mc:Fallback>
                  <p:oleObj name="Formel" r:id="rId4" imgW="4089240" imgH="92700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5" y="2069"/>
                          <a:ext cx="2569" cy="5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0969" name="Rectangle 25">
              <a:extLst>
                <a:ext uri="{FF2B5EF4-FFF2-40B4-BE49-F238E27FC236}">
                  <a16:creationId xmlns:a16="http://schemas.microsoft.com/office/drawing/2014/main" id="{53C93555-8749-4D87-BE39-B63397248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2250"/>
              <a:ext cx="453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533400" indent="-5334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r>
                <a:rPr lang="en-GB" altLang="en-US" sz="2000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0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 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</a:p>
          </p:txBody>
        </p:sp>
        <p:sp>
          <p:nvSpPr>
            <p:cNvPr id="211006" name="Rectangle 62">
              <a:extLst>
                <a:ext uri="{FF2B5EF4-FFF2-40B4-BE49-F238E27FC236}">
                  <a16:creationId xmlns:a16="http://schemas.microsoft.com/office/drawing/2014/main" id="{434A91F5-984E-42DB-957F-B7425281F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2840"/>
              <a:ext cx="5307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533400" indent="-5334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	Geometrical optics terms with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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-dependence </a:t>
              </a:r>
              <a:r>
                <a:rPr lang="en-GB" altLang="en-US" sz="20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cos(</a:t>
              </a:r>
              <a:r>
                <a:rPr lang="en-GB" altLang="en-US" sz="2000" i="1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m</a:t>
              </a:r>
              <a:r>
                <a:rPr lang="en-GB" altLang="en-US" sz="20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 or </a:t>
              </a:r>
              <a:r>
                <a:rPr lang="en-GB" altLang="en-US" sz="20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sin(</a:t>
              </a:r>
              <a:r>
                <a:rPr lang="en-GB" altLang="en-US" sz="2000" i="1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m</a:t>
              </a:r>
              <a:r>
                <a:rPr lang="en-GB" altLang="en-US" sz="20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</a:p>
            <a:p>
              <a:pPr>
                <a:buFontTx/>
                <a:buNone/>
              </a:pP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	have to be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matched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 with </a:t>
              </a:r>
              <a:r>
                <a:rPr lang="en-GB" altLang="en-US" sz="2000" i="1">
                  <a:latin typeface="Times New Roman" panose="02020603050405020304" pitchFamily="18" charset="0"/>
                  <a:sym typeface="Symbol" panose="05050102010706020507" pitchFamily="18" charset="2"/>
                </a:rPr>
                <a:t>m</a:t>
              </a:r>
              <a:r>
                <a:rPr lang="en-GB" altLang="en-US" sz="2000">
                  <a:latin typeface="Times New Roman" panose="02020603050405020304" pitchFamily="18" charset="0"/>
                  <a:sym typeface="Symbol" panose="05050102010706020507" pitchFamily="18" charset="2"/>
                </a:rPr>
                <a:t>-th order Bessoid integral </a:t>
              </a:r>
              <a:r>
                <a:rPr lang="en-GB" altLang="en-US" sz="2000" i="1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r>
                <a:rPr lang="en-GB" altLang="en-US" sz="2000" i="1" baseline="-25000">
                  <a:solidFill>
                    <a:srgbClr val="FF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34B6E63A-E9EE-4392-9EBB-D99B6BEE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592DA-C5B9-478C-B502-3CE616D15CF8}" type="slidenum">
              <a:rPr lang="de-DE" altLang="en-US"/>
              <a:pPr/>
              <a:t>19</a:t>
            </a:fld>
            <a:endParaRPr lang="de-DE" altLang="en-US"/>
          </a:p>
        </p:txBody>
      </p:sp>
      <p:sp>
        <p:nvSpPr>
          <p:cNvPr id="278530" name="Rectangle 2">
            <a:extLst>
              <a:ext uri="{FF2B5EF4-FFF2-40B4-BE49-F238E27FC236}">
                <a16:creationId xmlns:a16="http://schemas.microsoft.com/office/drawing/2014/main" id="{341E0D09-70B9-4CA8-B3ED-4E17683F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420938"/>
            <a:ext cx="65516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Bessoid matching</a:t>
            </a:r>
            <a:r>
              <a:rPr lang="en-GB" altLang="en-US" sz="2000" b="1">
                <a:latin typeface="Times New Roman" panose="02020603050405020304" pitchFamily="18" charset="0"/>
                <a:sym typeface="Symbol" panose="05050102010706020507" pitchFamily="18" charset="2"/>
              </a:rPr>
              <a:t>			Theory of Mie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E0354F9E-25D7-4BD0-8D0C-4A0030B6A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04813"/>
            <a:ext cx="590391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Electric field immediately behind the sphere (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 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in the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-plane</a:t>
            </a:r>
          </a:p>
          <a:p>
            <a:pPr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GB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 = 100, incident light </a:t>
            </a:r>
            <a:r>
              <a:rPr lang="en-GB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-polarized, normalized coordinates)</a:t>
            </a:r>
          </a:p>
        </p:txBody>
      </p:sp>
      <p:sp>
        <p:nvSpPr>
          <p:cNvPr id="278533" name="Rectangle 5">
            <a:extLst>
              <a:ext uri="{FF2B5EF4-FFF2-40B4-BE49-F238E27FC236}">
                <a16:creationId xmlns:a16="http://schemas.microsoft.com/office/drawing/2014/main" id="{EE6D547C-9BAF-455C-A5B4-EE3698244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67338"/>
            <a:ext cx="7559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Double-hole structures have been observed in various different systems, e.g.,</a:t>
            </a:r>
            <a:endParaRPr lang="en-US" altLang="en-US" sz="1600"/>
          </a:p>
        </p:txBody>
      </p:sp>
      <p:pic>
        <p:nvPicPr>
          <p:cNvPr id="278535" name="Picture 7" descr="Comparisone2">
            <a:extLst>
              <a:ext uri="{FF2B5EF4-FFF2-40B4-BE49-F238E27FC236}">
                <a16:creationId xmlns:a16="http://schemas.microsoft.com/office/drawing/2014/main" id="{66C7CF96-E57D-408A-97BD-CE0480BAC8A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238500"/>
            <a:ext cx="8002588" cy="1990725"/>
          </a:xfrm>
        </p:spPr>
      </p:pic>
      <p:sp>
        <p:nvSpPr>
          <p:cNvPr id="278539" name="Rectangle 11">
            <a:extLst>
              <a:ext uri="{FF2B5EF4-FFF2-40B4-BE49-F238E27FC236}">
                <a16:creationId xmlns:a16="http://schemas.microsoft.com/office/drawing/2014/main" id="{5DCEB3A6-F8B0-4D7E-8949-96E8320D3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876925"/>
            <a:ext cx="7561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8675" indent="-371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85875" indent="-371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43075" indent="-371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0275" indent="-371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4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146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18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90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romanLcPeriod"/>
            </a:pPr>
            <a:r>
              <a:rPr lang="en-US" altLang="en-US" sz="1800">
                <a:latin typeface="Times New Roman" panose="02020603050405020304" pitchFamily="18" charset="0"/>
              </a:rPr>
              <a:t>PS/Si (100 fs), Münzer </a:t>
            </a:r>
            <a:r>
              <a:rPr lang="en-US" altLang="en-US" sz="1800" i="1">
                <a:latin typeface="Times New Roman" panose="02020603050405020304" pitchFamily="18" charset="0"/>
              </a:rPr>
              <a:t>et al</a:t>
            </a:r>
            <a:r>
              <a:rPr lang="en-US" altLang="en-US" sz="1800">
                <a:latin typeface="Times New Roman" panose="02020603050405020304" pitchFamily="18" charset="0"/>
              </a:rPr>
              <a:t>. 2002</a:t>
            </a:r>
          </a:p>
          <a:p>
            <a:pPr>
              <a:buFontTx/>
              <a:buAutoNum type="romanLcPeriod"/>
            </a:pPr>
            <a:r>
              <a:rPr lang="en-US" altLang="en-US" sz="1800">
                <a:latin typeface="Times New Roman" panose="02020603050405020304" pitchFamily="18" charset="0"/>
              </a:rPr>
              <a:t>SiO</a:t>
            </a:r>
            <a:r>
              <a:rPr lang="en-US" altLang="en-US" sz="1800" baseline="-25000">
                <a:latin typeface="Times New Roman" panose="02020603050405020304" pitchFamily="18" charset="0"/>
              </a:rPr>
              <a:t>2</a:t>
            </a:r>
            <a:r>
              <a:rPr lang="en-US" altLang="en-US" sz="1800">
                <a:latin typeface="Times New Roman" panose="02020603050405020304" pitchFamily="18" charset="0"/>
              </a:rPr>
              <a:t>/Ni-foil (500 fs), Landström </a:t>
            </a:r>
            <a:r>
              <a:rPr lang="en-US" altLang="en-US" sz="1800" i="1">
                <a:latin typeface="Times New Roman" panose="02020603050405020304" pitchFamily="18" charset="0"/>
              </a:rPr>
              <a:t>et al</a:t>
            </a:r>
            <a:r>
              <a:rPr lang="en-US" altLang="en-US" sz="1800">
                <a:latin typeface="Times New Roman" panose="02020603050405020304" pitchFamily="18" charset="0"/>
              </a:rPr>
              <a:t>. 2003</a:t>
            </a:r>
          </a:p>
        </p:txBody>
      </p:sp>
      <p:pic>
        <p:nvPicPr>
          <p:cNvPr id="278546" name="Picture 18" descr="Picgr1">
            <a:extLst>
              <a:ext uri="{FF2B5EF4-FFF2-40B4-BE49-F238E27FC236}">
                <a16:creationId xmlns:a16="http://schemas.microsoft.com/office/drawing/2014/main" id="{7BCD0487-0CF2-4839-8765-10DBA866D0B3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333375"/>
            <a:ext cx="2238375" cy="1816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  <p:bldP spid="278533" grpId="0"/>
      <p:bldP spid="2785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010AD97-2011-4E2A-A2D4-8CA1ED59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D92B-E3E6-40AD-829B-32E4BB1BA1FC}" type="slidenum">
              <a:rPr lang="de-DE" altLang="en-US"/>
              <a:pPr/>
              <a:t>2</a:t>
            </a:fld>
            <a:endParaRPr lang="de-DE" altLang="en-US"/>
          </a:p>
        </p:txBody>
      </p:sp>
      <p:pic>
        <p:nvPicPr>
          <p:cNvPr id="6150" name="Picture 6" descr="Geometry3aeps">
            <a:extLst>
              <a:ext uri="{FF2B5EF4-FFF2-40B4-BE49-F238E27FC236}">
                <a16:creationId xmlns:a16="http://schemas.microsoft.com/office/drawing/2014/main" id="{C9C8ADB3-5686-4ADD-B1FE-70D04BD7C03F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1196975"/>
            <a:ext cx="2592387" cy="1739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F7919F63-D411-4386-BA5E-AD597405C4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7921625" cy="4967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1800" b="1">
                <a:latin typeface="Times New Roman" panose="02020603050405020304" pitchFamily="18" charset="0"/>
              </a:rPr>
              <a:t>Local field enhancement underneath particulates</a:t>
            </a:r>
            <a:endParaRPr lang="en-GB" altLang="en-US" sz="1800">
              <a:latin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en-GB" altLang="en-US" sz="1600">
                <a:latin typeface="Times New Roman" panose="02020603050405020304" pitchFamily="18" charset="0"/>
              </a:rPr>
              <a:t>plays an important role in cleaning of surfaces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en-GB" altLang="en-US" sz="1600">
                <a:latin typeface="Times New Roman" panose="02020603050405020304" pitchFamily="18" charset="0"/>
              </a:rPr>
              <a:t>and in recent experiments on submicron- and nano-patterning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GB" altLang="en-US" sz="10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800" b="1">
                <a:latin typeface="Times New Roman" panose="02020603050405020304" pitchFamily="18" charset="0"/>
              </a:rPr>
              <a:t>Goal: Intensity distribution behind a sphere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en-GB" altLang="en-US" sz="1600">
                <a:latin typeface="Times New Roman" panose="02020603050405020304" pitchFamily="18" charset="0"/>
              </a:rPr>
              <a:t>as analytical as possible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en-GB" altLang="en-US" sz="1600">
                <a:latin typeface="Times New Roman" panose="02020603050405020304" pitchFamily="18" charset="0"/>
              </a:rPr>
              <a:t>fast to compute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en-GB" altLang="en-US" sz="1600">
                <a:latin typeface="Times New Roman" panose="02020603050405020304" pitchFamily="18" charset="0"/>
              </a:rPr>
              <a:t>improve physical understanding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GB" altLang="en-US" sz="10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800" b="1">
                <a:latin typeface="Times New Roman" panose="02020603050405020304" pitchFamily="18" charset="0"/>
              </a:rPr>
              <a:t>Wave field behind a focusing system is hard to calculate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en-GB" altLang="en-US" sz="1600">
                <a:latin typeface="Times New Roman" panose="02020603050405020304" pitchFamily="18" charset="0"/>
              </a:rPr>
              <a:t>geometrical optics intensity goes to </a:t>
            </a:r>
            <a:r>
              <a:rPr lang="en-GB" altLang="en-US" sz="16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infinity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 in the focal regions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diffraction wave integrals are finite but hard to calculate (integrands are highly oscillatory)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available standard optics solutions (ideal lens, weak aberration) are </a:t>
            </a:r>
            <a:r>
              <a:rPr lang="en-GB" altLang="en-US" sz="16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inapplicable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theory of </a:t>
            </a:r>
            <a:r>
              <a:rPr lang="en-GB" altLang="en-US" sz="16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Mie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: complicated and un-instructive (only spheres)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GB" altLang="en-US" sz="10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800" b="1">
                <a:latin typeface="Times New Roman" panose="02020603050405020304" pitchFamily="18" charset="0"/>
              </a:rPr>
              <a:t>Approach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en-GB" altLang="en-US" sz="1600">
                <a:solidFill>
                  <a:srgbClr val="FF0000"/>
                </a:solidFill>
                <a:latin typeface="Times New Roman" panose="02020603050405020304" pitchFamily="18" charset="0"/>
              </a:rPr>
              <a:t>matching</a:t>
            </a:r>
            <a:r>
              <a:rPr lang="en-GB" altLang="en-US" sz="1600">
                <a:latin typeface="Times New Roman" panose="02020603050405020304" pitchFamily="18" charset="0"/>
              </a:rPr>
              <a:t> the solution of geometrical optics (in its valid regions) with a canonical wave field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en-GB" altLang="en-US" sz="1600">
                <a:latin typeface="Times New Roman" panose="02020603050405020304" pitchFamily="18" charset="0"/>
              </a:rPr>
              <a:t>disadvantage: geometrical optics must be valid (only for large Mie parameters)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en-GB" altLang="en-US" sz="1600">
                <a:latin typeface="Times New Roman" panose="02020603050405020304" pitchFamily="18" charset="0"/>
              </a:rPr>
              <a:t>advantage: compact and intuitive results (for arbitrary axially symmetric systems)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1BF212B9-CA92-468D-875A-4435D294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r>
              <a:rPr lang="en-GB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1. 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071295-979C-4792-953F-C92C2573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D537-9CD7-4F9E-A1A3-1049690AC2F4}" type="slidenum">
              <a:rPr lang="de-DE" altLang="en-US"/>
              <a:pPr/>
              <a:t>20</a:t>
            </a:fld>
            <a:endParaRPr lang="de-DE" altLang="en-US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A223CC58-3973-498C-8A58-F89D32CA5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r>
              <a:rPr lang="en-GB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Conclusions</a:t>
            </a:r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81BFC7E8-D720-43C2-B853-765752D47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24862" cy="5399087"/>
          </a:xfrm>
        </p:spPr>
        <p:txBody>
          <a:bodyPr/>
          <a:lstStyle/>
          <a:p>
            <a:pPr marL="609600" indent="-609600">
              <a:lnSpc>
                <a:spcPct val="85000"/>
              </a:lnSpc>
            </a:pPr>
            <a:r>
              <a:rPr lang="en-GB" altLang="en-US" sz="2000">
                <a:latin typeface="Times New Roman" panose="02020603050405020304" pitchFamily="18" charset="0"/>
              </a:rPr>
              <a:t>Axially symmetric focusing 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Bessoid integral</a:t>
            </a:r>
            <a:r>
              <a:rPr lang="en-GB" altLang="en-US" sz="2000">
                <a:latin typeface="Times New Roman" panose="02020603050405020304" pitchFamily="18" charset="0"/>
              </a:rPr>
              <a:t> with cuspoid and focal line caustic</a:t>
            </a:r>
          </a:p>
          <a:p>
            <a:pPr marL="609600" indent="-609600">
              <a:lnSpc>
                <a:spcPct val="85000"/>
              </a:lnSpc>
            </a:pP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Matching</a:t>
            </a:r>
            <a:r>
              <a:rPr lang="en-GB" altLang="en-US" sz="2000">
                <a:latin typeface="Times New Roman" panose="02020603050405020304" pitchFamily="18" charset="0"/>
              </a:rPr>
              <a:t> of geometrical optics (caustic phase shifts) with Bessoid wave field 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removes divergences</a:t>
            </a:r>
          </a:p>
          <a:p>
            <a:pPr marL="609600" indent="-609600">
              <a:lnSpc>
                <a:spcPct val="85000"/>
              </a:lnSpc>
            </a:pPr>
            <a:r>
              <a:rPr lang="en-GB" altLang="en-US" sz="2000">
                <a:latin typeface="Times New Roman" panose="02020603050405020304" pitchFamily="18" charset="0"/>
              </a:rPr>
              <a:t>Universal expressions (i) for the 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on-axis vector field</a:t>
            </a:r>
            <a:r>
              <a:rPr lang="en-GB" altLang="en-US" sz="2000">
                <a:latin typeface="Times New Roman" panose="02020603050405020304" pitchFamily="18" charset="0"/>
              </a:rPr>
              <a:t> and (ii) for the 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diffraction focus</a:t>
            </a:r>
            <a:endParaRPr lang="en-GB" altLang="en-US" sz="1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5000"/>
              </a:lnSpc>
            </a:pPr>
            <a:r>
              <a:rPr lang="en-GB" altLang="en-US" sz="2000">
                <a:latin typeface="Times New Roman" panose="02020603050405020304" pitchFamily="18" charset="0"/>
              </a:rPr>
              <a:t>On axis: high intensity (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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GB" altLang="en-US" sz="10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2000">
                <a:latin typeface="Times New Roman" panose="02020603050405020304" pitchFamily="18" charset="0"/>
              </a:rPr>
              <a:t>) everywhere</a:t>
            </a:r>
          </a:p>
          <a:p>
            <a:pPr marL="609600" indent="-609600">
              <a:lnSpc>
                <a:spcPct val="85000"/>
              </a:lnSpc>
            </a:pPr>
            <a:r>
              <a:rPr lang="en-GB" altLang="en-US" sz="2000">
                <a:latin typeface="Times New Roman" panose="02020603050405020304" pitchFamily="18" charset="0"/>
              </a:rPr>
              <a:t>Near the axis: Bessel beam, 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optimum resolution near the sphere</a:t>
            </a:r>
          </a:p>
          <a:p>
            <a:pPr marL="609600" indent="-609600">
              <a:lnSpc>
                <a:spcPct val="85000"/>
              </a:lnSpc>
            </a:pP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Vectorial</a:t>
            </a:r>
            <a:r>
              <a:rPr lang="en-GB" altLang="en-US" sz="2000">
                <a:latin typeface="Times New Roman" panose="02020603050405020304" pitchFamily="18" charset="0"/>
              </a:rPr>
              <a:t> non axially symmetric </a:t>
            </a:r>
            <a:r>
              <a:rPr lang="en-GB" altLang="en-US" sz="2000" i="1">
                <a:latin typeface="Times New Roman" panose="02020603050405020304" pitchFamily="18" charset="0"/>
              </a:rPr>
              <a:t>amplitudes</a:t>
            </a:r>
            <a:r>
              <a:rPr lang="en-GB" altLang="en-US" sz="2000">
                <a:latin typeface="Times New Roman" panose="02020603050405020304" pitchFamily="18" charset="0"/>
              </a:rPr>
              <a:t> need 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higher-order Bessoid</a:t>
            </a:r>
            <a:r>
              <a:rPr lang="en-GB" altLang="en-US" sz="2000">
                <a:latin typeface="Times New Roman" panose="02020603050405020304" pitchFamily="18" charset="0"/>
              </a:rPr>
              <a:t> integrals</a:t>
            </a:r>
          </a:p>
          <a:p>
            <a:pPr marL="609600" indent="-609600">
              <a:lnSpc>
                <a:spcPct val="85000"/>
              </a:lnSpc>
            </a:pPr>
            <a:r>
              <a:rPr lang="en-GB" altLang="en-US" sz="2000">
                <a:latin typeface="Times New Roman" panose="02020603050405020304" pitchFamily="18" charset="0"/>
              </a:rPr>
              <a:t>Double-peak structure near the sphere surface reproduced and explained (unrelated to near field effects)</a:t>
            </a:r>
            <a:endParaRPr lang="en-GB" altLang="en-US" sz="10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5000"/>
              </a:lnSpc>
            </a:pPr>
            <a:r>
              <a:rPr lang="en-GB" altLang="en-US" sz="2000">
                <a:latin typeface="Times New Roman" panose="02020603050405020304" pitchFamily="18" charset="0"/>
              </a:rPr>
              <a:t>Good 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agreement</a:t>
            </a:r>
            <a:r>
              <a:rPr lang="en-GB" altLang="en-US" sz="2000">
                <a:latin typeface="Times New Roman" panose="02020603050405020304" pitchFamily="18" charset="0"/>
              </a:rPr>
              <a:t> with Mie theory down to </a:t>
            </a:r>
            <a:r>
              <a:rPr lang="en-GB" altLang="en-US" sz="2000" i="1">
                <a:latin typeface="Times New Roman" panose="02020603050405020304" pitchFamily="18" charset="0"/>
              </a:rPr>
              <a:t>k</a:t>
            </a:r>
            <a:r>
              <a:rPr lang="en-GB" altLang="en-US" sz="1000">
                <a:latin typeface="Times New Roman" panose="02020603050405020304" pitchFamily="18" charset="0"/>
              </a:rPr>
              <a:t> </a:t>
            </a:r>
            <a:r>
              <a:rPr lang="en-GB" altLang="en-US" sz="2000" i="1">
                <a:latin typeface="Times New Roman" panose="02020603050405020304" pitchFamily="18" charset="0"/>
              </a:rPr>
              <a:t>a</a:t>
            </a:r>
            <a:r>
              <a:rPr lang="en-GB" altLang="en-US" sz="2000">
                <a:latin typeface="Times New Roman" panose="02020603050405020304" pitchFamily="18" charset="0"/>
              </a:rPr>
              <a:t> 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GB" altLang="en-US" sz="2000">
                <a:latin typeface="Times New Roman" panose="02020603050405020304" pitchFamily="18" charset="0"/>
              </a:rPr>
              <a:t> 20 (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GB" altLang="en-US" sz="2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GB" altLang="en-US" sz="2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altLang="en-US" sz="2000">
                <a:latin typeface="Times New Roman" panose="02020603050405020304" pitchFamily="18" charset="0"/>
              </a:rPr>
              <a:t> 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GB" altLang="en-US" sz="2000">
                <a:latin typeface="Times New Roman" panose="02020603050405020304" pitchFamily="18" charset="0"/>
              </a:rPr>
              <a:t> 3)</a:t>
            </a:r>
            <a:endParaRPr lang="en-GB" altLang="en-US" sz="10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GB" altLang="en-US" sz="2000">
                <a:latin typeface="Times New Roman" panose="02020603050405020304" pitchFamily="18" charset="0"/>
              </a:rPr>
              <a:t>Cuspoid focusing is important in </a:t>
            </a:r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many fields of physics</a:t>
            </a:r>
            <a:r>
              <a:rPr lang="en-GB" altLang="en-US" sz="2000">
                <a:latin typeface="Times New Roman" panose="02020603050405020304" pitchFamily="18" charset="0"/>
              </a:rPr>
              <a:t>:</a:t>
            </a:r>
          </a:p>
          <a:p>
            <a:pPr marL="1371600" lvl="2" indent="-457200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en-GB" altLang="en-US" sz="1800">
                <a:latin typeface="Times New Roman" panose="02020603050405020304" pitchFamily="18" charset="0"/>
              </a:rPr>
              <a:t>propagation of acoustic, electromagnetic and water waves</a:t>
            </a:r>
          </a:p>
          <a:p>
            <a:pPr marL="1371600" lvl="2" indent="-457200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en-GB" altLang="en-US" sz="1800">
                <a:latin typeface="Times New Roman" panose="02020603050405020304" pitchFamily="18" charset="0"/>
              </a:rPr>
              <a:t>semiclassical quantum mechanics</a:t>
            </a:r>
          </a:p>
          <a:p>
            <a:pPr marL="1371600" lvl="2" indent="-457200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en-GB" altLang="en-US" sz="1800">
                <a:latin typeface="Times New Roman" panose="02020603050405020304" pitchFamily="18" charset="0"/>
              </a:rPr>
              <a:t>scattering theory of atoms</a:t>
            </a:r>
          </a:p>
          <a:p>
            <a:pPr marL="1371600" lvl="2" indent="-457200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en-GB" altLang="en-US" sz="1800">
                <a:latin typeface="Times New Roman" panose="02020603050405020304" pitchFamily="18" charset="0"/>
              </a:rPr>
              <a:t>chemical reactions</a:t>
            </a:r>
          </a:p>
        </p:txBody>
      </p:sp>
      <p:sp>
        <p:nvSpPr>
          <p:cNvPr id="300038" name="Oval 6">
            <a:extLst>
              <a:ext uri="{FF2B5EF4-FFF2-40B4-BE49-F238E27FC236}">
                <a16:creationId xmlns:a16="http://schemas.microsoft.com/office/drawing/2014/main" id="{7D6ADD7C-7E8A-4BAC-94E2-B498A75878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1650" y="1765300"/>
            <a:ext cx="65088" cy="61913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04648-A16C-4032-B200-FFFEF0F1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5909-6D8D-4250-BDAB-EB6CCBA74697}" type="slidenum">
              <a:rPr lang="de-DE" altLang="en-US"/>
              <a:pPr/>
              <a:t>21</a:t>
            </a:fld>
            <a:endParaRPr lang="de-DE" altLang="en-US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F8B352B5-B261-4BD5-A05D-FF8469061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en-GB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Acknowledgements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76B861DF-E562-41FC-BE6B-C2AF6FD24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704137" cy="3455988"/>
          </a:xfrm>
        </p:spPr>
        <p:txBody>
          <a:bodyPr/>
          <a:lstStyle/>
          <a:p>
            <a:pPr marL="609600" indent="-609600"/>
            <a:r>
              <a:rPr lang="en-GB" altLang="en-US" sz="2000">
                <a:latin typeface="Times New Roman" panose="02020603050405020304" pitchFamily="18" charset="0"/>
              </a:rPr>
              <a:t>Prof. </a:t>
            </a:r>
            <a:r>
              <a:rPr lang="en-GB" altLang="en-US" sz="2000" i="1">
                <a:latin typeface="Times New Roman" panose="02020603050405020304" pitchFamily="18" charset="0"/>
              </a:rPr>
              <a:t>Dieter</a:t>
            </a:r>
            <a:r>
              <a:rPr lang="en-GB" altLang="en-US" sz="2000">
                <a:latin typeface="Times New Roman" panose="02020603050405020304" pitchFamily="18" charset="0"/>
              </a:rPr>
              <a:t> </a:t>
            </a:r>
            <a:r>
              <a:rPr lang="en-GB" altLang="en-US" sz="2000" i="1">
                <a:latin typeface="Times New Roman" panose="02020603050405020304" pitchFamily="18" charset="0"/>
              </a:rPr>
              <a:t>Bäuerle</a:t>
            </a:r>
          </a:p>
          <a:p>
            <a:pPr marL="609600" indent="-609600">
              <a:buFontTx/>
              <a:buNone/>
            </a:pPr>
            <a:endParaRPr lang="en-GB" altLang="en-US" sz="300">
              <a:latin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endParaRPr lang="en-GB" altLang="en-US" sz="300">
              <a:latin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endParaRPr lang="en-GB" altLang="en-US" sz="300">
              <a:latin typeface="Times New Roman" panose="02020603050405020304" pitchFamily="18" charset="0"/>
            </a:endParaRPr>
          </a:p>
          <a:p>
            <a:pPr marL="609600" indent="-609600"/>
            <a:r>
              <a:rPr lang="en-GB" altLang="en-US" sz="2000">
                <a:latin typeface="Times New Roman" panose="02020603050405020304" pitchFamily="18" charset="0"/>
              </a:rPr>
              <a:t>Dr. </a:t>
            </a:r>
            <a:r>
              <a:rPr lang="en-GB" altLang="en-US" sz="2000" i="1">
                <a:latin typeface="Times New Roman" panose="02020603050405020304" pitchFamily="18" charset="0"/>
              </a:rPr>
              <a:t>Klaus</a:t>
            </a:r>
            <a:r>
              <a:rPr lang="en-GB" altLang="en-US" sz="2000">
                <a:latin typeface="Times New Roman" panose="02020603050405020304" pitchFamily="18" charset="0"/>
              </a:rPr>
              <a:t> </a:t>
            </a:r>
            <a:r>
              <a:rPr lang="en-GB" altLang="en-US" sz="2000" i="1">
                <a:latin typeface="Times New Roman" panose="02020603050405020304" pitchFamily="18" charset="0"/>
              </a:rPr>
              <a:t>Piglmayer</a:t>
            </a:r>
            <a:r>
              <a:rPr lang="en-GB" altLang="en-US" sz="2000">
                <a:latin typeface="Times New Roman" panose="02020603050405020304" pitchFamily="18" charset="0"/>
              </a:rPr>
              <a:t>, Dr. </a:t>
            </a:r>
            <a:r>
              <a:rPr lang="en-GB" altLang="en-US" sz="2000" i="1">
                <a:latin typeface="Times New Roman" panose="02020603050405020304" pitchFamily="18" charset="0"/>
              </a:rPr>
              <a:t>Lars Landström</a:t>
            </a:r>
            <a:r>
              <a:rPr lang="en-GB" altLang="en-US" sz="2000">
                <a:latin typeface="Times New Roman" panose="02020603050405020304" pitchFamily="18" charset="0"/>
              </a:rPr>
              <a:t>, DI </a:t>
            </a:r>
            <a:r>
              <a:rPr lang="en-GB" altLang="en-US" sz="2000" i="1">
                <a:latin typeface="Times New Roman" panose="02020603050405020304" pitchFamily="18" charset="0"/>
              </a:rPr>
              <a:t>Richard</a:t>
            </a:r>
            <a:r>
              <a:rPr lang="en-GB" altLang="en-US" sz="2000">
                <a:latin typeface="Times New Roman" panose="02020603050405020304" pitchFamily="18" charset="0"/>
              </a:rPr>
              <a:t> </a:t>
            </a:r>
            <a:r>
              <a:rPr lang="en-GB" altLang="en-US" sz="2000" i="1">
                <a:latin typeface="Times New Roman" panose="02020603050405020304" pitchFamily="18" charset="0"/>
              </a:rPr>
              <a:t>Denk</a:t>
            </a:r>
            <a:r>
              <a:rPr lang="en-GB" altLang="en-US" sz="2000">
                <a:latin typeface="Times New Roman" panose="02020603050405020304" pitchFamily="18" charset="0"/>
              </a:rPr>
              <a:t>, </a:t>
            </a:r>
            <a:r>
              <a:rPr lang="en-GB" altLang="en-US" sz="2000" i="1">
                <a:latin typeface="Times New Roman" panose="02020603050405020304" pitchFamily="18" charset="0"/>
              </a:rPr>
              <a:t>Johannes</a:t>
            </a:r>
            <a:r>
              <a:rPr lang="en-GB" altLang="en-US" sz="2000">
                <a:latin typeface="Times New Roman" panose="02020603050405020304" pitchFamily="18" charset="0"/>
              </a:rPr>
              <a:t> </a:t>
            </a:r>
            <a:r>
              <a:rPr lang="en-GB" altLang="en-US" sz="2000" i="1">
                <a:latin typeface="Times New Roman" panose="02020603050405020304" pitchFamily="18" charset="0"/>
              </a:rPr>
              <a:t>Klimstein</a:t>
            </a:r>
            <a:r>
              <a:rPr lang="en-GB" altLang="en-US" sz="2000">
                <a:latin typeface="Times New Roman" panose="02020603050405020304" pitchFamily="18" charset="0"/>
              </a:rPr>
              <a:t> and </a:t>
            </a:r>
            <a:r>
              <a:rPr lang="en-GB" altLang="en-US" sz="2000" i="1">
                <a:latin typeface="Times New Roman" panose="02020603050405020304" pitchFamily="18" charset="0"/>
              </a:rPr>
              <a:t>Gregor</a:t>
            </a:r>
            <a:r>
              <a:rPr lang="en-GB" altLang="en-US" sz="2000">
                <a:latin typeface="Times New Roman" panose="02020603050405020304" pitchFamily="18" charset="0"/>
              </a:rPr>
              <a:t> </a:t>
            </a:r>
            <a:r>
              <a:rPr lang="en-GB" altLang="en-US" sz="2000" i="1">
                <a:latin typeface="Times New Roman" panose="02020603050405020304" pitchFamily="18" charset="0"/>
              </a:rPr>
              <a:t>Langer</a:t>
            </a:r>
          </a:p>
          <a:p>
            <a:pPr marL="609600" indent="-609600">
              <a:buFontTx/>
              <a:buNone/>
            </a:pPr>
            <a:endParaRPr lang="en-GB" altLang="en-US" sz="300">
              <a:latin typeface="Times New Roman" panose="02020603050405020304" pitchFamily="18" charset="0"/>
            </a:endParaRPr>
          </a:p>
          <a:p>
            <a:pPr marL="609600" indent="-609600"/>
            <a:r>
              <a:rPr lang="en-GB" altLang="en-US" sz="2000">
                <a:latin typeface="Times New Roman" panose="02020603050405020304" pitchFamily="18" charset="0"/>
              </a:rPr>
              <a:t>Prof. </a:t>
            </a:r>
            <a:r>
              <a:rPr lang="en-GB" altLang="en-US" sz="2000" i="1">
                <a:latin typeface="Times New Roman" panose="02020603050405020304" pitchFamily="18" charset="0"/>
              </a:rPr>
              <a:t>B. Luk’yanchuk</a:t>
            </a:r>
            <a:r>
              <a:rPr lang="en-GB" altLang="en-US" sz="2000">
                <a:latin typeface="Times New Roman" panose="02020603050405020304" pitchFamily="18" charset="0"/>
              </a:rPr>
              <a:t>, Dr. </a:t>
            </a:r>
            <a:r>
              <a:rPr lang="en-GB" altLang="en-US" sz="2000" i="1">
                <a:latin typeface="Times New Roman" panose="02020603050405020304" pitchFamily="18" charset="0"/>
              </a:rPr>
              <a:t>Z</a:t>
            </a:r>
            <a:r>
              <a:rPr lang="en-GB" altLang="en-US" sz="2000">
                <a:latin typeface="Times New Roman" panose="02020603050405020304" pitchFamily="18" charset="0"/>
              </a:rPr>
              <a:t>. </a:t>
            </a:r>
            <a:r>
              <a:rPr lang="en-GB" altLang="en-US" sz="2000" i="1">
                <a:latin typeface="Times New Roman" panose="02020603050405020304" pitchFamily="18" charset="0"/>
              </a:rPr>
              <a:t>B</a:t>
            </a:r>
            <a:r>
              <a:rPr lang="en-GB" altLang="en-US" sz="2000">
                <a:latin typeface="Times New Roman" panose="02020603050405020304" pitchFamily="18" charset="0"/>
              </a:rPr>
              <a:t>. </a:t>
            </a:r>
            <a:r>
              <a:rPr lang="en-GB" altLang="en-US" sz="2000" i="1">
                <a:latin typeface="Times New Roman" panose="02020603050405020304" pitchFamily="18" charset="0"/>
              </a:rPr>
              <a:t>Wang</a:t>
            </a:r>
            <a:r>
              <a:rPr lang="en-GB" altLang="en-US" sz="2000">
                <a:latin typeface="Times New Roman" panose="02020603050405020304" pitchFamily="18" charset="0"/>
              </a:rPr>
              <a:t> (DSI Singapore)</a:t>
            </a:r>
            <a:endParaRPr lang="en-GB" altLang="en-US" sz="20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3B5F1B5-6C01-43A5-B169-0DDB9138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4233-BE49-4791-B76B-46AEE97C1EB4}" type="slidenum">
              <a:rPr lang="de-DE" altLang="en-US"/>
              <a:pPr/>
              <a:t>22</a:t>
            </a:fld>
            <a:endParaRPr lang="de-DE" altLang="en-US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EC1D688E-F8F5-455B-A981-E41409B78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>
                <a:latin typeface="Times New Roman" panose="02020603050405020304" pitchFamily="18" charset="0"/>
              </a:rPr>
              <a:t>Appendix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729566F-7CD9-47AB-81C2-0DDC22C1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AA0-1DA1-41C6-87CE-703C0C8B2597}" type="slidenum">
              <a:rPr lang="de-DE" altLang="en-US"/>
              <a:pPr/>
              <a:t>23</a:t>
            </a:fld>
            <a:endParaRPr lang="de-DE" altLang="en-US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D7EFB459-023F-47B1-AE4F-985056804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928100" cy="1027112"/>
          </a:xfrm>
        </p:spPr>
        <p:txBody>
          <a:bodyPr/>
          <a:lstStyle/>
          <a:p>
            <a:r>
              <a:rPr lang="en-GB" altLang="en-US" sz="3200">
                <a:latin typeface="Times New Roman" panose="02020603050405020304" pitchFamily="18" charset="0"/>
              </a:rPr>
              <a:t>Numerical Computation of the Bessoid integral</a:t>
            </a:r>
          </a:p>
        </p:txBody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C71E383C-FF6A-41AB-A41A-99129895621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70000"/>
            <a:ext cx="8413750" cy="417671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Direct numerical integration along the real axis</a:t>
            </a:r>
          </a:p>
          <a:p>
            <a:pPr marL="914400" lvl="1" indent="-457200"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	Integrand is highly oscillatory, integration is slow and has to be aborted</a:t>
            </a:r>
          </a:p>
          <a:p>
            <a:pPr marL="914400" lvl="1" indent="-457200"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GB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GB" altLang="en-US" sz="18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100x100</a:t>
            </a: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 &gt; 1 hour</a:t>
            </a:r>
          </a:p>
          <a:p>
            <a:pPr marL="914400" lvl="1" indent="-457200">
              <a:buFontTx/>
              <a:buNone/>
            </a:pPr>
            <a:endParaRPr lang="en-GB" altLang="en-US" sz="100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533400" indent="-533400">
              <a:buFontTx/>
              <a:buAutoNum type="arabicPeriod"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Numerical integration along a line in the complex plane (Cauchy theorem)</a:t>
            </a:r>
          </a:p>
          <a:p>
            <a:pPr marL="1295400" lvl="2" indent="-381000"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Integration converges</a:t>
            </a:r>
          </a:p>
          <a:p>
            <a:pPr marL="1295400" lvl="2" indent="-381000">
              <a:buFontTx/>
              <a:buNone/>
            </a:pPr>
            <a:r>
              <a:rPr lang="en-GB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GB" altLang="en-US" sz="18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100x100</a:t>
            </a: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  20 minutes</a:t>
            </a:r>
          </a:p>
          <a:p>
            <a:pPr marL="1295400" lvl="2" indent="-381000">
              <a:buFontTx/>
              <a:buNone/>
            </a:pPr>
            <a:endParaRPr lang="en-GB" altLang="en-US" sz="100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533400" indent="-533400">
              <a:buFontTx/>
              <a:buAutoNum type="arabicPeriod"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Solving numerically the corresponding differential equation for the Bessoid integral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I  </a:t>
            </a: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GB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GB" altLang="en-US" sz="1800" baseline="-25000">
                <a:latin typeface="Times New Roman" panose="02020603050405020304" pitchFamily="18" charset="0"/>
                <a:sym typeface="Symbol" panose="05050102010706020507" pitchFamily="18" charset="2"/>
              </a:rPr>
              <a:t>100100</a:t>
            </a: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  </a:t>
            </a:r>
            <a:r>
              <a:rPr lang="en-GB" altLang="en-US" sz="1800" u="sng">
                <a:latin typeface="Times New Roman" panose="02020603050405020304" pitchFamily="18" charset="0"/>
                <a:sym typeface="Symbol" panose="05050102010706020507" pitchFamily="18" charset="2"/>
              </a:rPr>
              <a:t>2 seconds</a:t>
            </a: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 !)</a:t>
            </a:r>
          </a:p>
        </p:txBody>
      </p:sp>
      <p:sp>
        <p:nvSpPr>
          <p:cNvPr id="283652" name="Rectangle 4">
            <a:extLst>
              <a:ext uri="{FF2B5EF4-FFF2-40B4-BE49-F238E27FC236}">
                <a16:creationId xmlns:a16="http://schemas.microsoft.com/office/drawing/2014/main" id="{88E6011E-50E5-4AB7-A623-36F2E2463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3653" name="Rectangle 5">
            <a:extLst>
              <a:ext uri="{FF2B5EF4-FFF2-40B4-BE49-F238E27FC236}">
                <a16:creationId xmlns:a16="http://schemas.microsoft.com/office/drawing/2014/main" id="{AA40E96A-C58C-4359-AB17-F9F42B85A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3654" name="Rectangle 6">
            <a:extLst>
              <a:ext uri="{FF2B5EF4-FFF2-40B4-BE49-F238E27FC236}">
                <a16:creationId xmlns:a16="http://schemas.microsoft.com/office/drawing/2014/main" id="{99018B68-CC6C-4A65-9775-2AA5F79AF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3655" name="Rectangle 7">
            <a:extLst>
              <a:ext uri="{FF2B5EF4-FFF2-40B4-BE49-F238E27FC236}">
                <a16:creationId xmlns:a16="http://schemas.microsoft.com/office/drawing/2014/main" id="{E4F2B884-06F0-41B0-B683-8F42882EC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4510088"/>
            <a:ext cx="316865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	paraxial Helmholtz equation in polar coordinates + some tricks</a:t>
            </a: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283656" name="Object 8">
            <a:extLst>
              <a:ext uri="{FF2B5EF4-FFF2-40B4-BE49-F238E27FC236}">
                <a16:creationId xmlns:a16="http://schemas.microsoft.com/office/drawing/2014/main" id="{32501D54-2614-45A1-91F3-7FE538D978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4868863"/>
          <a:ext cx="25336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0" name="Formel" r:id="rId3" imgW="2527200" imgH="1079280" progId="Equation.3">
                  <p:embed/>
                </p:oleObj>
              </mc:Choice>
              <mc:Fallback>
                <p:oleObj name="Formel" r:id="rId3" imgW="2527200" imgH="10792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868863"/>
                        <a:ext cx="2533650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657" name="Rectangle 9">
            <a:extLst>
              <a:ext uri="{FF2B5EF4-FFF2-40B4-BE49-F238E27FC236}">
                <a16:creationId xmlns:a16="http://schemas.microsoft.com/office/drawing/2014/main" id="{50FE7404-00F6-458F-A5DE-FEB605D8F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445125"/>
            <a:ext cx="37449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GB" altLang="en-US" sz="1800" b="1" i="1">
                <a:latin typeface="Times New Roman" panose="02020603050405020304" pitchFamily="18" charset="0"/>
                <a:sym typeface="Symbol" panose="05050102010706020507" pitchFamily="18" charset="2"/>
              </a:rPr>
              <a:t>one ordinary differential equation</a:t>
            </a:r>
            <a:r>
              <a:rPr lang="en-GB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 in R for I (Z as parameter)</a:t>
            </a:r>
          </a:p>
        </p:txBody>
      </p:sp>
      <p:sp>
        <p:nvSpPr>
          <p:cNvPr id="283658" name="Rectangle 10">
            <a:extLst>
              <a:ext uri="{FF2B5EF4-FFF2-40B4-BE49-F238E27FC236}">
                <a16:creationId xmlns:a16="http://schemas.microsoft.com/office/drawing/2014/main" id="{7323F217-A3FA-41E6-B751-3309BFA21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5573713"/>
            <a:ext cx="2735262" cy="431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3659" name="Picture 11" descr="Ode">
            <a:extLst>
              <a:ext uri="{FF2B5EF4-FFF2-40B4-BE49-F238E27FC236}">
                <a16:creationId xmlns:a16="http://schemas.microsoft.com/office/drawing/2014/main" id="{17D80956-300D-46B3-8E9D-A3C135F55BCB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4365625"/>
            <a:ext cx="2305050" cy="1789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/>
      <p:bldP spid="283655" grpId="0"/>
      <p:bldP spid="2836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D4DBCC0F-BC26-46B6-93EE-405F8E02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34593-0643-421C-96FA-449B3303EFDE}" type="slidenum">
              <a:rPr lang="de-DE" altLang="en-US"/>
              <a:pPr/>
              <a:t>3</a:t>
            </a:fld>
            <a:endParaRPr lang="de-DE" altLang="en-US"/>
          </a:p>
        </p:txBody>
      </p:sp>
      <p:sp>
        <p:nvSpPr>
          <p:cNvPr id="270338" name="Rectangle 2">
            <a:extLst>
              <a:ext uri="{FF2B5EF4-FFF2-40B4-BE49-F238E27FC236}">
                <a16:creationId xmlns:a16="http://schemas.microsoft.com/office/drawing/2014/main" id="{3C8FBE2C-548C-4AFD-8A9D-B6B0B0AEB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/>
          <a:lstStyle/>
          <a:p>
            <a:r>
              <a:rPr lang="en-GB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2. Geometrical Optics</a:t>
            </a:r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D6E95FFB-9F0E-41F4-A5BB-C4CD87484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0340" name="Rectangle 4">
            <a:extLst>
              <a:ext uri="{FF2B5EF4-FFF2-40B4-BE49-F238E27FC236}">
                <a16:creationId xmlns:a16="http://schemas.microsoft.com/office/drawing/2014/main" id="{40BCCAEC-DA1E-4077-8552-5B3F61A07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0341" name="Object 5">
            <a:extLst>
              <a:ext uri="{FF2B5EF4-FFF2-40B4-BE49-F238E27FC236}">
                <a16:creationId xmlns:a16="http://schemas.microsoft.com/office/drawing/2014/main" id="{CDA2BAE4-0781-4E85-8BCF-66E6D24901F0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647700" y="2455863"/>
          <a:ext cx="14843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5" name="Formel" r:id="rId3" imgW="1346040" imgH="672840" progId="Equation.3">
                  <p:embed/>
                </p:oleObj>
              </mc:Choice>
              <mc:Fallback>
                <p:oleObj name="Formel" r:id="rId3" imgW="1346040" imgH="672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5350" t="-10701" r="-5350" b="-10701"/>
                      <a:stretch>
                        <a:fillRect/>
                      </a:stretch>
                    </p:blipFill>
                    <p:spPr bwMode="auto">
                      <a:xfrm>
                        <a:off x="647700" y="2455863"/>
                        <a:ext cx="1484313" cy="8159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42" name="Rectangle 6">
            <a:extLst>
              <a:ext uri="{FF2B5EF4-FFF2-40B4-BE49-F238E27FC236}">
                <a16:creationId xmlns:a16="http://schemas.microsoft.com/office/drawing/2014/main" id="{26405517-D80B-44A2-89E6-9D6A459CB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ym typeface="Symbol" panose="05050102010706020507" pitchFamily="18" charset="2"/>
              </a:rPr>
              <a:t>A ray is given by</a:t>
            </a:r>
          </a:p>
        </p:txBody>
      </p:sp>
      <p:sp>
        <p:nvSpPr>
          <p:cNvPr id="270343" name="Rectangle 7">
            <a:extLst>
              <a:ext uri="{FF2B5EF4-FFF2-40B4-BE49-F238E27FC236}">
                <a16:creationId xmlns:a16="http://schemas.microsoft.com/office/drawing/2014/main" id="{0C4FE743-0C34-4974-AB35-6067FECE3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389188"/>
            <a:ext cx="28797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 i="1">
                <a:sym typeface="Symbol" panose="05050102010706020507" pitchFamily="18" charset="2"/>
              </a:rPr>
              <a:t>U</a:t>
            </a:r>
            <a:r>
              <a:rPr lang="en-GB" altLang="en-US" sz="1800" baseline="-25000">
                <a:sym typeface="Symbol" panose="05050102010706020507" pitchFamily="18" charset="2"/>
              </a:rPr>
              <a:t>0</a:t>
            </a:r>
            <a:r>
              <a:rPr lang="en-GB" altLang="en-US" sz="1800">
                <a:sym typeface="Symbol" panose="05050102010706020507" pitchFamily="18" charset="2"/>
              </a:rPr>
              <a:t>   initial amplitude</a:t>
            </a:r>
          </a:p>
          <a:p>
            <a:r>
              <a:rPr lang="en-GB" altLang="en-US" sz="1800" i="1">
                <a:sym typeface="Symbol" panose="05050102010706020507" pitchFamily="18" charset="2"/>
              </a:rPr>
              <a:t>    </a:t>
            </a:r>
            <a:r>
              <a:rPr lang="en-GB" altLang="en-US" sz="1800">
                <a:sym typeface="Symbol" panose="05050102010706020507" pitchFamily="18" charset="2"/>
              </a:rPr>
              <a:t>eikonal (optical path)</a:t>
            </a:r>
          </a:p>
          <a:p>
            <a:r>
              <a:rPr lang="en-GB" altLang="en-US" sz="1800" i="1">
                <a:sym typeface="Symbol" panose="05050102010706020507" pitchFamily="18" charset="2"/>
              </a:rPr>
              <a:t>J     </a:t>
            </a:r>
            <a:r>
              <a:rPr lang="en-GB" altLang="en-US" sz="1800">
                <a:sym typeface="Symbol" panose="05050102010706020507" pitchFamily="18" charset="2"/>
              </a:rPr>
              <a:t>divergence of the ray</a:t>
            </a:r>
          </a:p>
        </p:txBody>
      </p:sp>
      <p:pic>
        <p:nvPicPr>
          <p:cNvPr id="270344" name="Picture 8" descr="Divergence">
            <a:extLst>
              <a:ext uri="{FF2B5EF4-FFF2-40B4-BE49-F238E27FC236}">
                <a16:creationId xmlns:a16="http://schemas.microsoft.com/office/drawing/2014/main" id="{71E21B78-425C-433A-9B51-896A603A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744913" cy="26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5" name="Text Box 9">
            <a:extLst>
              <a:ext uri="{FF2B5EF4-FFF2-40B4-BE49-F238E27FC236}">
                <a16:creationId xmlns:a16="http://schemas.microsoft.com/office/drawing/2014/main" id="{B4574ED3-0443-44DB-BC06-C26B221F0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644900"/>
            <a:ext cx="345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Flux conservation:</a:t>
            </a:r>
          </a:p>
        </p:txBody>
      </p:sp>
      <p:graphicFrame>
        <p:nvGraphicFramePr>
          <p:cNvPr id="270346" name="Object 10">
            <a:extLst>
              <a:ext uri="{FF2B5EF4-FFF2-40B4-BE49-F238E27FC236}">
                <a16:creationId xmlns:a16="http://schemas.microsoft.com/office/drawing/2014/main" id="{C690E390-91D2-4E28-88B2-6204F09046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4076700"/>
          <a:ext cx="24320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6" name="Formel" r:id="rId6" imgW="1815840" imgH="419040" progId="Equation.3">
                  <p:embed/>
                </p:oleObj>
              </mc:Choice>
              <mc:Fallback>
                <p:oleObj name="Formel" r:id="rId6" imgW="181584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361" t="-16322" r="-4361" b="-16322"/>
                      <a:stretch>
                        <a:fillRect/>
                      </a:stretch>
                    </p:blipFill>
                    <p:spPr bwMode="auto">
                      <a:xfrm>
                        <a:off x="539750" y="4076700"/>
                        <a:ext cx="243205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47" name="Text Box 11">
            <a:extLst>
              <a:ext uri="{FF2B5EF4-FFF2-40B4-BE49-F238E27FC236}">
                <a16:creationId xmlns:a16="http://schemas.microsoft.com/office/drawing/2014/main" id="{882FE58F-1B6F-4F9F-B313-CCAAF0976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45125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Field </a:t>
            </a:r>
            <a:r>
              <a:rPr lang="en-GB" altLang="en-US">
                <a:solidFill>
                  <a:srgbClr val="FF0000"/>
                </a:solidFill>
              </a:rPr>
              <a:t>diverges</a:t>
            </a:r>
            <a:r>
              <a:rPr lang="en-GB" altLang="en-US"/>
              <a:t> (</a:t>
            </a:r>
            <a:r>
              <a:rPr lang="en-GB" altLang="en-US" i="1"/>
              <a:t>U </a:t>
            </a:r>
            <a:r>
              <a:rPr lang="en-GB" altLang="en-US">
                <a:sym typeface="Symbol" panose="05050102010706020507" pitchFamily="18" charset="2"/>
              </a:rPr>
              <a:t> </a:t>
            </a:r>
            <a:r>
              <a:rPr lang="en-GB" altLang="en-US"/>
              <a:t>) if </a:t>
            </a:r>
            <a:r>
              <a:rPr lang="en-GB" altLang="en-US" i="1"/>
              <a:t>R</a:t>
            </a:r>
            <a:r>
              <a:rPr lang="en-GB" altLang="en-US" i="1" baseline="-25000"/>
              <a:t>m</a:t>
            </a:r>
            <a:r>
              <a:rPr lang="en-GB" altLang="en-US" sz="1800"/>
              <a:t> </a:t>
            </a:r>
            <a:r>
              <a:rPr lang="en-GB" altLang="en-US" sz="1800">
                <a:sym typeface="Symbol" panose="05050102010706020507" pitchFamily="18" charset="2"/>
              </a:rPr>
              <a:t> 0 </a:t>
            </a:r>
            <a:r>
              <a:rPr lang="en-GB" altLang="en-US" sz="1800" i="1">
                <a:sym typeface="Symbol" panose="05050102010706020507" pitchFamily="18" charset="2"/>
              </a:rPr>
              <a:t>or</a:t>
            </a:r>
            <a:r>
              <a:rPr lang="en-GB" altLang="en-US" sz="1800">
                <a:sym typeface="Symbol" panose="05050102010706020507" pitchFamily="18" charset="2"/>
              </a:rPr>
              <a:t> </a:t>
            </a:r>
            <a:r>
              <a:rPr lang="en-GB" altLang="en-US" sz="1800" i="1"/>
              <a:t>R</a:t>
            </a:r>
            <a:r>
              <a:rPr lang="en-GB" altLang="en-US" sz="1800" i="1" baseline="-25000"/>
              <a:t>s</a:t>
            </a:r>
            <a:r>
              <a:rPr lang="en-GB" altLang="en-US" sz="1800"/>
              <a:t> </a:t>
            </a:r>
            <a:r>
              <a:rPr lang="en-GB" altLang="en-US" sz="1800">
                <a:sym typeface="Symbol" panose="05050102010706020507" pitchFamily="18" charset="2"/>
              </a:rPr>
              <a:t> 0</a:t>
            </a:r>
          </a:p>
        </p:txBody>
      </p:sp>
      <p:graphicFrame>
        <p:nvGraphicFramePr>
          <p:cNvPr id="270348" name="Object 12">
            <a:extLst>
              <a:ext uri="{FF2B5EF4-FFF2-40B4-BE49-F238E27FC236}">
                <a16:creationId xmlns:a16="http://schemas.microsoft.com/office/drawing/2014/main" id="{CB591B73-5C79-409F-B7DD-715FAE8ED0DB}"/>
              </a:ext>
            </a:extLst>
          </p:cNvPr>
          <p:cNvGraphicFramePr>
            <a:graphicFrameLocks/>
          </p:cNvGraphicFramePr>
          <p:nvPr/>
        </p:nvGraphicFramePr>
        <p:xfrm>
          <a:off x="611188" y="4652963"/>
          <a:ext cx="20161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7" name="Formel" r:id="rId8" imgW="2019240" imgH="685800" progId="Equation.3">
                  <p:embed/>
                </p:oleObj>
              </mc:Choice>
              <mc:Fallback>
                <p:oleObj name="Formel" r:id="rId8" imgW="2019240" imgH="685800" progId="Equation.3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652963"/>
                        <a:ext cx="201612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49" name="Rectangle 13">
            <a:extLst>
              <a:ext uri="{FF2B5EF4-FFF2-40B4-BE49-F238E27FC236}">
                <a16:creationId xmlns:a16="http://schemas.microsoft.com/office/drawing/2014/main" id="{B17CEA9E-FC1A-4425-AB03-AA9C2B0120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4752975" cy="749300"/>
          </a:xfrm>
          <a:noFill/>
          <a:ln/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Rays (wavefront normals) carry the information of amplitude and phase</a:t>
            </a:r>
          </a:p>
        </p:txBody>
      </p:sp>
      <p:pic>
        <p:nvPicPr>
          <p:cNvPr id="270350" name="Picture 14" descr="Point">
            <a:extLst>
              <a:ext uri="{FF2B5EF4-FFF2-40B4-BE49-F238E27FC236}">
                <a16:creationId xmlns:a16="http://schemas.microsoft.com/office/drawing/2014/main" id="{9267A628-FB88-439E-9E4F-7405CFD11C7D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268413"/>
            <a:ext cx="1876425" cy="252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0351" name="Text Box 15">
            <a:extLst>
              <a:ext uri="{FF2B5EF4-FFF2-40B4-BE49-F238E27FC236}">
                <a16:creationId xmlns:a16="http://schemas.microsoft.com/office/drawing/2014/main" id="{C3A95898-0F4C-40B0-A092-E0F506ACA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445125"/>
            <a:ext cx="12239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/>
              <a:t>R</a:t>
            </a:r>
            <a:r>
              <a:rPr lang="de-DE" altLang="en-US" sz="1800" i="1" baseline="-25000"/>
              <a:t>m</a:t>
            </a:r>
            <a:r>
              <a:rPr lang="de-DE" altLang="en-US" sz="1800"/>
              <a:t> </a:t>
            </a:r>
            <a:r>
              <a:rPr lang="de-DE" altLang="en-US" sz="1800">
                <a:sym typeface="Symbol" panose="05050102010706020507" pitchFamily="18" charset="2"/>
              </a:rPr>
              <a:t></a:t>
            </a:r>
            <a:r>
              <a:rPr lang="de-DE" altLang="en-US" sz="1800"/>
              <a:t> </a:t>
            </a:r>
            <a:r>
              <a:rPr lang="de-DE" altLang="en-US" sz="1800" i="1"/>
              <a:t>Q</a:t>
            </a:r>
            <a:r>
              <a:rPr lang="de-DE" altLang="en-US" sz="1800" i="1" baseline="-25000"/>
              <a:t>m</a:t>
            </a:r>
            <a:r>
              <a:rPr lang="de-DE" altLang="en-US" sz="1800" i="1"/>
              <a:t>A</a:t>
            </a:r>
            <a:r>
              <a:rPr lang="de-DE" altLang="en-US" sz="1800" i="1" baseline="-25000"/>
              <a:t>m</a:t>
            </a:r>
            <a:endParaRPr lang="de-DE" altLang="en-US" sz="1800" i="1"/>
          </a:p>
          <a:p>
            <a:pPr>
              <a:spcBef>
                <a:spcPct val="50000"/>
              </a:spcBef>
            </a:pPr>
            <a:r>
              <a:rPr lang="de-DE" altLang="en-US" sz="1800" i="1"/>
              <a:t>R</a:t>
            </a:r>
            <a:r>
              <a:rPr lang="de-DE" altLang="en-US" sz="1800" i="1" baseline="-25000"/>
              <a:t>s</a:t>
            </a:r>
            <a:r>
              <a:rPr lang="de-DE" altLang="en-US" sz="1800"/>
              <a:t> </a:t>
            </a:r>
            <a:r>
              <a:rPr lang="de-DE" altLang="en-US" sz="1800">
                <a:latin typeface="Arial" panose="020B0604020202020204" pitchFamily="34" charset="0"/>
                <a:sym typeface="Symbol" panose="05050102010706020507" pitchFamily="18" charset="2"/>
              </a:rPr>
              <a:t></a:t>
            </a:r>
            <a:r>
              <a:rPr lang="de-DE" altLang="en-US" sz="1800"/>
              <a:t> </a:t>
            </a:r>
            <a:r>
              <a:rPr lang="de-DE" altLang="en-US" sz="1800" i="1"/>
              <a:t>Q</a:t>
            </a:r>
            <a:r>
              <a:rPr lang="de-DE" altLang="en-US" sz="1800" i="1" baseline="-25000"/>
              <a:t>s</a:t>
            </a:r>
            <a:r>
              <a:rPr lang="de-DE" altLang="en-US" sz="1800" i="1"/>
              <a:t>A</a:t>
            </a:r>
            <a:r>
              <a:rPr lang="de-DE" altLang="en-US" sz="1800" i="1" baseline="-25000"/>
              <a:t>s</a:t>
            </a:r>
          </a:p>
        </p:txBody>
      </p:sp>
      <p:sp>
        <p:nvSpPr>
          <p:cNvPr id="270352" name="Line 16">
            <a:extLst>
              <a:ext uri="{FF2B5EF4-FFF2-40B4-BE49-F238E27FC236}">
                <a16:creationId xmlns:a16="http://schemas.microsoft.com/office/drawing/2014/main" id="{8AD7816F-71D3-4390-8FF6-2083F7E28E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1750" y="55245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3" name="Line 17">
            <a:extLst>
              <a:ext uri="{FF2B5EF4-FFF2-40B4-BE49-F238E27FC236}">
                <a16:creationId xmlns:a16="http://schemas.microsoft.com/office/drawing/2014/main" id="{975218F2-F914-4DE9-95AB-C5BAFB085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5934075"/>
            <a:ext cx="395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5" grpId="0"/>
      <p:bldP spid="270347" grpId="0"/>
      <p:bldP spid="2703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328E3705-DC5C-4C59-9577-3DF0014C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1FF08-88DD-4A73-80BF-1D103E58E4BF}" type="slidenum">
              <a:rPr lang="de-DE" altLang="en-US"/>
              <a:pPr/>
              <a:t>4</a:t>
            </a:fld>
            <a:endParaRPr lang="de-DE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31B8342-9CC9-454D-A762-D95405680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009650"/>
          </a:xfrm>
        </p:spPr>
        <p:txBody>
          <a:bodyPr/>
          <a:lstStyle/>
          <a:p>
            <a:r>
              <a:rPr lang="en-GB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Caustics </a:t>
            </a:r>
            <a:r>
              <a:rPr lang="en-GB" altLang="en-US" sz="2000">
                <a:solidFill>
                  <a:schemeClr val="accent2"/>
                </a:solidFill>
                <a:latin typeface="Times New Roman" panose="02020603050405020304" pitchFamily="18" charset="0"/>
              </a:rPr>
              <a:t>(Greek: “burning”)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B43CA8B-DF9A-40AE-A89E-D789237DF0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25538"/>
            <a:ext cx="8291513" cy="7493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Caustics are regions where the field of geometrical optics </a:t>
            </a:r>
            <a:r>
              <a:rPr lang="en-GB" altLang="en-US" sz="2000" i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diverges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 (i.e. where at least one radius of curvature is zero).</a:t>
            </a:r>
            <a:endParaRPr lang="en-GB" altLang="en-US" sz="2000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22541" name="Picture 13">
            <a:extLst>
              <a:ext uri="{FF2B5EF4-FFF2-40B4-BE49-F238E27FC236}">
                <a16:creationId xmlns:a16="http://schemas.microsoft.com/office/drawing/2014/main" id="{A37A81A8-484C-41BA-9AC4-6466EE9B4361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7"/>
          <a:stretch>
            <a:fillRect/>
          </a:stretch>
        </p:blipFill>
        <p:spPr>
          <a:xfrm>
            <a:off x="2627313" y="1773238"/>
            <a:ext cx="4176712" cy="203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Rectangle 5">
            <a:extLst>
              <a:ext uri="{FF2B5EF4-FFF2-40B4-BE49-F238E27FC236}">
                <a16:creationId xmlns:a16="http://schemas.microsoft.com/office/drawing/2014/main" id="{76C97E6C-3BE5-45B2-8797-3A33FCC16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8FEC27ED-30DB-4DBE-A4EA-C0A9A22BE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1E94FD22-2C55-452B-A2B2-D5F90771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F80BFEAD-0A2E-42C1-A7E5-579B70B6F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1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9" name="Rectangle 21">
            <a:extLst>
              <a:ext uri="{FF2B5EF4-FFF2-40B4-BE49-F238E27FC236}">
                <a16:creationId xmlns:a16="http://schemas.microsoft.com/office/drawing/2014/main" id="{FC73B68A-BA85-415B-A6D7-BE3643A00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149725"/>
            <a:ext cx="24479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Caustic phase shift</a:t>
            </a:r>
          </a:p>
        </p:txBody>
      </p:sp>
      <p:graphicFrame>
        <p:nvGraphicFramePr>
          <p:cNvPr id="22550" name="Object 22">
            <a:extLst>
              <a:ext uri="{FF2B5EF4-FFF2-40B4-BE49-F238E27FC236}">
                <a16:creationId xmlns:a16="http://schemas.microsoft.com/office/drawing/2014/main" id="{E6458CA6-566E-4424-8F08-CD55BA97B77B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2916238" y="4060825"/>
          <a:ext cx="15684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Formel" r:id="rId4" imgW="990360" imgH="457200" progId="Equation.3">
                  <p:embed/>
                </p:oleObj>
              </mc:Choice>
              <mc:Fallback>
                <p:oleObj name="Formel" r:id="rId4" imgW="990360" imgH="457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060825"/>
                        <a:ext cx="15684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2" name="Rectangle 24">
            <a:extLst>
              <a:ext uri="{FF2B5EF4-FFF2-40B4-BE49-F238E27FC236}">
                <a16:creationId xmlns:a16="http://schemas.microsoft.com/office/drawing/2014/main" id="{BDD18D5C-4E34-4F9B-8E50-1CB0CCC3E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24400"/>
            <a:ext cx="7920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en-US" i="1"/>
              <a:t>Passing a caustic</a:t>
            </a:r>
            <a:r>
              <a:rPr lang="en-GB" altLang="en-US"/>
              <a:t>: </a:t>
            </a:r>
            <a:r>
              <a:rPr lang="en-GB" altLang="en-US" i="1"/>
              <a:t>R</a:t>
            </a:r>
            <a:r>
              <a:rPr lang="en-GB" altLang="en-US" i="1" baseline="-25000"/>
              <a:t>m</a:t>
            </a:r>
            <a:r>
              <a:rPr lang="en-GB" altLang="en-US"/>
              <a:t> </a:t>
            </a:r>
            <a:r>
              <a:rPr lang="en-GB" altLang="en-US" u="sng"/>
              <a:t>or</a:t>
            </a:r>
            <a:r>
              <a:rPr lang="en-GB" altLang="en-US"/>
              <a:t> </a:t>
            </a:r>
            <a:r>
              <a:rPr lang="en-GB" altLang="en-US" i="1"/>
              <a:t>R</a:t>
            </a:r>
            <a:r>
              <a:rPr lang="en-GB" altLang="en-US" i="1" baseline="-25000"/>
              <a:t>s</a:t>
            </a:r>
            <a:r>
              <a:rPr lang="en-GB" altLang="en-US"/>
              <a:t> goes through zero and </a:t>
            </a:r>
            <a:r>
              <a:rPr lang="en-GB" altLang="en-US" i="1">
                <a:solidFill>
                  <a:srgbClr val="FF0000"/>
                </a:solidFill>
              </a:rPr>
              <a:t>changes its sign</a:t>
            </a:r>
            <a:r>
              <a:rPr lang="en-GB" altLang="en-US"/>
              <a:t> (from converging to diverging)</a:t>
            </a:r>
          </a:p>
        </p:txBody>
      </p:sp>
      <p:graphicFrame>
        <p:nvGraphicFramePr>
          <p:cNvPr id="22553" name="Object 25">
            <a:extLst>
              <a:ext uri="{FF2B5EF4-FFF2-40B4-BE49-F238E27FC236}">
                <a16:creationId xmlns:a16="http://schemas.microsoft.com/office/drawing/2014/main" id="{0758EDCC-965B-409E-816D-5480C93C4C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5516563"/>
          <a:ext cx="3987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Formel" r:id="rId6" imgW="3987720" imgH="711000" progId="Equation.3">
                  <p:embed/>
                </p:oleObj>
              </mc:Choice>
              <mc:Fallback>
                <p:oleObj name="Formel" r:id="rId6" imgW="3987720" imgH="7110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516563"/>
                        <a:ext cx="3987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26">
            <a:extLst>
              <a:ext uri="{FF2B5EF4-FFF2-40B4-BE49-F238E27FC236}">
                <a16:creationId xmlns:a16="http://schemas.microsoft.com/office/drawing/2014/main" id="{557B91E6-7D4D-4771-9D3C-43815EA48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516563"/>
            <a:ext cx="2879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i="1"/>
              <a:t>caustic phase shift</a:t>
            </a:r>
            <a:r>
              <a:rPr lang="en-GB" altLang="en-US"/>
              <a:t> (delay) of </a:t>
            </a:r>
            <a:r>
              <a:rPr lang="en-GB" altLang="en-US">
                <a:sym typeface="Symbol" panose="05050102010706020507" pitchFamily="18" charset="2"/>
              </a:rPr>
              <a:t></a:t>
            </a:r>
            <a:r>
              <a:rPr lang="en-GB" altLang="en-US" i="1">
                <a:sym typeface="Symbol" panose="05050102010706020507" pitchFamily="18" charset="2"/>
              </a:rPr>
              <a:t></a:t>
            </a:r>
            <a:r>
              <a:rPr lang="en-GB" altLang="en-US">
                <a:sym typeface="Symbol" panose="05050102010706020507" pitchFamily="18" charset="2"/>
              </a:rPr>
              <a:t> = </a:t>
            </a:r>
            <a:r>
              <a:rPr lang="en-GB" altLang="en-US"/>
              <a:t>–</a:t>
            </a:r>
            <a:r>
              <a:rPr lang="en-GB" altLang="en-US" sz="1000">
                <a:sym typeface="Symbol" panose="05050102010706020507" pitchFamily="18" charset="2"/>
              </a:rPr>
              <a:t> </a:t>
            </a:r>
            <a:r>
              <a:rPr lang="en-GB" altLang="en-US">
                <a:sym typeface="Symbol" panose="05050102010706020507" pitchFamily="18" charset="2"/>
              </a:rPr>
              <a:t></a:t>
            </a:r>
            <a:r>
              <a:rPr lang="en-GB" altLang="en-US" sz="1000">
                <a:sym typeface="Symbol" panose="05050102010706020507" pitchFamily="18" charset="2"/>
              </a:rPr>
              <a:t> </a:t>
            </a:r>
            <a:r>
              <a:rPr lang="en-GB" altLang="en-US">
                <a:sym typeface="Symbol" panose="05050102010706020507" pitchFamily="18" charset="2"/>
              </a:rPr>
              <a:t>/</a:t>
            </a:r>
            <a:r>
              <a:rPr lang="en-GB" altLang="en-US" sz="100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en-US">
                <a:sym typeface="Symbol" panose="05050102010706020507" pitchFamily="18" charset="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9" grpId="0"/>
      <p:bldP spid="22552" grpId="0"/>
      <p:bldP spid="225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6CC51C28-670A-4358-8441-E56C788F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E6C2-09F3-4B60-9BAC-99CAACC11F10}" type="slidenum">
              <a:rPr lang="de-DE" altLang="en-US"/>
              <a:pPr/>
              <a:t>5</a:t>
            </a:fld>
            <a:endParaRPr lang="de-DE" altLang="en-US"/>
          </a:p>
        </p:txBody>
      </p:sp>
      <p:sp>
        <p:nvSpPr>
          <p:cNvPr id="287756" name="Text Box 12">
            <a:extLst>
              <a:ext uri="{FF2B5EF4-FFF2-40B4-BE49-F238E27FC236}">
                <a16:creationId xmlns:a16="http://schemas.microsoft.com/office/drawing/2014/main" id="{8A186601-BD66-4821-BE26-11EA731DD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437063"/>
            <a:ext cx="7775575" cy="1625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>
            <a:spAutoFit/>
          </a:bodyPr>
          <a:lstStyle/>
          <a:p>
            <a:pPr algn="ctr"/>
            <a:r>
              <a:rPr lang="en-GB" altLang="en-US"/>
              <a:t>The integral </a:t>
            </a:r>
            <a:r>
              <a:rPr lang="en-GB" altLang="en-US" i="1"/>
              <a:t>I</a:t>
            </a:r>
            <a:r>
              <a:rPr lang="en-GB" altLang="en-US"/>
              <a:t>(</a:t>
            </a:r>
            <a:r>
              <a:rPr lang="en-GB" altLang="en-US" i="1"/>
              <a:t>R,Z</a:t>
            </a:r>
            <a:r>
              <a:rPr lang="en-GB" altLang="en-US"/>
              <a:t>) is denoted as </a:t>
            </a:r>
            <a:r>
              <a:rPr lang="en-GB" altLang="en-US" b="1" i="1" u="sng">
                <a:solidFill>
                  <a:srgbClr val="FF0000"/>
                </a:solidFill>
              </a:rPr>
              <a:t>Bessoid integral</a:t>
            </a:r>
          </a:p>
          <a:p>
            <a:pPr>
              <a:spcBef>
                <a:spcPct val="50000"/>
              </a:spcBef>
            </a:pPr>
            <a:endParaRPr lang="en-GB" altLang="en-US" i="1" u="sng"/>
          </a:p>
          <a:p>
            <a:pPr>
              <a:spcBef>
                <a:spcPct val="50000"/>
              </a:spcBef>
            </a:pPr>
            <a:endParaRPr lang="en-GB" altLang="en-US" sz="1000" i="1" u="sng"/>
          </a:p>
          <a:p>
            <a:pPr>
              <a:spcBef>
                <a:spcPct val="50000"/>
              </a:spcBef>
            </a:pPr>
            <a:endParaRPr lang="en-GB" altLang="en-US" sz="1000" i="1" u="sng"/>
          </a:p>
          <a:p>
            <a:pPr>
              <a:spcBef>
                <a:spcPct val="50000"/>
              </a:spcBef>
            </a:pPr>
            <a:endParaRPr lang="en-GB" altLang="en-US" sz="1000" i="1" u="sng"/>
          </a:p>
        </p:txBody>
      </p:sp>
      <p:sp>
        <p:nvSpPr>
          <p:cNvPr id="287760" name="Rectangle 16">
            <a:extLst>
              <a:ext uri="{FF2B5EF4-FFF2-40B4-BE49-F238E27FC236}">
                <a16:creationId xmlns:a16="http://schemas.microsoft.com/office/drawing/2014/main" id="{7751C2D4-36A4-463A-BF49-2A922E833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  <a:noFill/>
          <a:ln/>
        </p:spPr>
        <p:txBody>
          <a:bodyPr/>
          <a:lstStyle/>
          <a:p>
            <a:r>
              <a:rPr lang="en-GB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3. Diffraction Integrals</a:t>
            </a:r>
          </a:p>
        </p:txBody>
      </p:sp>
      <p:sp>
        <p:nvSpPr>
          <p:cNvPr id="287746" name="Rectangle 2">
            <a:extLst>
              <a:ext uri="{FF2B5EF4-FFF2-40B4-BE49-F238E27FC236}">
                <a16:creationId xmlns:a16="http://schemas.microsoft.com/office/drawing/2014/main" id="{ECCFFA3A-8415-423D-8ACC-9DBA9953A4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565400"/>
            <a:ext cx="4968875" cy="792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	For a </a:t>
            </a:r>
            <a:r>
              <a:rPr lang="en-GB" altLang="en-US" sz="2000" i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spherically aberrated wave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 with </a:t>
            </a:r>
            <a:r>
              <a:rPr lang="en-GB" altLang="en-US" sz="2000" i="1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small angles everywhere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we get</a:t>
            </a:r>
          </a:p>
        </p:txBody>
      </p:sp>
      <p:graphicFrame>
        <p:nvGraphicFramePr>
          <p:cNvPr id="287757" name="Object 13">
            <a:extLst>
              <a:ext uri="{FF2B5EF4-FFF2-40B4-BE49-F238E27FC236}">
                <a16:creationId xmlns:a16="http://schemas.microsoft.com/office/drawing/2014/main" id="{B3304EA5-782A-4264-B1B3-08B03EE238A2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2411413" y="5013325"/>
          <a:ext cx="4344987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6" name="Formel" r:id="rId3" imgW="4381200" imgH="965160" progId="Equation.3">
                  <p:embed/>
                </p:oleObj>
              </mc:Choice>
              <mc:Fallback>
                <p:oleObj name="Formel" r:id="rId3" imgW="4381200" imgH="965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013325"/>
                        <a:ext cx="4344987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49" name="Rectangle 5">
            <a:extLst>
              <a:ext uri="{FF2B5EF4-FFF2-40B4-BE49-F238E27FC236}">
                <a16:creationId xmlns:a16="http://schemas.microsoft.com/office/drawing/2014/main" id="{AF32B15D-1368-4DBD-B8C4-07274468A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750" name="Rectangle 6">
            <a:extLst>
              <a:ext uri="{FF2B5EF4-FFF2-40B4-BE49-F238E27FC236}">
                <a16:creationId xmlns:a16="http://schemas.microsoft.com/office/drawing/2014/main" id="{89D737F7-DD9C-4296-AD44-D436B08AA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751" name="Rectangle 7">
            <a:extLst>
              <a:ext uri="{FF2B5EF4-FFF2-40B4-BE49-F238E27FC236}">
                <a16:creationId xmlns:a16="http://schemas.microsoft.com/office/drawing/2014/main" id="{25FCF6F8-2DD5-4955-AACA-53F02C3DC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752" name="Rectangle 8">
            <a:extLst>
              <a:ext uri="{FF2B5EF4-FFF2-40B4-BE49-F238E27FC236}">
                <a16:creationId xmlns:a16="http://schemas.microsoft.com/office/drawing/2014/main" id="{F6C7DF60-9A0B-407B-9B66-63BE8537D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753" name="Rectangle 9">
            <a:extLst>
              <a:ext uri="{FF2B5EF4-FFF2-40B4-BE49-F238E27FC236}">
                <a16:creationId xmlns:a16="http://schemas.microsoft.com/office/drawing/2014/main" id="{E75B9DC8-1966-4C6E-A613-86E1776A4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754" name="Rectangle 10">
            <a:extLst>
              <a:ext uri="{FF2B5EF4-FFF2-40B4-BE49-F238E27FC236}">
                <a16:creationId xmlns:a16="http://schemas.microsoft.com/office/drawing/2014/main" id="{528EA6F1-6B29-4D44-9E7D-682800C55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755" name="Rectangle 11">
            <a:extLst>
              <a:ext uri="{FF2B5EF4-FFF2-40B4-BE49-F238E27FC236}">
                <a16:creationId xmlns:a16="http://schemas.microsoft.com/office/drawing/2014/main" id="{06340762-3E9D-4E05-903E-CA0D71202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758" name="Rectangle 14">
            <a:extLst>
              <a:ext uri="{FF2B5EF4-FFF2-40B4-BE49-F238E27FC236}">
                <a16:creationId xmlns:a16="http://schemas.microsoft.com/office/drawing/2014/main" id="{215BB83E-6C9B-4B0F-95EE-380260D5C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3787775"/>
            <a:ext cx="49688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	where 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 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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, 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 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z</a:t>
            </a:r>
          </a:p>
        </p:txBody>
      </p:sp>
      <p:sp>
        <p:nvSpPr>
          <p:cNvPr id="287759" name="Text Box 15">
            <a:extLst>
              <a:ext uri="{FF2B5EF4-FFF2-40B4-BE49-F238E27FC236}">
                <a16:creationId xmlns:a16="http://schemas.microsoft.com/office/drawing/2014/main" id="{8C076334-3342-4868-B540-DA11DE900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284538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i="1"/>
              <a:t>U</a:t>
            </a:r>
            <a:r>
              <a:rPr lang="de-DE" altLang="en-US"/>
              <a:t>(</a:t>
            </a:r>
            <a:r>
              <a:rPr lang="en-GB" altLang="en-US" i="1">
                <a:sym typeface="Symbol" panose="05050102010706020507" pitchFamily="18" charset="2"/>
              </a:rPr>
              <a:t>,z</a:t>
            </a:r>
            <a:r>
              <a:rPr lang="de-DE" altLang="en-US"/>
              <a:t>) </a:t>
            </a:r>
            <a:r>
              <a:rPr lang="de-DE" altLang="en-US">
                <a:sym typeface="Symbol" panose="05050102010706020507" pitchFamily="18" charset="2"/>
              </a:rPr>
              <a:t> </a:t>
            </a:r>
            <a:r>
              <a:rPr lang="de-DE" altLang="en-US" i="1">
                <a:sym typeface="Symbol" panose="05050102010706020507" pitchFamily="18" charset="2"/>
              </a:rPr>
              <a:t>I</a:t>
            </a:r>
            <a:r>
              <a:rPr lang="de-DE" altLang="en-US">
                <a:sym typeface="Symbol" panose="05050102010706020507" pitchFamily="18" charset="2"/>
              </a:rPr>
              <a:t>(</a:t>
            </a:r>
            <a:r>
              <a:rPr lang="de-DE" altLang="en-US" i="1">
                <a:sym typeface="Symbol" panose="05050102010706020507" pitchFamily="18" charset="2"/>
              </a:rPr>
              <a:t>R</a:t>
            </a:r>
            <a:r>
              <a:rPr lang="de-DE" altLang="en-US">
                <a:sym typeface="Symbol" panose="05050102010706020507" pitchFamily="18" charset="2"/>
              </a:rPr>
              <a:t>,</a:t>
            </a:r>
            <a:r>
              <a:rPr lang="de-DE" altLang="en-US" i="1">
                <a:sym typeface="Symbol" panose="05050102010706020507" pitchFamily="18" charset="2"/>
              </a:rPr>
              <a:t>Z</a:t>
            </a:r>
            <a:r>
              <a:rPr lang="de-DE" altLang="en-US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87761" name="Rectangle 17">
            <a:extLst>
              <a:ext uri="{FF2B5EF4-FFF2-40B4-BE49-F238E27FC236}">
                <a16:creationId xmlns:a16="http://schemas.microsoft.com/office/drawing/2014/main" id="{B8FFD240-10BA-47B5-A434-2438DE640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52578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	Wave field in a point P behind a screen A:</a:t>
            </a:r>
          </a:p>
          <a:p>
            <a:pPr>
              <a:buFontTx/>
              <a:buNone/>
            </a:pP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	summing up contributions from all virtual point sources on the screen</a:t>
            </a:r>
          </a:p>
        </p:txBody>
      </p:sp>
      <p:pic>
        <p:nvPicPr>
          <p:cNvPr id="287764" name="Picture 20" descr="Aberration">
            <a:extLst>
              <a:ext uri="{FF2B5EF4-FFF2-40B4-BE49-F238E27FC236}">
                <a16:creationId xmlns:a16="http://schemas.microsoft.com/office/drawing/2014/main" id="{BA32FFAA-4655-4F32-9B4B-F2D2E5EED1B9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773238"/>
            <a:ext cx="3195638" cy="2325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6" grpId="0" animBg="1"/>
      <p:bldP spid="287746" grpId="0" build="p"/>
      <p:bldP spid="287758" grpId="0"/>
      <p:bldP spid="2877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CFF3D266-352D-4CA3-9005-CEF97E30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727B-7146-418F-BD7D-AFE163C9DE8A}" type="slidenum">
              <a:rPr lang="de-DE" altLang="en-US"/>
              <a:pPr/>
              <a:t>6</a:t>
            </a:fld>
            <a:endParaRPr lang="de-DE" altLang="en-US"/>
          </a:p>
        </p:txBody>
      </p:sp>
      <p:sp>
        <p:nvSpPr>
          <p:cNvPr id="288770" name="Rectangle 2">
            <a:extLst>
              <a:ext uri="{FF2B5EF4-FFF2-40B4-BE49-F238E27FC236}">
                <a16:creationId xmlns:a16="http://schemas.microsoft.com/office/drawing/2014/main" id="{B3916A2A-B5F5-438D-AF9E-A78D90CE4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88A0C48E-7223-4633-A442-8E6629DE2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8772" name="Rectangle 4">
            <a:extLst>
              <a:ext uri="{FF2B5EF4-FFF2-40B4-BE49-F238E27FC236}">
                <a16:creationId xmlns:a16="http://schemas.microsoft.com/office/drawing/2014/main" id="{2F5F3129-78BD-4A9A-88AA-3135AAE25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8773" name="Rectangle 5">
            <a:extLst>
              <a:ext uri="{FF2B5EF4-FFF2-40B4-BE49-F238E27FC236}">
                <a16:creationId xmlns:a16="http://schemas.microsoft.com/office/drawing/2014/main" id="{F47BFB84-5FD0-42FA-8FD1-A08E68E12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8774" name="Rectangle 6">
            <a:extLst>
              <a:ext uri="{FF2B5EF4-FFF2-40B4-BE49-F238E27FC236}">
                <a16:creationId xmlns:a16="http://schemas.microsoft.com/office/drawing/2014/main" id="{7AEA3F02-35C5-4EE6-B4F0-497F1FEC7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8775" name="Rectangle 7">
            <a:extLst>
              <a:ext uri="{FF2B5EF4-FFF2-40B4-BE49-F238E27FC236}">
                <a16:creationId xmlns:a16="http://schemas.microsoft.com/office/drawing/2014/main" id="{8BF472E9-FDF7-4FCF-B7E8-A8A0722E6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8776" name="Rectangle 8">
            <a:extLst>
              <a:ext uri="{FF2B5EF4-FFF2-40B4-BE49-F238E27FC236}">
                <a16:creationId xmlns:a16="http://schemas.microsoft.com/office/drawing/2014/main" id="{2413994B-DE40-4806-9CFA-CD6272A1C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8777" name="Rectangle 9">
            <a:extLst>
              <a:ext uri="{FF2B5EF4-FFF2-40B4-BE49-F238E27FC236}">
                <a16:creationId xmlns:a16="http://schemas.microsoft.com/office/drawing/2014/main" id="{9862D070-BDB7-42D3-8D50-7ED0EF9A6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8778" name="Rectangle 10">
            <a:extLst>
              <a:ext uri="{FF2B5EF4-FFF2-40B4-BE49-F238E27FC236}">
                <a16:creationId xmlns:a16="http://schemas.microsoft.com/office/drawing/2014/main" id="{2590890B-24C7-46C3-AD9B-908F2C1CA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557338"/>
            <a:ext cx="338455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Bessoid 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Integral 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</a:p>
          <a:p>
            <a:pPr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3-d: </a:t>
            </a:r>
            <a:r>
              <a:rPr lang="en-GB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GB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en-GB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GB" altLang="en-US" sz="1800" i="1">
                <a:latin typeface="Times New Roman" panose="02020603050405020304" pitchFamily="18" charset="0"/>
                <a:sym typeface="Symbol" panose="05050102010706020507" pitchFamily="18" charset="2"/>
              </a:rPr>
              <a:t>Z</a:t>
            </a:r>
          </a:p>
          <a:p>
            <a:pPr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Cuspoid catastrophe + ‘hot line’</a:t>
            </a:r>
          </a:p>
        </p:txBody>
      </p:sp>
      <p:sp>
        <p:nvSpPr>
          <p:cNvPr id="288779" name="Line 11">
            <a:extLst>
              <a:ext uri="{FF2B5EF4-FFF2-40B4-BE49-F238E27FC236}">
                <a16:creationId xmlns:a16="http://schemas.microsoft.com/office/drawing/2014/main" id="{26B1781F-77C4-4012-A3DC-4377BBE52C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8175" y="1992313"/>
            <a:ext cx="142875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780" name="Rectangle 12">
            <a:extLst>
              <a:ext uri="{FF2B5EF4-FFF2-40B4-BE49-F238E27FC236}">
                <a16:creationId xmlns:a16="http://schemas.microsoft.com/office/drawing/2014/main" id="{D8A10110-B424-40BF-98A5-99DFE3EB0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noFill/>
          <a:ln/>
        </p:spPr>
        <p:txBody>
          <a:bodyPr/>
          <a:lstStyle/>
          <a:p>
            <a:r>
              <a:rPr lang="en-GB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The Bessoid integral</a:t>
            </a:r>
          </a:p>
        </p:txBody>
      </p:sp>
      <p:sp>
        <p:nvSpPr>
          <p:cNvPr id="288781" name="Rectangle 13">
            <a:extLst>
              <a:ext uri="{FF2B5EF4-FFF2-40B4-BE49-F238E27FC236}">
                <a16:creationId xmlns:a16="http://schemas.microsoft.com/office/drawing/2014/main" id="{E9BCB2DE-06E0-4C42-B950-92546F0A0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8782" name="Line 14">
            <a:extLst>
              <a:ext uri="{FF2B5EF4-FFF2-40B4-BE49-F238E27FC236}">
                <a16:creationId xmlns:a16="http://schemas.microsoft.com/office/drawing/2014/main" id="{A8F9BD45-8CE7-43A8-B828-C0AD81702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1992313"/>
            <a:ext cx="142875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8783" name="Picture 15" descr="Pearceytypeeps">
            <a:extLst>
              <a:ext uri="{FF2B5EF4-FFF2-40B4-BE49-F238E27FC236}">
                <a16:creationId xmlns:a16="http://schemas.microsoft.com/office/drawing/2014/main" id="{A16C51D7-4F51-4B21-803C-D2B0C14102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2857500"/>
            <a:ext cx="4038600" cy="2935288"/>
          </a:xfrm>
        </p:spPr>
      </p:pic>
      <p:sp>
        <p:nvSpPr>
          <p:cNvPr id="288784" name="Arc 16">
            <a:extLst>
              <a:ext uri="{FF2B5EF4-FFF2-40B4-BE49-F238E27FC236}">
                <a16:creationId xmlns:a16="http://schemas.microsoft.com/office/drawing/2014/main" id="{E3E20873-4536-4B6C-AAA4-4A9108D350BA}"/>
              </a:ext>
            </a:extLst>
          </p:cNvPr>
          <p:cNvSpPr>
            <a:spLocks/>
          </p:cNvSpPr>
          <p:nvPr/>
        </p:nvSpPr>
        <p:spPr bwMode="auto">
          <a:xfrm>
            <a:off x="1416050" y="3865563"/>
            <a:ext cx="3001963" cy="2016125"/>
          </a:xfrm>
          <a:custGeom>
            <a:avLst/>
            <a:gdLst>
              <a:gd name="G0" fmla="+- 17699 0 0"/>
              <a:gd name="G1" fmla="+- 21486 0 0"/>
              <a:gd name="G2" fmla="+- 21600 0 0"/>
              <a:gd name="T0" fmla="*/ 0 w 17699"/>
              <a:gd name="T1" fmla="*/ 9104 h 21486"/>
              <a:gd name="T2" fmla="*/ 15479 w 17699"/>
              <a:gd name="T3" fmla="*/ 0 h 21486"/>
              <a:gd name="T4" fmla="*/ 17699 w 17699"/>
              <a:gd name="T5" fmla="*/ 21486 h 21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99" h="21486" fill="none" extrusionOk="0">
                <a:moveTo>
                  <a:pt x="0" y="9104"/>
                </a:moveTo>
                <a:cubicBezTo>
                  <a:pt x="3594" y="3966"/>
                  <a:pt x="9242" y="644"/>
                  <a:pt x="15479" y="0"/>
                </a:cubicBezTo>
              </a:path>
              <a:path w="17699" h="21486" stroke="0" extrusionOk="0">
                <a:moveTo>
                  <a:pt x="0" y="9104"/>
                </a:moveTo>
                <a:cubicBezTo>
                  <a:pt x="3594" y="3966"/>
                  <a:pt x="9242" y="644"/>
                  <a:pt x="15479" y="0"/>
                </a:cubicBezTo>
                <a:lnTo>
                  <a:pt x="17699" y="2148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85" name="Line 17">
            <a:extLst>
              <a:ext uri="{FF2B5EF4-FFF2-40B4-BE49-F238E27FC236}">
                <a16:creationId xmlns:a16="http://schemas.microsoft.com/office/drawing/2014/main" id="{E6B9B923-A7D9-46D8-9D82-0EEB912BA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7475" y="3432175"/>
            <a:ext cx="13668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8786" name="Picture 18" descr="Screen">
            <a:extLst>
              <a:ext uri="{FF2B5EF4-FFF2-40B4-BE49-F238E27FC236}">
                <a16:creationId xmlns:a16="http://schemas.microsoft.com/office/drawing/2014/main" id="{B671F757-07C6-4217-AB13-76DC4D6AE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713038"/>
            <a:ext cx="30956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FC9774C9-280E-4101-A249-53B95067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CC15-CC3F-4D89-9763-DE74BF067CCA}" type="slidenum">
              <a:rPr lang="de-DE" altLang="en-US"/>
              <a:pPr/>
              <a:t>7</a:t>
            </a:fld>
            <a:endParaRPr lang="de-DE" alt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CC88DE4-B632-4358-917D-F023C594D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E9E3B5EA-55C1-4835-AED2-41ADC70CC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86B6F4A8-A9A9-47A8-A605-AAE73A43F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DD591127-0D2E-42A3-89B4-347AA39C4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1415E0EA-5F1B-4A3A-95BA-3155420D8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2" name="Rectangle 8">
            <a:extLst>
              <a:ext uri="{FF2B5EF4-FFF2-40B4-BE49-F238E27FC236}">
                <a16:creationId xmlns:a16="http://schemas.microsoft.com/office/drawing/2014/main" id="{03CB7446-DB5C-4873-9700-55C3D56C7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3" name="Rectangle 9">
            <a:extLst>
              <a:ext uri="{FF2B5EF4-FFF2-40B4-BE49-F238E27FC236}">
                <a16:creationId xmlns:a16="http://schemas.microsoft.com/office/drawing/2014/main" id="{7240DC6B-FE55-4662-BD0A-DA4C9B3C4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4" name="Rectangle 10">
            <a:extLst>
              <a:ext uri="{FF2B5EF4-FFF2-40B4-BE49-F238E27FC236}">
                <a16:creationId xmlns:a16="http://schemas.microsoft.com/office/drawing/2014/main" id="{D3BB0F07-B7B0-403E-929A-E0ECAE05A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7" name="Rectangle 13">
            <a:extLst>
              <a:ext uri="{FF2B5EF4-FFF2-40B4-BE49-F238E27FC236}">
                <a16:creationId xmlns:a16="http://schemas.microsoft.com/office/drawing/2014/main" id="{FBC358F5-68F2-41E6-8867-44314A605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8" name="Rectangle 14">
            <a:extLst>
              <a:ext uri="{FF2B5EF4-FFF2-40B4-BE49-F238E27FC236}">
                <a16:creationId xmlns:a16="http://schemas.microsoft.com/office/drawing/2014/main" id="{98945F00-90B5-4CCF-8366-5959D9292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2241" name="Picture 17" descr="Onaxis">
            <a:extLst>
              <a:ext uri="{FF2B5EF4-FFF2-40B4-BE49-F238E27FC236}">
                <a16:creationId xmlns:a16="http://schemas.microsoft.com/office/drawing/2014/main" id="{2196D515-BE33-430A-ADAF-444F479D103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636838"/>
            <a:ext cx="2332038" cy="178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43" name="Rectangle 19">
            <a:extLst>
              <a:ext uri="{FF2B5EF4-FFF2-40B4-BE49-F238E27FC236}">
                <a16:creationId xmlns:a16="http://schemas.microsoft.com/office/drawing/2014/main" id="{D171935A-AB33-4E36-8E24-95B62C352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276475"/>
            <a:ext cx="41751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u="sng">
                <a:latin typeface="Times New Roman" panose="02020603050405020304" pitchFamily="18" charset="0"/>
                <a:sym typeface="Symbol" panose="05050102010706020507" pitchFamily="18" charset="2"/>
              </a:rPr>
              <a:t>On the axis</a:t>
            </a:r>
            <a:endParaRPr lang="en-GB" altLang="en-US" sz="200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Fresnel sine and cosine functions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):</a:t>
            </a:r>
          </a:p>
        </p:txBody>
      </p:sp>
      <p:sp>
        <p:nvSpPr>
          <p:cNvPr id="52245" name="Rectangle 21">
            <a:extLst>
              <a:ext uri="{FF2B5EF4-FFF2-40B4-BE49-F238E27FC236}">
                <a16:creationId xmlns:a16="http://schemas.microsoft.com/office/drawing/2014/main" id="{C9089ACD-8A4B-4748-B8CB-81A331A2F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2244" name="Object 20">
            <a:extLst>
              <a:ext uri="{FF2B5EF4-FFF2-40B4-BE49-F238E27FC236}">
                <a16:creationId xmlns:a16="http://schemas.microsoft.com/office/drawing/2014/main" id="{87C96B92-4C1D-4A13-B0BD-769110F72B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0325" y="3357563"/>
          <a:ext cx="3849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9" name="Formel" r:id="rId4" imgW="3848040" imgH="901440" progId="Equation.3">
                  <p:embed/>
                </p:oleObj>
              </mc:Choice>
              <mc:Fallback>
                <p:oleObj name="Formel" r:id="rId4" imgW="3848040" imgH="9014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3357563"/>
                        <a:ext cx="3849688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52" name="Picture 28" descr="Pearceytypeeps">
            <a:extLst>
              <a:ext uri="{FF2B5EF4-FFF2-40B4-BE49-F238E27FC236}">
                <a16:creationId xmlns:a16="http://schemas.microsoft.com/office/drawing/2014/main" id="{FFBA6FF9-F80E-46AB-8CCA-8240D0DCDA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260350"/>
            <a:ext cx="3095625" cy="2251075"/>
          </a:xfrm>
        </p:spPr>
      </p:pic>
      <p:sp>
        <p:nvSpPr>
          <p:cNvPr id="52254" name="Line 30">
            <a:extLst>
              <a:ext uri="{FF2B5EF4-FFF2-40B4-BE49-F238E27FC236}">
                <a16:creationId xmlns:a16="http://schemas.microsoft.com/office/drawing/2014/main" id="{5ADF455D-6BE7-488F-8A7C-3E597C1C7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1613" y="765175"/>
            <a:ext cx="1547812" cy="44291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5" name="Rectangle 31">
            <a:extLst>
              <a:ext uri="{FF2B5EF4-FFF2-40B4-BE49-F238E27FC236}">
                <a16:creationId xmlns:a16="http://schemas.microsoft.com/office/drawing/2014/main" id="{8ABF6E91-8AC8-4B35-B64A-897193657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3292475"/>
            <a:ext cx="4105275" cy="100806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6" name="Rectangle 32">
            <a:extLst>
              <a:ext uri="{FF2B5EF4-FFF2-40B4-BE49-F238E27FC236}">
                <a16:creationId xmlns:a16="http://schemas.microsoft.com/office/drawing/2014/main" id="{97A935F4-0C47-46E0-9292-A9723EC16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530850"/>
            <a:ext cx="3313113" cy="431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7" name="Rectangle 33">
            <a:extLst>
              <a:ext uri="{FF2B5EF4-FFF2-40B4-BE49-F238E27FC236}">
                <a16:creationId xmlns:a16="http://schemas.microsoft.com/office/drawing/2014/main" id="{25B4B7FA-BA8B-4310-BAAC-554FD0AA5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868863"/>
            <a:ext cx="32400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u="sng">
                <a:latin typeface="Times New Roman" panose="02020603050405020304" pitchFamily="18" charset="0"/>
                <a:sym typeface="Symbol" panose="05050102010706020507" pitchFamily="18" charset="2"/>
              </a:rPr>
              <a:t>Near the axis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n-GB" altLang="en-US" sz="2000" i="1">
                <a:latin typeface="Times New Roman" panose="02020603050405020304" pitchFamily="18" charset="0"/>
                <a:sym typeface="Symbol" panose="05050102010706020507" pitchFamily="18" charset="2"/>
              </a:rPr>
              <a:t>Bessel beam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  <p:graphicFrame>
        <p:nvGraphicFramePr>
          <p:cNvPr id="52258" name="Object 34">
            <a:extLst>
              <a:ext uri="{FF2B5EF4-FFF2-40B4-BE49-F238E27FC236}">
                <a16:creationId xmlns:a16="http://schemas.microsoft.com/office/drawing/2014/main" id="{14C350E9-3664-483F-8102-09912CEA1A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5589588"/>
          <a:ext cx="302418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0" name="Formel" r:id="rId7" imgW="3022560" imgH="355320" progId="Equation.3">
                  <p:embed/>
                </p:oleObj>
              </mc:Choice>
              <mc:Fallback>
                <p:oleObj name="Formel" r:id="rId7" imgW="3022560" imgH="35532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589588"/>
                        <a:ext cx="3024187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9" name="Rectangle 35">
            <a:extLst>
              <a:ext uri="{FF2B5EF4-FFF2-40B4-BE49-F238E27FC236}">
                <a16:creationId xmlns:a16="http://schemas.microsoft.com/office/drawing/2014/main" id="{BB9212C9-466A-4955-BFB9-C0BF0902E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439261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>
                <a:latin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GB" altLang="en-US">
                <a:solidFill>
                  <a:schemeClr val="accent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Analytical expressions for the </a:t>
            </a:r>
            <a:r>
              <a:rPr lang="en-GB" altLang="en-US">
                <a:solidFill>
                  <a:schemeClr val="accent2"/>
                </a:solidFill>
                <a:latin typeface="Times New Roman" panose="02020603050405020304" pitchFamily="18" charset="0"/>
              </a:rPr>
              <a:t>Bessoid</a:t>
            </a:r>
            <a:r>
              <a:rPr lang="en-GB" altLang="en-US">
                <a:solidFill>
                  <a:schemeClr val="accent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integral</a:t>
            </a:r>
          </a:p>
        </p:txBody>
      </p:sp>
      <p:sp>
        <p:nvSpPr>
          <p:cNvPr id="52260" name="Line 36">
            <a:extLst>
              <a:ext uri="{FF2B5EF4-FFF2-40B4-BE49-F238E27FC236}">
                <a16:creationId xmlns:a16="http://schemas.microsoft.com/office/drawing/2014/main" id="{D90CD9D0-2733-4C17-8649-25EB61238E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5" y="620713"/>
            <a:ext cx="431800" cy="5016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1" name="Arc 37">
            <a:extLst>
              <a:ext uri="{FF2B5EF4-FFF2-40B4-BE49-F238E27FC236}">
                <a16:creationId xmlns:a16="http://schemas.microsoft.com/office/drawing/2014/main" id="{04FE0BB5-9E3C-4A7D-969E-F36EEF159038}"/>
              </a:ext>
            </a:extLst>
          </p:cNvPr>
          <p:cNvSpPr>
            <a:spLocks/>
          </p:cNvSpPr>
          <p:nvPr/>
        </p:nvSpPr>
        <p:spPr bwMode="auto">
          <a:xfrm>
            <a:off x="6011863" y="763588"/>
            <a:ext cx="1343025" cy="1011237"/>
          </a:xfrm>
          <a:custGeom>
            <a:avLst/>
            <a:gdLst>
              <a:gd name="G0" fmla="+- 0 0 0"/>
              <a:gd name="G1" fmla="+- 20484 0 0"/>
              <a:gd name="G2" fmla="+- 21600 0 0"/>
              <a:gd name="T0" fmla="*/ 6853 w 18322"/>
              <a:gd name="T1" fmla="*/ 0 h 20484"/>
              <a:gd name="T2" fmla="*/ 18322 w 18322"/>
              <a:gd name="T3" fmla="*/ 9045 h 20484"/>
              <a:gd name="T4" fmla="*/ 0 w 18322"/>
              <a:gd name="T5" fmla="*/ 20484 h 20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322" h="20484" fill="none" extrusionOk="0">
                <a:moveTo>
                  <a:pt x="6853" y="-1"/>
                </a:moveTo>
                <a:cubicBezTo>
                  <a:pt x="11610" y="1591"/>
                  <a:pt x="15665" y="4789"/>
                  <a:pt x="18322" y="9044"/>
                </a:cubicBezTo>
              </a:path>
              <a:path w="18322" h="20484" stroke="0" extrusionOk="0">
                <a:moveTo>
                  <a:pt x="6853" y="-1"/>
                </a:moveTo>
                <a:cubicBezTo>
                  <a:pt x="11610" y="1591"/>
                  <a:pt x="15665" y="4789"/>
                  <a:pt x="18322" y="9044"/>
                </a:cubicBezTo>
                <a:lnTo>
                  <a:pt x="0" y="2048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86" name="Picture 62" descr="Besseleps">
            <a:extLst>
              <a:ext uri="{FF2B5EF4-FFF2-40B4-BE49-F238E27FC236}">
                <a16:creationId xmlns:a16="http://schemas.microsoft.com/office/drawing/2014/main" id="{BAC9BB1F-09E2-4AD3-9F79-E0E24DE6B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08500"/>
            <a:ext cx="277495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0FF6A4A7-C4D8-463F-9EC1-DD3E299E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6229-2CBC-47FD-AA9A-68DA244CFFA3}" type="slidenum">
              <a:rPr lang="de-DE" altLang="en-US"/>
              <a:pPr/>
              <a:t>8</a:t>
            </a:fld>
            <a:endParaRPr lang="de-DE" altLang="en-US"/>
          </a:p>
        </p:txBody>
      </p:sp>
      <p:sp>
        <p:nvSpPr>
          <p:cNvPr id="197639" name="Rectangle 7">
            <a:extLst>
              <a:ext uri="{FF2B5EF4-FFF2-40B4-BE49-F238E27FC236}">
                <a16:creationId xmlns:a16="http://schemas.microsoft.com/office/drawing/2014/main" id="{34AFDC2A-2FAA-4543-9877-C99CCA95D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640" name="Rectangle 8">
            <a:extLst>
              <a:ext uri="{FF2B5EF4-FFF2-40B4-BE49-F238E27FC236}">
                <a16:creationId xmlns:a16="http://schemas.microsoft.com/office/drawing/2014/main" id="{D64B4163-F4BA-4C69-A668-10552C2CE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641" name="Rectangle 9">
            <a:extLst>
              <a:ext uri="{FF2B5EF4-FFF2-40B4-BE49-F238E27FC236}">
                <a16:creationId xmlns:a16="http://schemas.microsoft.com/office/drawing/2014/main" id="{36347654-217E-4756-9A3D-ABA34702B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9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642" name="Rectangle 10">
            <a:extLst>
              <a:ext uri="{FF2B5EF4-FFF2-40B4-BE49-F238E27FC236}">
                <a16:creationId xmlns:a16="http://schemas.microsoft.com/office/drawing/2014/main" id="{421A4FFD-8C97-4EEB-AB55-A15CF10BC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643" name="Rectangle 11">
            <a:extLst>
              <a:ext uri="{FF2B5EF4-FFF2-40B4-BE49-F238E27FC236}">
                <a16:creationId xmlns:a16="http://schemas.microsoft.com/office/drawing/2014/main" id="{9656C4BB-1BDF-4CD3-B315-73734CE60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644" name="Rectangle 12">
            <a:extLst>
              <a:ext uri="{FF2B5EF4-FFF2-40B4-BE49-F238E27FC236}">
                <a16:creationId xmlns:a16="http://schemas.microsoft.com/office/drawing/2014/main" id="{7209CF25-AE82-4537-A3AE-6FC68A8B8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646" name="Rectangle 14">
            <a:extLst>
              <a:ext uri="{FF2B5EF4-FFF2-40B4-BE49-F238E27FC236}">
                <a16:creationId xmlns:a16="http://schemas.microsoft.com/office/drawing/2014/main" id="{2DF21675-EFD3-4D79-905C-88C0C3D13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647" name="Rectangle 15">
            <a:extLst>
              <a:ext uri="{FF2B5EF4-FFF2-40B4-BE49-F238E27FC236}">
                <a16:creationId xmlns:a16="http://schemas.microsoft.com/office/drawing/2014/main" id="{896F9642-F862-4C5F-BF0C-CF665311A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648" name="Rectangle 16">
            <a:extLst>
              <a:ext uri="{FF2B5EF4-FFF2-40B4-BE49-F238E27FC236}">
                <a16:creationId xmlns:a16="http://schemas.microsoft.com/office/drawing/2014/main" id="{A296E304-36C4-45C2-9E04-D11BCC66F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650" name="Rectangle 18">
            <a:extLst>
              <a:ext uri="{FF2B5EF4-FFF2-40B4-BE49-F238E27FC236}">
                <a16:creationId xmlns:a16="http://schemas.microsoft.com/office/drawing/2014/main" id="{6A299B9F-0171-4E41-8A2C-792AFB4BF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97652" name="Picture 20" descr="Raysa">
            <a:extLst>
              <a:ext uri="{FF2B5EF4-FFF2-40B4-BE49-F238E27FC236}">
                <a16:creationId xmlns:a16="http://schemas.microsoft.com/office/drawing/2014/main" id="{8B640BD8-9509-4570-9DAA-7D20AB196B4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268538"/>
            <a:ext cx="4038600" cy="325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58" name="Picture 26" descr="phaserays">
            <a:extLst>
              <a:ext uri="{FF2B5EF4-FFF2-40B4-BE49-F238E27FC236}">
                <a16:creationId xmlns:a16="http://schemas.microsoft.com/office/drawing/2014/main" id="{58A18912-E19B-4CCB-A89F-3B94611B5A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773238"/>
            <a:ext cx="2489200" cy="403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59" name="Rectangle 27">
            <a:extLst>
              <a:ext uri="{FF2B5EF4-FFF2-40B4-BE49-F238E27FC236}">
                <a16:creationId xmlns:a16="http://schemas.microsoft.com/office/drawing/2014/main" id="{19FD8F75-2D29-4CE2-91D4-332C813D9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620713"/>
            <a:ext cx="57610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GB" altLang="en-US" sz="2400" u="sng">
                <a:latin typeface="Times New Roman" panose="02020603050405020304" pitchFamily="18" charset="0"/>
                <a:sym typeface="Symbol" panose="05050102010706020507" pitchFamily="18" charset="2"/>
              </a:rPr>
              <a:t>Stationary phase and geometrical optics rays</a:t>
            </a:r>
          </a:p>
        </p:txBody>
      </p:sp>
      <p:sp>
        <p:nvSpPr>
          <p:cNvPr id="197661" name="Line 29">
            <a:extLst>
              <a:ext uri="{FF2B5EF4-FFF2-40B4-BE49-F238E27FC236}">
                <a16:creationId xmlns:a16="http://schemas.microsoft.com/office/drawing/2014/main" id="{9494FE15-F6AA-4540-A6CD-95D267D136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7650" y="1628775"/>
            <a:ext cx="0" cy="42481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CEF966B0-4647-4689-B650-EFEC871E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245C-3289-4EC3-82D6-1AF788D59439}" type="slidenum">
              <a:rPr lang="de-DE" altLang="en-US"/>
              <a:pPr/>
              <a:t>9</a:t>
            </a:fld>
            <a:endParaRPr lang="de-DE" altLang="en-US"/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EBB0382B-F464-49CA-A8FF-CCA820378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012825"/>
          </a:xfrm>
        </p:spPr>
        <p:txBody>
          <a:bodyPr/>
          <a:lstStyle/>
          <a:p>
            <a:r>
              <a:rPr lang="en-GB" altLang="en-US" sz="3200">
                <a:solidFill>
                  <a:schemeClr val="accent2"/>
                </a:solidFill>
                <a:latin typeface="Times New Roman" panose="02020603050405020304" pitchFamily="18" charset="0"/>
              </a:rPr>
              <a:t>4. Wave Picture: Matching Geometrical Optics and Bessoid Integral</a:t>
            </a:r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1FD1D7D2-0B77-418A-973F-A35F9A53CF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060575"/>
            <a:ext cx="7993063" cy="421005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	</a:t>
            </a:r>
            <a:r>
              <a:rPr lang="en-GB" altLang="en-US" sz="2000" u="sng">
                <a:latin typeface="Times New Roman" panose="02020603050405020304" pitchFamily="18" charset="0"/>
              </a:rPr>
              <a:t>Summary </a:t>
            </a:r>
            <a:r>
              <a:rPr lang="en-GB" altLang="en-US" sz="2000" i="1" u="sng">
                <a:latin typeface="Times New Roman" panose="02020603050405020304" pitchFamily="18" charset="0"/>
              </a:rPr>
              <a:t>and</a:t>
            </a:r>
            <a:r>
              <a:rPr lang="en-GB" altLang="en-US" sz="2000" u="sng">
                <a:latin typeface="Times New Roman" panose="02020603050405020304" pitchFamily="18" charset="0"/>
              </a:rPr>
              <a:t> Outlook:</a:t>
            </a:r>
          </a:p>
          <a:p>
            <a:pPr>
              <a:buFontTx/>
              <a:buNone/>
            </a:pPr>
            <a:endParaRPr lang="en-GB" altLang="en-US" sz="1600" u="sng">
              <a:latin typeface="Times New Roman" panose="02020603050405020304" pitchFamily="18" charset="0"/>
            </a:endParaRPr>
          </a:p>
          <a:p>
            <a:r>
              <a:rPr lang="en-GB" altLang="en-US" sz="2000">
                <a:latin typeface="Times New Roman" panose="02020603050405020304" pitchFamily="18" charset="0"/>
              </a:rPr>
              <a:t>Wave optics are hard to calculate</a:t>
            </a:r>
          </a:p>
          <a:p>
            <a:r>
              <a:rPr lang="en-GB" altLang="en-US" sz="2000">
                <a:latin typeface="Times New Roman" panose="02020603050405020304" pitchFamily="18" charset="0"/>
              </a:rPr>
              <a:t>Geometrical optics solution can be “easily” calculated in many cases</a:t>
            </a:r>
          </a:p>
          <a:p>
            <a:r>
              <a:rPr lang="en-GB" altLang="en-US" sz="2000">
                <a:latin typeface="Times New Roman" panose="02020603050405020304" pitchFamily="18" charset="0"/>
              </a:rPr>
              <a:t>Paraxial case of a spherically aberrated wave </a:t>
            </a:r>
            <a:r>
              <a:rPr lang="en-GB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altLang="en-US" sz="2000">
                <a:latin typeface="Times New Roman" panose="02020603050405020304" pitchFamily="18" charset="0"/>
              </a:rPr>
              <a:t> Bessoid integral </a:t>
            </a:r>
            <a:r>
              <a:rPr lang="en-GB" altLang="en-US" sz="2000" i="1">
                <a:latin typeface="Times New Roman" panose="02020603050405020304" pitchFamily="18" charset="0"/>
              </a:rPr>
              <a:t>I</a:t>
            </a:r>
            <a:r>
              <a:rPr lang="en-GB" altLang="en-US" sz="2000">
                <a:latin typeface="Times New Roman" panose="02020603050405020304" pitchFamily="18" charset="0"/>
              </a:rPr>
              <a:t>(</a:t>
            </a:r>
            <a:r>
              <a:rPr lang="en-GB" altLang="en-US" sz="2000" i="1">
                <a:latin typeface="Times New Roman" panose="02020603050405020304" pitchFamily="18" charset="0"/>
              </a:rPr>
              <a:t>R</a:t>
            </a:r>
            <a:r>
              <a:rPr lang="en-GB" altLang="en-US" sz="2000">
                <a:latin typeface="Times New Roman" panose="02020603050405020304" pitchFamily="18" charset="0"/>
              </a:rPr>
              <a:t>,</a:t>
            </a:r>
            <a:r>
              <a:rPr lang="en-GB" altLang="en-US" sz="2000" i="1">
                <a:latin typeface="Times New Roman" panose="02020603050405020304" pitchFamily="18" charset="0"/>
              </a:rPr>
              <a:t>Z</a:t>
            </a:r>
            <a:r>
              <a:rPr lang="en-GB" altLang="en-US" sz="2000">
                <a:latin typeface="Times New Roman" panose="02020603050405020304" pitchFamily="18" charset="0"/>
              </a:rPr>
              <a:t>)</a:t>
            </a:r>
          </a:p>
          <a:p>
            <a:r>
              <a:rPr lang="en-GB" altLang="en-US" sz="2000" i="1">
                <a:latin typeface="Times New Roman" panose="02020603050405020304" pitchFamily="18" charset="0"/>
              </a:rPr>
              <a:t>I</a:t>
            </a:r>
            <a:r>
              <a:rPr lang="en-GB" altLang="en-US" sz="2000">
                <a:latin typeface="Times New Roman" panose="02020603050405020304" pitchFamily="18" charset="0"/>
              </a:rPr>
              <a:t>(</a:t>
            </a:r>
            <a:r>
              <a:rPr lang="en-GB" altLang="en-US" sz="2000" i="1">
                <a:latin typeface="Times New Roman" panose="02020603050405020304" pitchFamily="18" charset="0"/>
              </a:rPr>
              <a:t>R</a:t>
            </a:r>
            <a:r>
              <a:rPr lang="en-GB" altLang="en-US" sz="2000">
                <a:latin typeface="Times New Roman" panose="02020603050405020304" pitchFamily="18" charset="0"/>
              </a:rPr>
              <a:t>,</a:t>
            </a:r>
            <a:r>
              <a:rPr lang="en-GB" altLang="en-US" sz="2000" i="1">
                <a:latin typeface="Times New Roman" panose="02020603050405020304" pitchFamily="18" charset="0"/>
              </a:rPr>
              <a:t>Z</a:t>
            </a:r>
            <a:r>
              <a:rPr lang="en-GB" altLang="en-US" sz="2000">
                <a:latin typeface="Times New Roman" panose="02020603050405020304" pitchFamily="18" charset="0"/>
              </a:rPr>
              <a:t>) has the </a:t>
            </a:r>
            <a:r>
              <a:rPr lang="en-GB" altLang="en-US" sz="2000" i="1">
                <a:solidFill>
                  <a:srgbClr val="FF0000"/>
                </a:solidFill>
                <a:latin typeface="Times New Roman" panose="02020603050405020304" pitchFamily="18" charset="0"/>
              </a:rPr>
              <a:t>correct cuspoid topology</a:t>
            </a:r>
            <a:r>
              <a:rPr lang="en-GB" altLang="en-US" sz="2000">
                <a:latin typeface="Times New Roman" panose="02020603050405020304" pitchFamily="18" charset="0"/>
              </a:rPr>
              <a:t> of any </a:t>
            </a:r>
            <a:r>
              <a:rPr lang="en-GB" altLang="en-US" sz="2000" i="1">
                <a:solidFill>
                  <a:srgbClr val="FF0000"/>
                </a:solidFill>
                <a:latin typeface="Times New Roman" panose="02020603050405020304" pitchFamily="18" charset="0"/>
              </a:rPr>
              <a:t>axially symmetric 3-ray problem</a:t>
            </a:r>
          </a:p>
          <a:p>
            <a:r>
              <a:rPr lang="en-GB" altLang="en-US" sz="2000">
                <a:latin typeface="Times New Roman" panose="02020603050405020304" pitchFamily="18" charset="0"/>
              </a:rPr>
              <a:t>Describe </a:t>
            </a:r>
            <a:r>
              <a:rPr lang="en-GB" altLang="en-US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arbitrary</a:t>
            </a:r>
            <a:r>
              <a:rPr lang="en-GB" altLang="en-US" sz="2000">
                <a:latin typeface="Times New Roman" panose="02020603050405020304" pitchFamily="18" charset="0"/>
              </a:rPr>
              <a:t> non-paraxial focusing by </a:t>
            </a:r>
            <a:r>
              <a:rPr lang="en-GB" altLang="en-US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matching</a:t>
            </a:r>
            <a:r>
              <a:rPr lang="en-GB" altLang="en-US" sz="2000">
                <a:latin typeface="Times New Roman" panose="02020603050405020304" pitchFamily="18" charset="0"/>
              </a:rPr>
              <a:t> the geometrical solution with the Bessoid (and its derivatives) where geometrical optics works</a:t>
            </a:r>
          </a:p>
          <a:p>
            <a:pPr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(uniform caustic asymptotics, </a:t>
            </a:r>
            <a:r>
              <a:rPr lang="en-GB" altLang="en-US" sz="1600" i="1">
                <a:latin typeface="Times New Roman" panose="02020603050405020304" pitchFamily="18" charset="0"/>
                <a:sym typeface="Symbol" panose="05050102010706020507" pitchFamily="18" charset="2"/>
              </a:rPr>
              <a:t>Kravtsov-Orlov</a:t>
            </a:r>
            <a:r>
              <a:rPr lang="en-GB" altLang="en-US" sz="1600">
                <a:latin typeface="Times New Roman" panose="02020603050405020304" pitchFamily="18" charset="0"/>
                <a:sym typeface="Symbol" panose="05050102010706020507" pitchFamily="18" charset="2"/>
              </a:rPr>
              <a:t>: “Caustics, Catastrophes and Wave Fields”)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27</TotalTime>
  <Words>1486</Words>
  <Application>Microsoft Office PowerPoint</Application>
  <PresentationFormat>On-screen Show (4:3)</PresentationFormat>
  <Paragraphs>209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Symbol</vt:lpstr>
      <vt:lpstr>Standarddesign</vt:lpstr>
      <vt:lpstr>Microsoft Formel-Editor 3.0</vt:lpstr>
      <vt:lpstr>Dry Laser Cleaning and Focusing of Light in Axially Symmetric Systems</vt:lpstr>
      <vt:lpstr>1. Motivation</vt:lpstr>
      <vt:lpstr>2. Geometrical Optics</vt:lpstr>
      <vt:lpstr>Caustics (Greek: “burning”)</vt:lpstr>
      <vt:lpstr>3. Diffraction Integrals</vt:lpstr>
      <vt:lpstr>The Bessoid integral</vt:lpstr>
      <vt:lpstr>PowerPoint Presentation</vt:lpstr>
      <vt:lpstr>PowerPoint Presentation</vt:lpstr>
      <vt:lpstr>4. Wave Picture: Matching Geometrical Optics and Bessoid Integral</vt:lpstr>
      <vt:lpstr>PowerPoint Presentation</vt:lpstr>
      <vt:lpstr>PowerPoint Presentation</vt:lpstr>
      <vt:lpstr>5. The Sphere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Generalization to Vector Fields</vt:lpstr>
      <vt:lpstr>PowerPoint Presentation</vt:lpstr>
      <vt:lpstr>Conclusions</vt:lpstr>
      <vt:lpstr>Acknowledgements</vt:lpstr>
      <vt:lpstr>Appendix</vt:lpstr>
      <vt:lpstr>Numerical Computation of the Bessoid integral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Focusing</dc:title>
  <dc:creator>Kofler</dc:creator>
  <cp:lastModifiedBy>Nikita</cp:lastModifiedBy>
  <cp:revision>351</cp:revision>
  <dcterms:created xsi:type="dcterms:W3CDTF">2004-06-09T08:41:30Z</dcterms:created>
  <dcterms:modified xsi:type="dcterms:W3CDTF">2023-06-14T14:57:09Z</dcterms:modified>
</cp:coreProperties>
</file>